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4"/>
  </p:sldMasterIdLst>
  <p:notesMasterIdLst>
    <p:notesMasterId r:id="rId88"/>
  </p:notesMasterIdLst>
  <p:handoutMasterIdLst>
    <p:handoutMasterId r:id="rId89"/>
  </p:handoutMasterIdLst>
  <p:sldIdLst>
    <p:sldId id="256" r:id="rId5"/>
    <p:sldId id="319" r:id="rId6"/>
    <p:sldId id="303" r:id="rId7"/>
    <p:sldId id="676" r:id="rId8"/>
    <p:sldId id="331" r:id="rId9"/>
    <p:sldId id="328" r:id="rId10"/>
    <p:sldId id="329" r:id="rId11"/>
    <p:sldId id="330" r:id="rId12"/>
    <p:sldId id="332" r:id="rId13"/>
    <p:sldId id="333" r:id="rId14"/>
    <p:sldId id="334" r:id="rId15"/>
    <p:sldId id="335" r:id="rId16"/>
    <p:sldId id="686" r:id="rId17"/>
    <p:sldId id="687" r:id="rId18"/>
    <p:sldId id="688" r:id="rId19"/>
    <p:sldId id="346" r:id="rId20"/>
    <p:sldId id="345" r:id="rId21"/>
    <p:sldId id="347" r:id="rId22"/>
    <p:sldId id="348" r:id="rId23"/>
    <p:sldId id="412" r:id="rId24"/>
    <p:sldId id="351" r:id="rId25"/>
    <p:sldId id="414" r:id="rId26"/>
    <p:sldId id="636" r:id="rId27"/>
    <p:sldId id="647" r:id="rId28"/>
    <p:sldId id="638" r:id="rId29"/>
    <p:sldId id="695" r:id="rId30"/>
    <p:sldId id="641" r:id="rId31"/>
    <p:sldId id="356" r:id="rId32"/>
    <p:sldId id="354" r:id="rId33"/>
    <p:sldId id="644" r:id="rId34"/>
    <p:sldId id="645" r:id="rId35"/>
    <p:sldId id="642" r:id="rId36"/>
    <p:sldId id="646" r:id="rId37"/>
    <p:sldId id="650" r:id="rId38"/>
    <p:sldId id="652" r:id="rId39"/>
    <p:sldId id="653" r:id="rId40"/>
    <p:sldId id="655" r:id="rId41"/>
    <p:sldId id="656" r:id="rId42"/>
    <p:sldId id="658" r:id="rId43"/>
    <p:sldId id="660" r:id="rId44"/>
    <p:sldId id="661" r:id="rId45"/>
    <p:sldId id="662" r:id="rId46"/>
    <p:sldId id="664" r:id="rId47"/>
    <p:sldId id="663" r:id="rId48"/>
    <p:sldId id="670" r:id="rId49"/>
    <p:sldId id="666" r:id="rId50"/>
    <p:sldId id="668" r:id="rId51"/>
    <p:sldId id="669" r:id="rId52"/>
    <p:sldId id="667" r:id="rId53"/>
    <p:sldId id="671" r:id="rId54"/>
    <p:sldId id="672" r:id="rId55"/>
    <p:sldId id="673" r:id="rId56"/>
    <p:sldId id="375" r:id="rId57"/>
    <p:sldId id="678" r:id="rId58"/>
    <p:sldId id="377" r:id="rId59"/>
    <p:sldId id="388" r:id="rId60"/>
    <p:sldId id="397" r:id="rId61"/>
    <p:sldId id="341" r:id="rId62"/>
    <p:sldId id="413" r:id="rId63"/>
    <p:sldId id="689" r:id="rId64"/>
    <p:sldId id="690" r:id="rId65"/>
    <p:sldId id="691" r:id="rId66"/>
    <p:sldId id="264" r:id="rId67"/>
    <p:sldId id="401" r:id="rId68"/>
    <p:sldId id="635" r:id="rId69"/>
    <p:sldId id="692" r:id="rId70"/>
    <p:sldId id="640" r:id="rId71"/>
    <p:sldId id="682" r:id="rId72"/>
    <p:sldId id="694" r:id="rId73"/>
    <p:sldId id="683" r:id="rId74"/>
    <p:sldId id="648" r:id="rId75"/>
    <p:sldId id="677" r:id="rId76"/>
    <p:sldId id="654" r:id="rId77"/>
    <p:sldId id="657" r:id="rId78"/>
    <p:sldId id="685" r:id="rId79"/>
    <p:sldId id="696" r:id="rId80"/>
    <p:sldId id="415" r:id="rId81"/>
    <p:sldId id="410" r:id="rId82"/>
    <p:sldId id="674" r:id="rId83"/>
    <p:sldId id="411" r:id="rId84"/>
    <p:sldId id="684" r:id="rId85"/>
    <p:sldId id="675" r:id="rId86"/>
    <p:sldId id="68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13FA5F-3114-45C4-891A-34B86BFE3A35}">
          <p14:sldIdLst>
            <p14:sldId id="256"/>
            <p14:sldId id="319"/>
            <p14:sldId id="303"/>
            <p14:sldId id="676"/>
            <p14:sldId id="331"/>
            <p14:sldId id="328"/>
            <p14:sldId id="329"/>
            <p14:sldId id="330"/>
            <p14:sldId id="332"/>
            <p14:sldId id="333"/>
            <p14:sldId id="334"/>
            <p14:sldId id="335"/>
            <p14:sldId id="686"/>
            <p14:sldId id="687"/>
            <p14:sldId id="688"/>
            <p14:sldId id="346"/>
            <p14:sldId id="345"/>
            <p14:sldId id="347"/>
            <p14:sldId id="348"/>
            <p14:sldId id="412"/>
            <p14:sldId id="351"/>
            <p14:sldId id="414"/>
            <p14:sldId id="636"/>
            <p14:sldId id="647"/>
            <p14:sldId id="638"/>
            <p14:sldId id="695"/>
            <p14:sldId id="641"/>
            <p14:sldId id="356"/>
            <p14:sldId id="354"/>
            <p14:sldId id="644"/>
            <p14:sldId id="645"/>
            <p14:sldId id="642"/>
            <p14:sldId id="646"/>
            <p14:sldId id="650"/>
            <p14:sldId id="652"/>
            <p14:sldId id="653"/>
            <p14:sldId id="655"/>
            <p14:sldId id="656"/>
            <p14:sldId id="658"/>
            <p14:sldId id="660"/>
            <p14:sldId id="661"/>
            <p14:sldId id="662"/>
            <p14:sldId id="664"/>
            <p14:sldId id="663"/>
            <p14:sldId id="670"/>
            <p14:sldId id="666"/>
            <p14:sldId id="668"/>
            <p14:sldId id="669"/>
            <p14:sldId id="667"/>
            <p14:sldId id="671"/>
            <p14:sldId id="672"/>
            <p14:sldId id="673"/>
            <p14:sldId id="375"/>
            <p14:sldId id="678"/>
            <p14:sldId id="377"/>
            <p14:sldId id="388"/>
            <p14:sldId id="397"/>
            <p14:sldId id="341"/>
            <p14:sldId id="413"/>
            <p14:sldId id="689"/>
            <p14:sldId id="690"/>
            <p14:sldId id="691"/>
            <p14:sldId id="264"/>
            <p14:sldId id="401"/>
            <p14:sldId id="635"/>
            <p14:sldId id="692"/>
            <p14:sldId id="640"/>
            <p14:sldId id="682"/>
            <p14:sldId id="694"/>
            <p14:sldId id="683"/>
            <p14:sldId id="648"/>
            <p14:sldId id="677"/>
            <p14:sldId id="654"/>
            <p14:sldId id="657"/>
            <p14:sldId id="685"/>
            <p14:sldId id="696"/>
            <p14:sldId id="415"/>
            <p14:sldId id="410"/>
            <p14:sldId id="674"/>
            <p14:sldId id="411"/>
            <p14:sldId id="684"/>
            <p14:sldId id="675"/>
            <p14:sldId id="6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lun Chen" initials="ZC" lastIdx="1" clrIdx="0">
    <p:extLst>
      <p:ext uri="{19B8F6BF-5375-455C-9EA6-DF929625EA0E}">
        <p15:presenceInfo xmlns:p15="http://schemas.microsoft.com/office/powerpoint/2012/main" userId="648e0cdbde0ead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294D"/>
    <a:srgbClr val="FFC600"/>
    <a:srgbClr val="006699"/>
    <a:srgbClr val="FFC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9" autoAdjust="0"/>
    <p:restoredTop sz="49397" autoAdjust="0"/>
  </p:normalViewPr>
  <p:slideViewPr>
    <p:cSldViewPr snapToGrid="0">
      <p:cViewPr varScale="1">
        <p:scale>
          <a:sx n="90" d="100"/>
          <a:sy n="90" d="100"/>
        </p:scale>
        <p:origin x="206" y="48"/>
      </p:cViewPr>
      <p:guideLst/>
    </p:cSldViewPr>
  </p:slideViewPr>
  <p:notesTextViewPr>
    <p:cViewPr>
      <p:scale>
        <a:sx n="133" d="100"/>
        <a:sy n="133" d="100"/>
      </p:scale>
      <p:origin x="0" y="0"/>
    </p:cViewPr>
  </p:notesTextViewPr>
  <p:sorterViewPr>
    <p:cViewPr>
      <p:scale>
        <a:sx n="100" d="100"/>
        <a:sy n="100" d="100"/>
      </p:scale>
      <p:origin x="0" y="0"/>
    </p:cViewPr>
  </p:sorterViewPr>
  <p:notesViewPr>
    <p:cSldViewPr snapToGrid="0">
      <p:cViewPr varScale="1">
        <p:scale>
          <a:sx n="85" d="100"/>
          <a:sy n="85" d="100"/>
        </p:scale>
        <p:origin x="487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3CA619-18B3-4AAD-AB8E-E562865A2F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1082748-B12A-491D-B69E-B4DA1D239D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03C6B5-F2F8-4DA9-8032-F1799363C3E0}" type="datetimeFigureOut">
              <a:rPr lang="en-US" smtClean="0"/>
              <a:t>6/3/2025</a:t>
            </a:fld>
            <a:endParaRPr lang="en-US"/>
          </a:p>
        </p:txBody>
      </p:sp>
      <p:sp>
        <p:nvSpPr>
          <p:cNvPr id="4" name="Footer Placeholder 3">
            <a:extLst>
              <a:ext uri="{FF2B5EF4-FFF2-40B4-BE49-F238E27FC236}">
                <a16:creationId xmlns:a16="http://schemas.microsoft.com/office/drawing/2014/main" id="{37F28F20-D983-42F1-9894-FE2F996CD8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EA884A-5086-4E08-B5C6-49DD78CE83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CA06F-2DE9-4E8E-ADB2-1C01D41194CF}" type="slidenum">
              <a:rPr lang="en-US" smtClean="0"/>
              <a:t>‹#›</a:t>
            </a:fld>
            <a:endParaRPr lang="en-US"/>
          </a:p>
        </p:txBody>
      </p:sp>
    </p:spTree>
    <p:extLst>
      <p:ext uri="{BB962C8B-B14F-4D97-AF65-F5344CB8AC3E}">
        <p14:creationId xmlns:p14="http://schemas.microsoft.com/office/powerpoint/2010/main" val="24924624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1:58.876"/>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22,'800'0,"-786"-1,-1 0,0-1,0-1,22-6,-18 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09.057"/>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1,'828'0,"-770"4,-37 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10.16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67,'9'0,"7"0,11 0,9-5,3 0,-1-1,3 1,-2 2,3 1,-3 1,2 1,2 0,3-5,-1 0,-9-5,-5-1,-9 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11.884"/>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0,'586'0,"-580"0,0 0,0 0,0 1,-1-1,1 1,0 1,0-1,0 1,-1 0,10 4,1 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12.868"/>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65,'5'0,"5"0,7 0,4 0,7 0,9 0,6 0,10-5,9-5,8-2,9 2,6 2,1 3,-9 2,-9 1,-12 2,-15-4,-14-2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13.791"/>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0,'45'12,"-17"-3,31 3,1-3,75 2,122-10,-130-2,-96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15.117"/>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1 114,'41'-2,"0"-3,0-1,74-21,-76 16,1 1,0 3,0 1,41 0,-22 8,50 0,-100-3,0 0,0 0,0-1,-1 0,1 0,0-1,-1 0,1-1,8-5,-4-1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16.288"/>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54,'251'-14,"-30"1,-190 11,46-9,10-1,-67 11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17.315"/>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11,'205'2,"222"-5,-394-1,-6-2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18.422"/>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0,'4'0,"6"0,7 0,3 0,4 0,2 0,1 0,1 0,-1 0,5 0,2 0,-2 0,-1 0,-1 0,-2 0,-5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19.406"/>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0 108,'93'-21,"62"9,111-13,-151 4,52-6,-140 26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1:59.867"/>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16,'5'0,"5"0,6 0,14 0,6 0,6 0,5 0,-1 0,0 0,-2 0,-5 0,-4 0,-4 0,1-4,1-2,-5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2:42:32.377"/>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0 0,'662'0'0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00.839"/>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1,'911'0,"-876"0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01.740"/>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1,'904'0,"-817"4,-59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02.602"/>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54,'0'0,"137"1,265-33,-355 24,1 1,0 2,0 3,1 1,87 12,-104-5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03.852"/>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30,'0'-1,"1"0,-1 0,0 0,1 0,-1 0,1 0,-1 0,1 1,-1-1,1 0,0 0,-1 0,1 1,0-1,0 0,-1 1,1-1,0 1,0-1,0 1,0-1,0 1,0 0,0-1,0 1,0 0,2 0,32-5,-29 4,374-4,-207 8,-17-3,-134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04.705"/>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1,'946'0,"-915"0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05.75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0,'5'0,"5"0,15 0,17 0,14 0,12 0,7 0,0 0,1 0,-8 0,-7 0,-8 0,-10 0,-7 0,-10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4T22:42:07.327"/>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28,'9'0,"7"0,11 0,8 0,9 0,5 0,-1 0,0-5,1-1,-3 1,-1 0,-3 2,-5 1,-3 1,-4 0,-6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1B4DD9-2E95-49CE-81A7-959F0372A9D8}"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E6D52-389D-43D1-8B35-1BDB95D71198}" type="slidenum">
              <a:rPr lang="en-US" smtClean="0"/>
              <a:t>‹#›</a:t>
            </a:fld>
            <a:endParaRPr lang="en-US"/>
          </a:p>
        </p:txBody>
      </p:sp>
    </p:spTree>
    <p:extLst>
      <p:ext uri="{BB962C8B-B14F-4D97-AF65-F5344CB8AC3E}">
        <p14:creationId xmlns:p14="http://schemas.microsoft.com/office/powerpoint/2010/main" val="3497773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1</a:t>
            </a:fld>
            <a:endParaRPr lang="en-US"/>
          </a:p>
        </p:txBody>
      </p:sp>
    </p:spTree>
    <p:extLst>
      <p:ext uri="{BB962C8B-B14F-4D97-AF65-F5344CB8AC3E}">
        <p14:creationId xmlns:p14="http://schemas.microsoft.com/office/powerpoint/2010/main" val="391444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10</a:t>
            </a:fld>
            <a:endParaRPr lang="en-US"/>
          </a:p>
        </p:txBody>
      </p:sp>
    </p:spTree>
    <p:extLst>
      <p:ext uri="{BB962C8B-B14F-4D97-AF65-F5344CB8AC3E}">
        <p14:creationId xmlns:p14="http://schemas.microsoft.com/office/powerpoint/2010/main" val="452145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11</a:t>
            </a:fld>
            <a:endParaRPr lang="en-US"/>
          </a:p>
        </p:txBody>
      </p:sp>
    </p:spTree>
    <p:extLst>
      <p:ext uri="{BB962C8B-B14F-4D97-AF65-F5344CB8AC3E}">
        <p14:creationId xmlns:p14="http://schemas.microsoft.com/office/powerpoint/2010/main" val="2634417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12</a:t>
            </a:fld>
            <a:endParaRPr lang="en-US"/>
          </a:p>
        </p:txBody>
      </p:sp>
    </p:spTree>
    <p:extLst>
      <p:ext uri="{BB962C8B-B14F-4D97-AF65-F5344CB8AC3E}">
        <p14:creationId xmlns:p14="http://schemas.microsoft.com/office/powerpoint/2010/main" val="823324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FCCA4-8551-180E-F9FF-9E0A4D9DC2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D345D-371B-4B06-F610-CBEF44333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1F155D-989E-3B5D-9099-5AA69300DC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2E6443-C263-D4F3-5632-D3819D0B5D81}"/>
              </a:ext>
            </a:extLst>
          </p:cNvPr>
          <p:cNvSpPr>
            <a:spLocks noGrp="1"/>
          </p:cNvSpPr>
          <p:nvPr>
            <p:ph type="sldNum" sz="quarter" idx="5"/>
          </p:nvPr>
        </p:nvSpPr>
        <p:spPr/>
        <p:txBody>
          <a:bodyPr/>
          <a:lstStyle/>
          <a:p>
            <a:fld id="{D59E6D52-389D-43D1-8B35-1BDB95D71198}" type="slidenum">
              <a:rPr lang="en-US" smtClean="0"/>
              <a:t>13</a:t>
            </a:fld>
            <a:endParaRPr lang="en-US"/>
          </a:p>
        </p:txBody>
      </p:sp>
    </p:spTree>
    <p:extLst>
      <p:ext uri="{BB962C8B-B14F-4D97-AF65-F5344CB8AC3E}">
        <p14:creationId xmlns:p14="http://schemas.microsoft.com/office/powerpoint/2010/main" val="907788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80B5E-F2A7-7113-ED33-77E0CCCF58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950DC4-4DB7-08C1-61C0-8F4FAE209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DA1F50-B7D4-FF94-B951-74A5CB2539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E13CA7C-BD75-D8E5-3188-43D3F50302A6}"/>
              </a:ext>
            </a:extLst>
          </p:cNvPr>
          <p:cNvSpPr>
            <a:spLocks noGrp="1"/>
          </p:cNvSpPr>
          <p:nvPr>
            <p:ph type="sldNum" sz="quarter" idx="5"/>
          </p:nvPr>
        </p:nvSpPr>
        <p:spPr/>
        <p:txBody>
          <a:bodyPr/>
          <a:lstStyle/>
          <a:p>
            <a:fld id="{D59E6D52-389D-43D1-8B35-1BDB95D71198}" type="slidenum">
              <a:rPr lang="en-US" smtClean="0"/>
              <a:t>14</a:t>
            </a:fld>
            <a:endParaRPr lang="en-US"/>
          </a:p>
        </p:txBody>
      </p:sp>
    </p:spTree>
    <p:extLst>
      <p:ext uri="{BB962C8B-B14F-4D97-AF65-F5344CB8AC3E}">
        <p14:creationId xmlns:p14="http://schemas.microsoft.com/office/powerpoint/2010/main" val="2165860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72B28-02FE-FF70-0A55-AFDCE9821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9A031-7FA3-D012-06D0-8270CAFC19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B9401-C3F2-C5AC-DC06-F330866CB5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D5B61E-976A-6ED1-5B17-746C0AFE8E87}"/>
              </a:ext>
            </a:extLst>
          </p:cNvPr>
          <p:cNvSpPr>
            <a:spLocks noGrp="1"/>
          </p:cNvSpPr>
          <p:nvPr>
            <p:ph type="sldNum" sz="quarter" idx="5"/>
          </p:nvPr>
        </p:nvSpPr>
        <p:spPr/>
        <p:txBody>
          <a:bodyPr/>
          <a:lstStyle/>
          <a:p>
            <a:fld id="{D59E6D52-389D-43D1-8B35-1BDB95D71198}" type="slidenum">
              <a:rPr lang="en-US" smtClean="0"/>
              <a:t>15</a:t>
            </a:fld>
            <a:endParaRPr lang="en-US"/>
          </a:p>
        </p:txBody>
      </p:sp>
    </p:spTree>
    <p:extLst>
      <p:ext uri="{BB962C8B-B14F-4D97-AF65-F5344CB8AC3E}">
        <p14:creationId xmlns:p14="http://schemas.microsoft.com/office/powerpoint/2010/main" val="4285652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16</a:t>
            </a:fld>
            <a:endParaRPr lang="en-US"/>
          </a:p>
        </p:txBody>
      </p:sp>
    </p:spTree>
    <p:extLst>
      <p:ext uri="{BB962C8B-B14F-4D97-AF65-F5344CB8AC3E}">
        <p14:creationId xmlns:p14="http://schemas.microsoft.com/office/powerpoint/2010/main" val="3925927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17</a:t>
            </a:fld>
            <a:endParaRPr lang="en-US"/>
          </a:p>
        </p:txBody>
      </p:sp>
    </p:spTree>
    <p:extLst>
      <p:ext uri="{BB962C8B-B14F-4D97-AF65-F5344CB8AC3E}">
        <p14:creationId xmlns:p14="http://schemas.microsoft.com/office/powerpoint/2010/main" val="2507682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18</a:t>
            </a:fld>
            <a:endParaRPr lang="en-US"/>
          </a:p>
        </p:txBody>
      </p:sp>
    </p:spTree>
    <p:extLst>
      <p:ext uri="{BB962C8B-B14F-4D97-AF65-F5344CB8AC3E}">
        <p14:creationId xmlns:p14="http://schemas.microsoft.com/office/powerpoint/2010/main" val="624798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19</a:t>
            </a:fld>
            <a:endParaRPr lang="en-US"/>
          </a:p>
        </p:txBody>
      </p:sp>
    </p:spTree>
    <p:extLst>
      <p:ext uri="{BB962C8B-B14F-4D97-AF65-F5344CB8AC3E}">
        <p14:creationId xmlns:p14="http://schemas.microsoft.com/office/powerpoint/2010/main" val="269217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2</a:t>
            </a:fld>
            <a:endParaRPr lang="en-US"/>
          </a:p>
        </p:txBody>
      </p:sp>
    </p:spTree>
    <p:extLst>
      <p:ext uri="{BB962C8B-B14F-4D97-AF65-F5344CB8AC3E}">
        <p14:creationId xmlns:p14="http://schemas.microsoft.com/office/powerpoint/2010/main" val="202176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20</a:t>
            </a:fld>
            <a:endParaRPr lang="en-US"/>
          </a:p>
        </p:txBody>
      </p:sp>
    </p:spTree>
    <p:extLst>
      <p:ext uri="{BB962C8B-B14F-4D97-AF65-F5344CB8AC3E}">
        <p14:creationId xmlns:p14="http://schemas.microsoft.com/office/powerpoint/2010/main" val="3131828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21</a:t>
            </a:fld>
            <a:endParaRPr lang="en-US"/>
          </a:p>
        </p:txBody>
      </p:sp>
    </p:spTree>
    <p:extLst>
      <p:ext uri="{BB962C8B-B14F-4D97-AF65-F5344CB8AC3E}">
        <p14:creationId xmlns:p14="http://schemas.microsoft.com/office/powerpoint/2010/main" val="3609796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22</a:t>
            </a:fld>
            <a:endParaRPr lang="en-US"/>
          </a:p>
        </p:txBody>
      </p:sp>
    </p:spTree>
    <p:extLst>
      <p:ext uri="{BB962C8B-B14F-4D97-AF65-F5344CB8AC3E}">
        <p14:creationId xmlns:p14="http://schemas.microsoft.com/office/powerpoint/2010/main" val="123246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23</a:t>
            </a:fld>
            <a:endParaRPr lang="en-US"/>
          </a:p>
        </p:txBody>
      </p:sp>
    </p:spTree>
    <p:extLst>
      <p:ext uri="{BB962C8B-B14F-4D97-AF65-F5344CB8AC3E}">
        <p14:creationId xmlns:p14="http://schemas.microsoft.com/office/powerpoint/2010/main" val="3974162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24</a:t>
            </a:fld>
            <a:endParaRPr lang="en-US"/>
          </a:p>
        </p:txBody>
      </p:sp>
    </p:spTree>
    <p:extLst>
      <p:ext uri="{BB962C8B-B14F-4D97-AF65-F5344CB8AC3E}">
        <p14:creationId xmlns:p14="http://schemas.microsoft.com/office/powerpoint/2010/main" val="4012137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25</a:t>
            </a:fld>
            <a:endParaRPr lang="en-US"/>
          </a:p>
        </p:txBody>
      </p:sp>
    </p:spTree>
    <p:extLst>
      <p:ext uri="{BB962C8B-B14F-4D97-AF65-F5344CB8AC3E}">
        <p14:creationId xmlns:p14="http://schemas.microsoft.com/office/powerpoint/2010/main" val="2049674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9F69D-4BE3-CFE2-A272-E9BB50669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446B5-BB44-50E8-892C-C103C6365E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6589E-5371-9F2A-A01D-452F0974FB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A1984C-BF2F-05EE-0ED1-73AD846B46EF}"/>
              </a:ext>
            </a:extLst>
          </p:cNvPr>
          <p:cNvSpPr>
            <a:spLocks noGrp="1"/>
          </p:cNvSpPr>
          <p:nvPr>
            <p:ph type="sldNum" sz="quarter" idx="5"/>
          </p:nvPr>
        </p:nvSpPr>
        <p:spPr/>
        <p:txBody>
          <a:bodyPr/>
          <a:lstStyle/>
          <a:p>
            <a:fld id="{D59E6D52-389D-43D1-8B35-1BDB95D71198}" type="slidenum">
              <a:rPr lang="en-US" smtClean="0"/>
              <a:t>26</a:t>
            </a:fld>
            <a:endParaRPr lang="en-US"/>
          </a:p>
        </p:txBody>
      </p:sp>
    </p:spTree>
    <p:extLst>
      <p:ext uri="{BB962C8B-B14F-4D97-AF65-F5344CB8AC3E}">
        <p14:creationId xmlns:p14="http://schemas.microsoft.com/office/powerpoint/2010/main" val="3868066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D189A-6BA6-8328-27DD-00083A11E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2C26B-C3D1-5836-348B-A4A8667A8B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EA4ECA-5ECC-39EE-B19C-CA8B22D554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0084E7-AC29-AB82-4D1B-C7BE6576E75D}"/>
              </a:ext>
            </a:extLst>
          </p:cNvPr>
          <p:cNvSpPr>
            <a:spLocks noGrp="1"/>
          </p:cNvSpPr>
          <p:nvPr>
            <p:ph type="sldNum" sz="quarter" idx="5"/>
          </p:nvPr>
        </p:nvSpPr>
        <p:spPr/>
        <p:txBody>
          <a:bodyPr/>
          <a:lstStyle/>
          <a:p>
            <a:fld id="{D59E6D52-389D-43D1-8B35-1BDB95D71198}" type="slidenum">
              <a:rPr lang="en-US" smtClean="0"/>
              <a:t>27</a:t>
            </a:fld>
            <a:endParaRPr lang="en-US"/>
          </a:p>
        </p:txBody>
      </p:sp>
    </p:spTree>
    <p:extLst>
      <p:ext uri="{BB962C8B-B14F-4D97-AF65-F5344CB8AC3E}">
        <p14:creationId xmlns:p14="http://schemas.microsoft.com/office/powerpoint/2010/main" val="3337101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28</a:t>
            </a:fld>
            <a:endParaRPr lang="en-US"/>
          </a:p>
        </p:txBody>
      </p:sp>
    </p:spTree>
    <p:extLst>
      <p:ext uri="{BB962C8B-B14F-4D97-AF65-F5344CB8AC3E}">
        <p14:creationId xmlns:p14="http://schemas.microsoft.com/office/powerpoint/2010/main" val="3005309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29</a:t>
            </a:fld>
            <a:endParaRPr lang="en-US"/>
          </a:p>
        </p:txBody>
      </p:sp>
    </p:spTree>
    <p:extLst>
      <p:ext uri="{BB962C8B-B14F-4D97-AF65-F5344CB8AC3E}">
        <p14:creationId xmlns:p14="http://schemas.microsoft.com/office/powerpoint/2010/main" val="1395569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3</a:t>
            </a:fld>
            <a:endParaRPr lang="en-US"/>
          </a:p>
        </p:txBody>
      </p:sp>
    </p:spTree>
    <p:extLst>
      <p:ext uri="{BB962C8B-B14F-4D97-AF65-F5344CB8AC3E}">
        <p14:creationId xmlns:p14="http://schemas.microsoft.com/office/powerpoint/2010/main" val="4019885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BA4D8-4D4B-2504-BEA6-61DB716CC0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4C7B0-E550-A8F8-1FD3-FDCA6CED4A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B32505-A6A4-4D65-80F6-AB6DE00B1054}"/>
              </a:ext>
            </a:extLst>
          </p:cNvPr>
          <p:cNvSpPr>
            <a:spLocks noGrp="1"/>
          </p:cNvSpPr>
          <p:nvPr>
            <p:ph type="body" idx="1"/>
          </p:nvPr>
        </p:nvSpPr>
        <p:spPr/>
        <p:txBody>
          <a:bodyPr/>
          <a:lstStyle/>
          <a:p>
            <a:pPr>
              <a:buFont typeface="+mj-lt"/>
              <a:buNone/>
            </a:pPr>
            <a:endParaRPr lang="en-US" dirty="0"/>
          </a:p>
        </p:txBody>
      </p:sp>
      <p:sp>
        <p:nvSpPr>
          <p:cNvPr id="4" name="Slide Number Placeholder 3">
            <a:extLst>
              <a:ext uri="{FF2B5EF4-FFF2-40B4-BE49-F238E27FC236}">
                <a16:creationId xmlns:a16="http://schemas.microsoft.com/office/drawing/2014/main" id="{10FCB54C-9FA1-531D-8E6F-CE589F778D22}"/>
              </a:ext>
            </a:extLst>
          </p:cNvPr>
          <p:cNvSpPr>
            <a:spLocks noGrp="1"/>
          </p:cNvSpPr>
          <p:nvPr>
            <p:ph type="sldNum" sz="quarter" idx="5"/>
          </p:nvPr>
        </p:nvSpPr>
        <p:spPr/>
        <p:txBody>
          <a:bodyPr/>
          <a:lstStyle/>
          <a:p>
            <a:fld id="{D59E6D52-389D-43D1-8B35-1BDB95D71198}" type="slidenum">
              <a:rPr lang="en-US" smtClean="0"/>
              <a:t>30</a:t>
            </a:fld>
            <a:endParaRPr lang="en-US"/>
          </a:p>
        </p:txBody>
      </p:sp>
    </p:spTree>
    <p:extLst>
      <p:ext uri="{BB962C8B-B14F-4D97-AF65-F5344CB8AC3E}">
        <p14:creationId xmlns:p14="http://schemas.microsoft.com/office/powerpoint/2010/main" val="853560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31</a:t>
            </a:fld>
            <a:endParaRPr lang="en-US"/>
          </a:p>
        </p:txBody>
      </p:sp>
    </p:spTree>
    <p:extLst>
      <p:ext uri="{BB962C8B-B14F-4D97-AF65-F5344CB8AC3E}">
        <p14:creationId xmlns:p14="http://schemas.microsoft.com/office/powerpoint/2010/main" val="1557492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32</a:t>
            </a:fld>
            <a:endParaRPr lang="en-US"/>
          </a:p>
        </p:txBody>
      </p:sp>
    </p:spTree>
    <p:extLst>
      <p:ext uri="{BB962C8B-B14F-4D97-AF65-F5344CB8AC3E}">
        <p14:creationId xmlns:p14="http://schemas.microsoft.com/office/powerpoint/2010/main" val="2159906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33</a:t>
            </a:fld>
            <a:endParaRPr lang="en-US"/>
          </a:p>
        </p:txBody>
      </p:sp>
    </p:spTree>
    <p:extLst>
      <p:ext uri="{BB962C8B-B14F-4D97-AF65-F5344CB8AC3E}">
        <p14:creationId xmlns:p14="http://schemas.microsoft.com/office/powerpoint/2010/main" val="2143385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34</a:t>
            </a:fld>
            <a:endParaRPr lang="en-US"/>
          </a:p>
        </p:txBody>
      </p:sp>
    </p:spTree>
    <p:extLst>
      <p:ext uri="{BB962C8B-B14F-4D97-AF65-F5344CB8AC3E}">
        <p14:creationId xmlns:p14="http://schemas.microsoft.com/office/powerpoint/2010/main" val="3513130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35</a:t>
            </a:fld>
            <a:endParaRPr lang="en-US"/>
          </a:p>
        </p:txBody>
      </p:sp>
    </p:spTree>
    <p:extLst>
      <p:ext uri="{BB962C8B-B14F-4D97-AF65-F5344CB8AC3E}">
        <p14:creationId xmlns:p14="http://schemas.microsoft.com/office/powerpoint/2010/main" val="4007853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36</a:t>
            </a:fld>
            <a:endParaRPr lang="en-US"/>
          </a:p>
        </p:txBody>
      </p:sp>
    </p:spTree>
    <p:extLst>
      <p:ext uri="{BB962C8B-B14F-4D97-AF65-F5344CB8AC3E}">
        <p14:creationId xmlns:p14="http://schemas.microsoft.com/office/powerpoint/2010/main" val="152282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37</a:t>
            </a:fld>
            <a:endParaRPr lang="en-US"/>
          </a:p>
        </p:txBody>
      </p:sp>
    </p:spTree>
    <p:extLst>
      <p:ext uri="{BB962C8B-B14F-4D97-AF65-F5344CB8AC3E}">
        <p14:creationId xmlns:p14="http://schemas.microsoft.com/office/powerpoint/2010/main" val="483039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D59E6D52-389D-43D1-8B35-1BDB95D71198}" type="slidenum">
              <a:rPr lang="en-US" smtClean="0"/>
              <a:t>38</a:t>
            </a:fld>
            <a:endParaRPr lang="en-US"/>
          </a:p>
        </p:txBody>
      </p:sp>
    </p:spTree>
    <p:extLst>
      <p:ext uri="{BB962C8B-B14F-4D97-AF65-F5344CB8AC3E}">
        <p14:creationId xmlns:p14="http://schemas.microsoft.com/office/powerpoint/2010/main" val="617716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D59E6D52-389D-43D1-8B35-1BDB95D71198}" type="slidenum">
              <a:rPr lang="en-US" smtClean="0"/>
              <a:t>39</a:t>
            </a:fld>
            <a:endParaRPr lang="en-US"/>
          </a:p>
        </p:txBody>
      </p:sp>
    </p:spTree>
    <p:extLst>
      <p:ext uri="{BB962C8B-B14F-4D97-AF65-F5344CB8AC3E}">
        <p14:creationId xmlns:p14="http://schemas.microsoft.com/office/powerpoint/2010/main" val="1955370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EAFA0-80FA-8EEB-D804-FBB3824AA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A95B6D-FF28-C51C-0259-53E69B60C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86FC5-9E26-D9FF-DC45-B4ABBA1DAC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B598A6-7C0F-17B6-3969-3CC42006FFF1}"/>
              </a:ext>
            </a:extLst>
          </p:cNvPr>
          <p:cNvSpPr>
            <a:spLocks noGrp="1"/>
          </p:cNvSpPr>
          <p:nvPr>
            <p:ph type="sldNum" sz="quarter" idx="5"/>
          </p:nvPr>
        </p:nvSpPr>
        <p:spPr/>
        <p:txBody>
          <a:bodyPr/>
          <a:lstStyle/>
          <a:p>
            <a:fld id="{D59E6D52-389D-43D1-8B35-1BDB95D71198}" type="slidenum">
              <a:rPr lang="en-US" smtClean="0"/>
              <a:t>4</a:t>
            </a:fld>
            <a:endParaRPr lang="en-US"/>
          </a:p>
        </p:txBody>
      </p:sp>
    </p:spTree>
    <p:extLst>
      <p:ext uri="{BB962C8B-B14F-4D97-AF65-F5344CB8AC3E}">
        <p14:creationId xmlns:p14="http://schemas.microsoft.com/office/powerpoint/2010/main" val="1373657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2B291-A40E-2B2B-86E7-937A7D414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A12D3-DA9C-761E-F811-B43668461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2F69B-12CC-AB4D-C928-D1C7D420F8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FFC7FB-05D4-6910-64BB-C7A0DE0A3AAC}"/>
              </a:ext>
            </a:extLst>
          </p:cNvPr>
          <p:cNvSpPr>
            <a:spLocks noGrp="1"/>
          </p:cNvSpPr>
          <p:nvPr>
            <p:ph type="sldNum" sz="quarter" idx="5"/>
          </p:nvPr>
        </p:nvSpPr>
        <p:spPr/>
        <p:txBody>
          <a:bodyPr/>
          <a:lstStyle/>
          <a:p>
            <a:fld id="{D59E6D52-389D-43D1-8B35-1BDB95D71198}" type="slidenum">
              <a:rPr lang="en-US" smtClean="0"/>
              <a:t>40</a:t>
            </a:fld>
            <a:endParaRPr lang="en-US"/>
          </a:p>
        </p:txBody>
      </p:sp>
    </p:spTree>
    <p:extLst>
      <p:ext uri="{BB962C8B-B14F-4D97-AF65-F5344CB8AC3E}">
        <p14:creationId xmlns:p14="http://schemas.microsoft.com/office/powerpoint/2010/main" val="3924080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AF493-7C78-F4ED-C32E-25B44FEFA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EB435-6C57-EFF6-9530-8C739870F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AA6D2E-B44E-C068-5986-0BCA87626F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CA3F52-F2F5-4B30-40E7-82A2B045F6AD}"/>
              </a:ext>
            </a:extLst>
          </p:cNvPr>
          <p:cNvSpPr>
            <a:spLocks noGrp="1"/>
          </p:cNvSpPr>
          <p:nvPr>
            <p:ph type="sldNum" sz="quarter" idx="5"/>
          </p:nvPr>
        </p:nvSpPr>
        <p:spPr/>
        <p:txBody>
          <a:bodyPr/>
          <a:lstStyle/>
          <a:p>
            <a:fld id="{D59E6D52-389D-43D1-8B35-1BDB95D71198}" type="slidenum">
              <a:rPr lang="en-US" smtClean="0"/>
              <a:t>41</a:t>
            </a:fld>
            <a:endParaRPr lang="en-US"/>
          </a:p>
        </p:txBody>
      </p:sp>
    </p:spTree>
    <p:extLst>
      <p:ext uri="{BB962C8B-B14F-4D97-AF65-F5344CB8AC3E}">
        <p14:creationId xmlns:p14="http://schemas.microsoft.com/office/powerpoint/2010/main" val="3023844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42</a:t>
            </a:fld>
            <a:endParaRPr lang="en-US"/>
          </a:p>
        </p:txBody>
      </p:sp>
    </p:spTree>
    <p:extLst>
      <p:ext uri="{BB962C8B-B14F-4D97-AF65-F5344CB8AC3E}">
        <p14:creationId xmlns:p14="http://schemas.microsoft.com/office/powerpoint/2010/main" val="1453758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43</a:t>
            </a:fld>
            <a:endParaRPr lang="en-US"/>
          </a:p>
        </p:txBody>
      </p:sp>
    </p:spTree>
    <p:extLst>
      <p:ext uri="{BB962C8B-B14F-4D97-AF65-F5344CB8AC3E}">
        <p14:creationId xmlns:p14="http://schemas.microsoft.com/office/powerpoint/2010/main" val="4007484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44</a:t>
            </a:fld>
            <a:endParaRPr lang="en-US"/>
          </a:p>
        </p:txBody>
      </p:sp>
    </p:spTree>
    <p:extLst>
      <p:ext uri="{BB962C8B-B14F-4D97-AF65-F5344CB8AC3E}">
        <p14:creationId xmlns:p14="http://schemas.microsoft.com/office/powerpoint/2010/main" val="3014578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45</a:t>
            </a:fld>
            <a:endParaRPr lang="en-US"/>
          </a:p>
        </p:txBody>
      </p:sp>
    </p:spTree>
    <p:extLst>
      <p:ext uri="{BB962C8B-B14F-4D97-AF65-F5344CB8AC3E}">
        <p14:creationId xmlns:p14="http://schemas.microsoft.com/office/powerpoint/2010/main" val="2272477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46</a:t>
            </a:fld>
            <a:endParaRPr lang="en-US"/>
          </a:p>
        </p:txBody>
      </p:sp>
    </p:spTree>
    <p:extLst>
      <p:ext uri="{BB962C8B-B14F-4D97-AF65-F5344CB8AC3E}">
        <p14:creationId xmlns:p14="http://schemas.microsoft.com/office/powerpoint/2010/main" val="31366473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47</a:t>
            </a:fld>
            <a:endParaRPr lang="en-US"/>
          </a:p>
        </p:txBody>
      </p:sp>
    </p:spTree>
    <p:extLst>
      <p:ext uri="{BB962C8B-B14F-4D97-AF65-F5344CB8AC3E}">
        <p14:creationId xmlns:p14="http://schemas.microsoft.com/office/powerpoint/2010/main" val="330924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48</a:t>
            </a:fld>
            <a:endParaRPr lang="en-US"/>
          </a:p>
        </p:txBody>
      </p:sp>
    </p:spTree>
    <p:extLst>
      <p:ext uri="{BB962C8B-B14F-4D97-AF65-F5344CB8AC3E}">
        <p14:creationId xmlns:p14="http://schemas.microsoft.com/office/powerpoint/2010/main" val="534972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49</a:t>
            </a:fld>
            <a:endParaRPr lang="en-US"/>
          </a:p>
        </p:txBody>
      </p:sp>
    </p:spTree>
    <p:extLst>
      <p:ext uri="{BB962C8B-B14F-4D97-AF65-F5344CB8AC3E}">
        <p14:creationId xmlns:p14="http://schemas.microsoft.com/office/powerpoint/2010/main" val="402141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5</a:t>
            </a:fld>
            <a:endParaRPr lang="en-US"/>
          </a:p>
        </p:txBody>
      </p:sp>
    </p:spTree>
    <p:extLst>
      <p:ext uri="{BB962C8B-B14F-4D97-AF65-F5344CB8AC3E}">
        <p14:creationId xmlns:p14="http://schemas.microsoft.com/office/powerpoint/2010/main" val="11424942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50</a:t>
            </a:fld>
            <a:endParaRPr lang="en-US"/>
          </a:p>
        </p:txBody>
      </p:sp>
    </p:spTree>
    <p:extLst>
      <p:ext uri="{BB962C8B-B14F-4D97-AF65-F5344CB8AC3E}">
        <p14:creationId xmlns:p14="http://schemas.microsoft.com/office/powerpoint/2010/main" val="19307193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I just mentioned that the key of the proposed MPC success or not is the accuracy of the group thermal comfort model. So, in this slide, I want to find out the JSD threshold. </a:t>
                </a:r>
              </a:p>
              <a:p>
                <a:r>
                  <a:rPr lang="en-US" dirty="0"/>
                  <a:t>What I did is investigating the relationship between group thermal comfort model’s JSD and occupant comfort improvement in the MPC. The occupant comfort improvement can be called </a:t>
                </a:r>
                <a:r>
                  <a:rPr lang="en-US" sz="1200" i="0">
                    <a:latin typeface="Cambria Math" panose="02040503050406030204" pitchFamily="18" charset="0"/>
                    <a:ea typeface="SimSun" panose="02010600030101010101" pitchFamily="2" charset="-122"/>
                    <a:cs typeface="Arial" panose="020B0604020202020204" pitchFamily="34" charset="0"/>
                  </a:rPr>
                  <a:t>𝛥𝐴𝑣𝑔𝐷𝑖𝑠𝑐𝑜𝑚𝑓𝑉𝑜𝑡𝑒</a:t>
                </a:r>
                <a:r>
                  <a:rPr lang="en-US" dirty="0"/>
                  <a:t>, which is</a:t>
                </a:r>
                <a:r>
                  <a:rPr lang="en-US" baseline="0" dirty="0"/>
                  <a:t> calculated based on the discomfort vote in the temperature-based MPC and the GOCC+TL MPC.</a:t>
                </a:r>
              </a:p>
              <a:p>
                <a:endParaRPr lang="en-US" baseline="0" dirty="0"/>
              </a:p>
              <a:p>
                <a:r>
                  <a:rPr lang="en-US" baseline="0" dirty="0"/>
                  <a:t>And then I can make the plot of the model JSD and </a:t>
                </a:r>
                <a:r>
                  <a:rPr lang="en-US" sz="1200" i="0">
                    <a:latin typeface="Cambria Math" panose="02040503050406030204" pitchFamily="18" charset="0"/>
                    <a:ea typeface="SimSun" panose="02010600030101010101" pitchFamily="2" charset="-122"/>
                    <a:cs typeface="Arial" panose="020B0604020202020204" pitchFamily="34" charset="0"/>
                  </a:rPr>
                  <a:t>𝛥𝐴𝑣𝑔𝐷𝑖𝑠𝑐𝑜𝑚𝑓𝑉𝑜𝑡𝑒</a:t>
                </a:r>
                <a:r>
                  <a:rPr lang="en-US" dirty="0"/>
                  <a:t>. The blue dot is</a:t>
                </a:r>
                <a:r>
                  <a:rPr lang="en-US" baseline="0" dirty="0"/>
                  <a:t> the result coming from the mean value, the orange dot is coming from the median value. </a:t>
                </a:r>
                <a:r>
                  <a:rPr lang="en-US" dirty="0"/>
                  <a:t>And</a:t>
                </a:r>
                <a:r>
                  <a:rPr lang="en-US" baseline="0" dirty="0"/>
                  <a:t> I make a quadratic curve fitting for those dot. For comparison purpose, I also make a dashed line for </a:t>
                </a:r>
                <a:r>
                  <a:rPr lang="en-US" sz="1200" i="0">
                    <a:latin typeface="Cambria Math" panose="02040503050406030204" pitchFamily="18" charset="0"/>
                    <a:ea typeface="SimSun" panose="02010600030101010101" pitchFamily="2" charset="-122"/>
                    <a:cs typeface="Arial" panose="020B0604020202020204" pitchFamily="34" charset="0"/>
                  </a:rPr>
                  <a:t>𝛥𝐴𝑣𝑔𝐷𝑖𝑠𝑐𝑜𝑚𝑓𝑉𝑜𝑡𝑒</a:t>
                </a:r>
                <a:r>
                  <a:rPr lang="en-US" baseline="0" dirty="0"/>
                  <a:t>=0.</a:t>
                </a:r>
              </a:p>
              <a:p>
                <a:endParaRPr lang="en-US" baseline="0" dirty="0"/>
              </a:p>
              <a:p>
                <a:r>
                  <a:rPr lang="en-US" baseline="0" dirty="0"/>
                  <a:t>Based on the plot, we can make a deduction that, if model’s JSD is less than 0.212, the proposed TMPC-GOCC strategy is expected to improve group occupant comfort. This threshold can be a recommended criteria for the group thermal comfort mode development for the new task in the future. </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D59E6D52-389D-43D1-8B35-1BDB95D71198}" type="slidenum">
              <a:rPr lang="en-US" smtClean="0"/>
              <a:t>51</a:t>
            </a:fld>
            <a:endParaRPr lang="en-US"/>
          </a:p>
        </p:txBody>
      </p:sp>
    </p:spTree>
    <p:extLst>
      <p:ext uri="{BB962C8B-B14F-4D97-AF65-F5344CB8AC3E}">
        <p14:creationId xmlns:p14="http://schemas.microsoft.com/office/powerpoint/2010/main" val="1373916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39F39-0584-F2FF-43B4-8B4C6229D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F36F6-EFEB-4322-E6A7-E1C7E4BB23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5C2792-FF5E-0F1D-9663-CAA465A51D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B3B653-6524-17A4-611D-6DEF787A2182}"/>
              </a:ext>
            </a:extLst>
          </p:cNvPr>
          <p:cNvSpPr>
            <a:spLocks noGrp="1"/>
          </p:cNvSpPr>
          <p:nvPr>
            <p:ph type="sldNum" sz="quarter" idx="5"/>
          </p:nvPr>
        </p:nvSpPr>
        <p:spPr/>
        <p:txBody>
          <a:bodyPr/>
          <a:lstStyle/>
          <a:p>
            <a:fld id="{D59E6D52-389D-43D1-8B35-1BDB95D71198}" type="slidenum">
              <a:rPr lang="en-US" smtClean="0"/>
              <a:t>52</a:t>
            </a:fld>
            <a:endParaRPr lang="en-US"/>
          </a:p>
        </p:txBody>
      </p:sp>
    </p:spTree>
    <p:extLst>
      <p:ext uri="{BB962C8B-B14F-4D97-AF65-F5344CB8AC3E}">
        <p14:creationId xmlns:p14="http://schemas.microsoft.com/office/powerpoint/2010/main" val="7532804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53</a:t>
            </a:fld>
            <a:endParaRPr lang="en-US"/>
          </a:p>
        </p:txBody>
      </p:sp>
    </p:spTree>
    <p:extLst>
      <p:ext uri="{BB962C8B-B14F-4D97-AF65-F5344CB8AC3E}">
        <p14:creationId xmlns:p14="http://schemas.microsoft.com/office/powerpoint/2010/main" val="1045886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77EAC-E387-4436-6F0A-4FBCA22612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DBB5E-6EE6-4EE5-CDEA-9D4F800F91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BB165-4873-E092-7C6C-F0E3B9DB06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419EDA-6434-8A3A-2E21-16326122B0A1}"/>
              </a:ext>
            </a:extLst>
          </p:cNvPr>
          <p:cNvSpPr>
            <a:spLocks noGrp="1"/>
          </p:cNvSpPr>
          <p:nvPr>
            <p:ph type="sldNum" sz="quarter" idx="5"/>
          </p:nvPr>
        </p:nvSpPr>
        <p:spPr/>
        <p:txBody>
          <a:bodyPr/>
          <a:lstStyle/>
          <a:p>
            <a:fld id="{D59E6D52-389D-43D1-8B35-1BDB95D71198}" type="slidenum">
              <a:rPr lang="en-US" smtClean="0"/>
              <a:t>54</a:t>
            </a:fld>
            <a:endParaRPr lang="en-US"/>
          </a:p>
        </p:txBody>
      </p:sp>
    </p:spTree>
    <p:extLst>
      <p:ext uri="{BB962C8B-B14F-4D97-AF65-F5344CB8AC3E}">
        <p14:creationId xmlns:p14="http://schemas.microsoft.com/office/powerpoint/2010/main" val="1590928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55</a:t>
            </a:fld>
            <a:endParaRPr lang="en-US"/>
          </a:p>
        </p:txBody>
      </p:sp>
    </p:spTree>
    <p:extLst>
      <p:ext uri="{BB962C8B-B14F-4D97-AF65-F5344CB8AC3E}">
        <p14:creationId xmlns:p14="http://schemas.microsoft.com/office/powerpoint/2010/main" val="41550533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56</a:t>
            </a:fld>
            <a:endParaRPr lang="en-US"/>
          </a:p>
        </p:txBody>
      </p:sp>
    </p:spTree>
    <p:extLst>
      <p:ext uri="{BB962C8B-B14F-4D97-AF65-F5344CB8AC3E}">
        <p14:creationId xmlns:p14="http://schemas.microsoft.com/office/powerpoint/2010/main" val="12918591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F134F-68D2-6D23-9809-55DA7E94B5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0EFE7-A6F8-09E9-BBD6-FD3F190D61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B8C3D8-0FBE-E8E6-63DE-799D871CD1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A11BAE-56D3-0A98-F46C-392A6651C463}"/>
              </a:ext>
            </a:extLst>
          </p:cNvPr>
          <p:cNvSpPr>
            <a:spLocks noGrp="1"/>
          </p:cNvSpPr>
          <p:nvPr>
            <p:ph type="sldNum" sz="quarter" idx="5"/>
          </p:nvPr>
        </p:nvSpPr>
        <p:spPr/>
        <p:txBody>
          <a:bodyPr/>
          <a:lstStyle/>
          <a:p>
            <a:fld id="{D59E6D52-389D-43D1-8B35-1BDB95D71198}" type="slidenum">
              <a:rPr lang="en-US" smtClean="0"/>
              <a:t>60</a:t>
            </a:fld>
            <a:endParaRPr lang="en-US"/>
          </a:p>
        </p:txBody>
      </p:sp>
    </p:spTree>
    <p:extLst>
      <p:ext uri="{BB962C8B-B14F-4D97-AF65-F5344CB8AC3E}">
        <p14:creationId xmlns:p14="http://schemas.microsoft.com/office/powerpoint/2010/main" val="3680466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9D0EA-F5EC-E22A-5C08-3C52BDCB5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652AEF-8F92-6692-3B8E-D3C305E3F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2EA538-CE99-1B5A-6ECD-AEA5808046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D752B5-343D-977D-C8EC-AD284AB6A7C5}"/>
              </a:ext>
            </a:extLst>
          </p:cNvPr>
          <p:cNvSpPr>
            <a:spLocks noGrp="1"/>
          </p:cNvSpPr>
          <p:nvPr>
            <p:ph type="sldNum" sz="quarter" idx="5"/>
          </p:nvPr>
        </p:nvSpPr>
        <p:spPr/>
        <p:txBody>
          <a:bodyPr/>
          <a:lstStyle/>
          <a:p>
            <a:fld id="{D59E6D52-389D-43D1-8B35-1BDB95D71198}" type="slidenum">
              <a:rPr lang="en-US" smtClean="0"/>
              <a:t>61</a:t>
            </a:fld>
            <a:endParaRPr lang="en-US"/>
          </a:p>
        </p:txBody>
      </p:sp>
    </p:spTree>
    <p:extLst>
      <p:ext uri="{BB962C8B-B14F-4D97-AF65-F5344CB8AC3E}">
        <p14:creationId xmlns:p14="http://schemas.microsoft.com/office/powerpoint/2010/main" val="765701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518A7-7625-D2A0-0BC0-FABF787E3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1B93B-7144-C27D-4FF2-30A6E7CA4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0B79F-7611-3E80-63C3-D646D4DD16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1827C9-038A-A94E-1E21-C8B8CECCA118}"/>
              </a:ext>
            </a:extLst>
          </p:cNvPr>
          <p:cNvSpPr>
            <a:spLocks noGrp="1"/>
          </p:cNvSpPr>
          <p:nvPr>
            <p:ph type="sldNum" sz="quarter" idx="5"/>
          </p:nvPr>
        </p:nvSpPr>
        <p:spPr/>
        <p:txBody>
          <a:bodyPr/>
          <a:lstStyle/>
          <a:p>
            <a:fld id="{D59E6D52-389D-43D1-8B35-1BDB95D71198}" type="slidenum">
              <a:rPr lang="en-US" smtClean="0"/>
              <a:t>62</a:t>
            </a:fld>
            <a:endParaRPr lang="en-US"/>
          </a:p>
        </p:txBody>
      </p:sp>
    </p:spTree>
    <p:extLst>
      <p:ext uri="{BB962C8B-B14F-4D97-AF65-F5344CB8AC3E}">
        <p14:creationId xmlns:p14="http://schemas.microsoft.com/office/powerpoint/2010/main" val="2960940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6</a:t>
            </a:fld>
            <a:endParaRPr lang="en-US"/>
          </a:p>
        </p:txBody>
      </p:sp>
    </p:spTree>
    <p:extLst>
      <p:ext uri="{BB962C8B-B14F-4D97-AF65-F5344CB8AC3E}">
        <p14:creationId xmlns:p14="http://schemas.microsoft.com/office/powerpoint/2010/main" val="1241989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6C6B5-7969-932C-56CD-01CFF52855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0AD9D-49E6-8180-24B6-385ECFF6E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86D9D4-BD2A-6986-3F5D-52A2AD48CD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comparing the validation error of the model developed by different model structures, the suitable model structures can be selected.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thing needed to be determined is the prediction horizon. Because at the end, this study will develop an MPC strategy, which involves the prediction in multiple step. So, how long the prediction horizon can be also need to de determined.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validation index is Root Mean Square Error.</a:t>
            </a:r>
          </a:p>
          <a:p>
            <a:endParaRPr lang="en-US" dirty="0"/>
          </a:p>
          <a:p>
            <a:r>
              <a:rPr lang="en-US" dirty="0"/>
              <a:t>And after checking the validation results, based on the criteria on Guideline 14, I select that the PH=4.</a:t>
            </a:r>
          </a:p>
          <a:p>
            <a:endParaRPr lang="en-US" dirty="0"/>
          </a:p>
          <a:p>
            <a:r>
              <a:rPr lang="en-US" dirty="0"/>
              <a:t>As for the model structures, the zone air temperature use RNN model, zone air relative humidity model use MARS model, and the HVAC system model use ANN model. The error of each model is also provided. They are all with in the criteria.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4B2B3253-AF25-C685-8000-8872DCC0FE82}"/>
              </a:ext>
            </a:extLst>
          </p:cNvPr>
          <p:cNvSpPr>
            <a:spLocks noGrp="1"/>
          </p:cNvSpPr>
          <p:nvPr>
            <p:ph type="sldNum" sz="quarter" idx="5"/>
          </p:nvPr>
        </p:nvSpPr>
        <p:spPr/>
        <p:txBody>
          <a:bodyPr/>
          <a:lstStyle/>
          <a:p>
            <a:fld id="{D59E6D52-389D-43D1-8B35-1BDB95D71198}" type="slidenum">
              <a:rPr lang="en-US" smtClean="0"/>
              <a:t>69</a:t>
            </a:fld>
            <a:endParaRPr lang="en-US"/>
          </a:p>
        </p:txBody>
      </p:sp>
    </p:spTree>
    <p:extLst>
      <p:ext uri="{BB962C8B-B14F-4D97-AF65-F5344CB8AC3E}">
        <p14:creationId xmlns:p14="http://schemas.microsoft.com/office/powerpoint/2010/main" val="1138519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70</a:t>
            </a:fld>
            <a:endParaRPr lang="en-US"/>
          </a:p>
        </p:txBody>
      </p:sp>
    </p:spTree>
    <p:extLst>
      <p:ext uri="{BB962C8B-B14F-4D97-AF65-F5344CB8AC3E}">
        <p14:creationId xmlns:p14="http://schemas.microsoft.com/office/powerpoint/2010/main" val="6494835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2A7E5-3BEE-A320-822D-EAA9DE6840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877F4-FBE0-B7DC-751A-FFEB0DCBE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4C7DC-A997-1CAE-4776-829EF40BE5AC}"/>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F177D568-6F4B-846E-AFD0-DB251A445B02}"/>
              </a:ext>
            </a:extLst>
          </p:cNvPr>
          <p:cNvSpPr>
            <a:spLocks noGrp="1"/>
          </p:cNvSpPr>
          <p:nvPr>
            <p:ph type="sldNum" sz="quarter" idx="5"/>
          </p:nvPr>
        </p:nvSpPr>
        <p:spPr/>
        <p:txBody>
          <a:bodyPr/>
          <a:lstStyle/>
          <a:p>
            <a:fld id="{D59E6D52-389D-43D1-8B35-1BDB95D71198}" type="slidenum">
              <a:rPr lang="en-US" smtClean="0"/>
              <a:t>75</a:t>
            </a:fld>
            <a:endParaRPr lang="en-US"/>
          </a:p>
        </p:txBody>
      </p:sp>
    </p:spTree>
    <p:extLst>
      <p:ext uri="{BB962C8B-B14F-4D97-AF65-F5344CB8AC3E}">
        <p14:creationId xmlns:p14="http://schemas.microsoft.com/office/powerpoint/2010/main" val="300560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5F2ED-D980-5A7D-87CB-7A76C5F51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00C4C4-E737-5CA9-37E5-9C922BE829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9BAD71-3183-D4D4-BC83-9C259C7AAC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E0F19A2-902A-F0DB-8D1E-DFE51505FC15}"/>
              </a:ext>
            </a:extLst>
          </p:cNvPr>
          <p:cNvSpPr>
            <a:spLocks noGrp="1"/>
          </p:cNvSpPr>
          <p:nvPr>
            <p:ph type="sldNum" sz="quarter" idx="5"/>
          </p:nvPr>
        </p:nvSpPr>
        <p:spPr/>
        <p:txBody>
          <a:bodyPr/>
          <a:lstStyle/>
          <a:p>
            <a:fld id="{D59E6D52-389D-43D1-8B35-1BDB95D71198}" type="slidenum">
              <a:rPr lang="en-US" smtClean="0"/>
              <a:t>76</a:t>
            </a:fld>
            <a:endParaRPr lang="en-US"/>
          </a:p>
        </p:txBody>
      </p:sp>
    </p:spTree>
    <p:extLst>
      <p:ext uri="{BB962C8B-B14F-4D97-AF65-F5344CB8AC3E}">
        <p14:creationId xmlns:p14="http://schemas.microsoft.com/office/powerpoint/2010/main" val="16301147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83</a:t>
            </a:fld>
            <a:endParaRPr lang="en-US"/>
          </a:p>
        </p:txBody>
      </p:sp>
    </p:spTree>
    <p:extLst>
      <p:ext uri="{BB962C8B-B14F-4D97-AF65-F5344CB8AC3E}">
        <p14:creationId xmlns:p14="http://schemas.microsoft.com/office/powerpoint/2010/main" val="1058707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7</a:t>
            </a:fld>
            <a:endParaRPr lang="en-US"/>
          </a:p>
        </p:txBody>
      </p:sp>
    </p:spTree>
    <p:extLst>
      <p:ext uri="{BB962C8B-B14F-4D97-AF65-F5344CB8AC3E}">
        <p14:creationId xmlns:p14="http://schemas.microsoft.com/office/powerpoint/2010/main" val="157041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8</a:t>
            </a:fld>
            <a:endParaRPr lang="en-US"/>
          </a:p>
        </p:txBody>
      </p:sp>
    </p:spTree>
    <p:extLst>
      <p:ext uri="{BB962C8B-B14F-4D97-AF65-F5344CB8AC3E}">
        <p14:creationId xmlns:p14="http://schemas.microsoft.com/office/powerpoint/2010/main" val="323895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E6D52-389D-43D1-8B35-1BDB95D71198}" type="slidenum">
              <a:rPr lang="en-US" smtClean="0"/>
              <a:t>9</a:t>
            </a:fld>
            <a:endParaRPr lang="en-US"/>
          </a:p>
        </p:txBody>
      </p:sp>
    </p:spTree>
    <p:extLst>
      <p:ext uri="{BB962C8B-B14F-4D97-AF65-F5344CB8AC3E}">
        <p14:creationId xmlns:p14="http://schemas.microsoft.com/office/powerpoint/2010/main" val="1327308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DB033-E8DB-47B6-8607-806B1A41D293}"/>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a16="http://schemas.microsoft.com/office/drawing/2014/main" id="{48F68842-0D53-45C5-B973-C9CFB844F8B1}"/>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73F2144-5F52-4CE4-B5CD-0EB80754D0C3}"/>
              </a:ext>
            </a:extLst>
          </p:cNvPr>
          <p:cNvSpPr>
            <a:spLocks noGrp="1"/>
          </p:cNvSpPr>
          <p:nvPr>
            <p:ph type="dt" sz="half" idx="10"/>
          </p:nvPr>
        </p:nvSpPr>
        <p:spPr>
          <a:xfrm>
            <a:off x="838200" y="6475992"/>
            <a:ext cx="2743200" cy="365125"/>
          </a:xfrm>
          <a:prstGeom prst="rect">
            <a:avLst/>
          </a:prstGeom>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216CA5B9-E60B-4E13-ABDD-D95AEE4BEDCA}"/>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E18569AF-2237-4C38-90A2-3DAC76D180AF}" type="slidenum">
              <a:rPr lang="en-US" smtClean="0"/>
              <a:pPr/>
              <a:t>‹#›</a:t>
            </a:fld>
            <a:endParaRPr lang="en-US" dirty="0"/>
          </a:p>
        </p:txBody>
      </p:sp>
      <p:sp>
        <p:nvSpPr>
          <p:cNvPr id="7" name="Footer Placeholder 4">
            <a:extLst>
              <a:ext uri="{FF2B5EF4-FFF2-40B4-BE49-F238E27FC236}">
                <a16:creationId xmlns:a16="http://schemas.microsoft.com/office/drawing/2014/main" id="{AEDDCFF7-DE10-4D77-98D5-41964240F463}"/>
              </a:ext>
            </a:extLst>
          </p:cNvPr>
          <p:cNvSpPr>
            <a:spLocks noGrp="1"/>
          </p:cNvSpPr>
          <p:nvPr>
            <p:ph type="ftr" sz="quarter" idx="3"/>
          </p:nvPr>
        </p:nvSpPr>
        <p:spPr>
          <a:xfrm>
            <a:off x="4038600" y="6475992"/>
            <a:ext cx="4114800" cy="365125"/>
          </a:xfrm>
          <a:prstGeom prst="rect">
            <a:avLst/>
          </a:prstGeom>
        </p:spPr>
        <p:txBody>
          <a:bodyPr vert="horz" lIns="91440" tIns="45720" rIns="91440" bIns="45720" rtlCol="0" anchor="ctr"/>
          <a:lstStyle>
            <a:lvl1pPr algn="ctr">
              <a:defRPr sz="1600">
                <a:solidFill>
                  <a:srgbClr val="FFC600"/>
                </a:solidFill>
                <a:latin typeface="Times New Roman" panose="02020603050405020304" pitchFamily="18" charset="0"/>
                <a:cs typeface="Times New Roman" panose="02020603050405020304" pitchFamily="18" charset="0"/>
              </a:defRPr>
            </a:lvl1pPr>
          </a:lstStyle>
          <a:p>
            <a:r>
              <a:rPr lang="en-US" dirty="0"/>
              <a:t>HILFT Biweekly</a:t>
            </a:r>
          </a:p>
        </p:txBody>
      </p:sp>
    </p:spTree>
    <p:extLst>
      <p:ext uri="{BB962C8B-B14F-4D97-AF65-F5344CB8AC3E}">
        <p14:creationId xmlns:p14="http://schemas.microsoft.com/office/powerpoint/2010/main" val="1071011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1CB3-5131-4C19-A1CC-9C1C97D88101}"/>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3" name="Slide Number Placeholder 2">
            <a:extLst>
              <a:ext uri="{FF2B5EF4-FFF2-40B4-BE49-F238E27FC236}">
                <a16:creationId xmlns:a16="http://schemas.microsoft.com/office/drawing/2014/main" id="{94A75293-9212-42B1-A61C-19AB77CD8BC4}"/>
              </a:ext>
            </a:extLst>
          </p:cNvPr>
          <p:cNvSpPr>
            <a:spLocks noGrp="1"/>
          </p:cNvSpPr>
          <p:nvPr>
            <p:ph type="sldNum" sz="quarter" idx="10"/>
          </p:nvPr>
        </p:nvSpPr>
        <p:spPr/>
        <p:txBody>
          <a:bodyPr/>
          <a:lstStyle/>
          <a:p>
            <a:fld id="{E18569AF-2237-4C38-90A2-3DAC76D180AF}" type="slidenum">
              <a:rPr lang="en-US" smtClean="0"/>
              <a:pPr/>
              <a:t>‹#›</a:t>
            </a:fld>
            <a:endParaRPr lang="en-US" dirty="0"/>
          </a:p>
        </p:txBody>
      </p:sp>
      <p:sp>
        <p:nvSpPr>
          <p:cNvPr id="4" name="Footer Placeholder 3">
            <a:extLst>
              <a:ext uri="{FF2B5EF4-FFF2-40B4-BE49-F238E27FC236}">
                <a16:creationId xmlns:a16="http://schemas.microsoft.com/office/drawing/2014/main" id="{C53FE7FF-4E62-4824-BEF7-8B7FDD8C9390}"/>
              </a:ext>
            </a:extLst>
          </p:cNvPr>
          <p:cNvSpPr>
            <a:spLocks noGrp="1"/>
          </p:cNvSpPr>
          <p:nvPr>
            <p:ph type="ftr" sz="quarter" idx="11"/>
          </p:nvPr>
        </p:nvSpPr>
        <p:spPr/>
        <p:txBody>
          <a:bodyPr/>
          <a:lstStyle/>
          <a:p>
            <a:r>
              <a:rPr lang="en-US" dirty="0"/>
              <a:t>HILFT Biweekly</a:t>
            </a:r>
          </a:p>
        </p:txBody>
      </p:sp>
      <p:sp>
        <p:nvSpPr>
          <p:cNvPr id="5" name="Content Placeholder 2">
            <a:extLst>
              <a:ext uri="{FF2B5EF4-FFF2-40B4-BE49-F238E27FC236}">
                <a16:creationId xmlns:a16="http://schemas.microsoft.com/office/drawing/2014/main" id="{25BBC07A-A7DD-41F3-8A0B-2633F5D4C69D}"/>
              </a:ext>
            </a:extLst>
          </p:cNvPr>
          <p:cNvSpPr>
            <a:spLocks noGrp="1"/>
          </p:cNvSpPr>
          <p:nvPr>
            <p:ph idx="1"/>
          </p:nvPr>
        </p:nvSpPr>
        <p:spPr>
          <a:xfrm>
            <a:off x="341832" y="1333144"/>
            <a:ext cx="11468456" cy="4593831"/>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7846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6ECE8-9B72-B1B2-634C-65B64E1EF5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C397E-CB58-4F01-77A7-E6DF455D7C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86997-1685-FDF6-04CC-2BAB7EBB3F7E}"/>
              </a:ext>
            </a:extLst>
          </p:cNvPr>
          <p:cNvSpPr>
            <a:spLocks noGrp="1"/>
          </p:cNvSpPr>
          <p:nvPr>
            <p:ph type="dt" sz="half" idx="10"/>
          </p:nvPr>
        </p:nvSpPr>
        <p:spPr/>
        <p:txBody>
          <a:bodyPr/>
          <a:lstStyle/>
          <a:p>
            <a:fld id="{E18FAC6C-D8C7-4940-A8E0-A9117B7C1D99}" type="datetimeFigureOut">
              <a:rPr lang="en-US" smtClean="0"/>
              <a:t>6/3/2025</a:t>
            </a:fld>
            <a:endParaRPr lang="en-US"/>
          </a:p>
        </p:txBody>
      </p:sp>
      <p:sp>
        <p:nvSpPr>
          <p:cNvPr id="5" name="Footer Placeholder 4">
            <a:extLst>
              <a:ext uri="{FF2B5EF4-FFF2-40B4-BE49-F238E27FC236}">
                <a16:creationId xmlns:a16="http://schemas.microsoft.com/office/drawing/2014/main" id="{8BC09026-4783-5A6A-9DAE-33AB17C01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C6633-25C1-E5C5-6367-D312D02CC303}"/>
              </a:ext>
            </a:extLst>
          </p:cNvPr>
          <p:cNvSpPr>
            <a:spLocks noGrp="1"/>
          </p:cNvSpPr>
          <p:nvPr>
            <p:ph type="sldNum" sz="quarter" idx="12"/>
          </p:nvPr>
        </p:nvSpPr>
        <p:spPr/>
        <p:txBody>
          <a:bodyPr/>
          <a:lstStyle/>
          <a:p>
            <a:fld id="{7E80C841-C63F-419E-8483-A958783BCBCA}" type="slidenum">
              <a:rPr lang="en-US" smtClean="0"/>
              <a:t>‹#›</a:t>
            </a:fld>
            <a:endParaRPr lang="en-US"/>
          </a:p>
        </p:txBody>
      </p:sp>
    </p:spTree>
    <p:extLst>
      <p:ext uri="{BB962C8B-B14F-4D97-AF65-F5344CB8AC3E}">
        <p14:creationId xmlns:p14="http://schemas.microsoft.com/office/powerpoint/2010/main" val="16606651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82AB1D-E6AE-45A9-910F-1137A003234D}"/>
              </a:ext>
            </a:extLst>
          </p:cNvPr>
          <p:cNvSpPr/>
          <p:nvPr userDrawn="1"/>
        </p:nvSpPr>
        <p:spPr>
          <a:xfrm>
            <a:off x="0" y="6432074"/>
            <a:ext cx="12192000" cy="425926"/>
          </a:xfrm>
          <a:prstGeom prst="rect">
            <a:avLst/>
          </a:prstGeom>
          <a:solidFill>
            <a:srgbClr val="0729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89EB39D-95DD-4CB4-8ADE-CD13FEC02341}"/>
              </a:ext>
            </a:extLst>
          </p:cNvPr>
          <p:cNvSpPr>
            <a:spLocks noGrp="1"/>
          </p:cNvSpPr>
          <p:nvPr>
            <p:ph type="title"/>
          </p:nvPr>
        </p:nvSpPr>
        <p:spPr>
          <a:xfrm>
            <a:off x="444381" y="365126"/>
            <a:ext cx="10909419" cy="2587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2B22C77-EC2E-4AAE-92F9-19F15BEEC467}"/>
              </a:ext>
            </a:extLst>
          </p:cNvPr>
          <p:cNvSpPr>
            <a:spLocks noGrp="1"/>
          </p:cNvSpPr>
          <p:nvPr>
            <p:ph type="body" idx="1"/>
          </p:nvPr>
        </p:nvSpPr>
        <p:spPr>
          <a:xfrm>
            <a:off x="444381" y="1562793"/>
            <a:ext cx="11229174" cy="43641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482F3D41-AE3B-491D-BF88-31DB76A661B2}"/>
              </a:ext>
            </a:extLst>
          </p:cNvPr>
          <p:cNvSpPr>
            <a:spLocks noGrp="1"/>
          </p:cNvSpPr>
          <p:nvPr>
            <p:ph type="sldNum" sz="quarter" idx="4"/>
          </p:nvPr>
        </p:nvSpPr>
        <p:spPr>
          <a:xfrm>
            <a:off x="8610600" y="6467448"/>
            <a:ext cx="2743200" cy="365125"/>
          </a:xfrm>
          <a:prstGeom prst="rect">
            <a:avLst/>
          </a:prstGeom>
        </p:spPr>
        <p:txBody>
          <a:bodyPr vert="horz" lIns="91440" tIns="45720" rIns="91440" bIns="45720" rtlCol="0" anchor="ctr"/>
          <a:lstStyle>
            <a:lvl1pPr algn="r">
              <a:defRPr sz="1600">
                <a:solidFill>
                  <a:srgbClr val="FFC600"/>
                </a:solidFill>
                <a:latin typeface="Times New Roman" panose="02020603050405020304" pitchFamily="18" charset="0"/>
                <a:cs typeface="Times New Roman" panose="02020603050405020304" pitchFamily="18" charset="0"/>
              </a:defRPr>
            </a:lvl1pPr>
          </a:lstStyle>
          <a:p>
            <a:fld id="{E18569AF-2237-4C38-90A2-3DAC76D180AF}" type="slidenum">
              <a:rPr lang="en-US" smtClean="0"/>
              <a:pPr/>
              <a:t>‹#›</a:t>
            </a:fld>
            <a:endParaRPr lang="en-US" dirty="0"/>
          </a:p>
        </p:txBody>
      </p:sp>
      <p:sp>
        <p:nvSpPr>
          <p:cNvPr id="13" name="Footer Placeholder 4">
            <a:extLst>
              <a:ext uri="{FF2B5EF4-FFF2-40B4-BE49-F238E27FC236}">
                <a16:creationId xmlns:a16="http://schemas.microsoft.com/office/drawing/2014/main" id="{5C5AB4F2-A43B-4D29-AEE6-1C3566840AB7}"/>
              </a:ext>
            </a:extLst>
          </p:cNvPr>
          <p:cNvSpPr>
            <a:spLocks noGrp="1"/>
          </p:cNvSpPr>
          <p:nvPr>
            <p:ph type="ftr" sz="quarter" idx="3"/>
          </p:nvPr>
        </p:nvSpPr>
        <p:spPr>
          <a:xfrm>
            <a:off x="4038600" y="6467448"/>
            <a:ext cx="4114800" cy="365125"/>
          </a:xfrm>
          <a:prstGeom prst="rect">
            <a:avLst/>
          </a:prstGeom>
        </p:spPr>
        <p:txBody>
          <a:bodyPr vert="horz" lIns="91440" tIns="45720" rIns="91440" bIns="45720" rtlCol="0" anchor="ctr"/>
          <a:lstStyle>
            <a:lvl1pPr algn="ctr">
              <a:defRPr sz="1600">
                <a:solidFill>
                  <a:srgbClr val="FFC600"/>
                </a:solidFill>
                <a:latin typeface="Times New Roman" panose="02020603050405020304" pitchFamily="18" charset="0"/>
                <a:cs typeface="Times New Roman" panose="02020603050405020304" pitchFamily="18" charset="0"/>
              </a:defRPr>
            </a:lvl1pPr>
          </a:lstStyle>
          <a:p>
            <a:r>
              <a:rPr lang="en-US" dirty="0"/>
              <a:t>HILFT Biweekly</a:t>
            </a:r>
          </a:p>
        </p:txBody>
      </p:sp>
      <p:sp>
        <p:nvSpPr>
          <p:cNvPr id="9" name="Rectangle 8">
            <a:extLst>
              <a:ext uri="{FF2B5EF4-FFF2-40B4-BE49-F238E27FC236}">
                <a16:creationId xmlns:a16="http://schemas.microsoft.com/office/drawing/2014/main" id="{9DFB84F1-1A9E-4A7B-A942-BCDA8755787A}"/>
              </a:ext>
            </a:extLst>
          </p:cNvPr>
          <p:cNvSpPr/>
          <p:nvPr userDrawn="1"/>
        </p:nvSpPr>
        <p:spPr>
          <a:xfrm>
            <a:off x="0" y="798976"/>
            <a:ext cx="12192000" cy="258718"/>
          </a:xfrm>
          <a:prstGeom prst="rect">
            <a:avLst/>
          </a:prstGeom>
          <a:solidFill>
            <a:srgbClr val="0729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BF57ED04-E875-48AA-9479-351EABB455B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293686" y="43118"/>
            <a:ext cx="2860570" cy="738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828448"/>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Lst>
  <p:hf hdr="0" ftr="0" dt="0"/>
  <p:txStyles>
    <p:titleStyle>
      <a:lvl1pPr algn="l" defTabSz="914400" rtl="0" eaLnBrk="1" latinLnBrk="0" hangingPunct="1">
        <a:lnSpc>
          <a:spcPct val="90000"/>
        </a:lnSpc>
        <a:spcBef>
          <a:spcPct val="0"/>
        </a:spcBef>
        <a:buNone/>
        <a:defRPr sz="32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6.png"/><Relationship Id="rId7"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emf"/></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31.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6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0.png"/><Relationship Id="rId7" Type="http://schemas.openxmlformats.org/officeDocument/2006/relationships/image" Target="../media/image87.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0.png"/></Relationships>
</file>

<file path=ppt/slides/_rels/slide73.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116.png"/><Relationship Id="rId21" Type="http://schemas.openxmlformats.org/officeDocument/2006/relationships/image" Target="../media/image107.png"/><Relationship Id="rId34" Type="http://schemas.openxmlformats.org/officeDocument/2006/relationships/customXml" Target="../ink/ink16.xml"/><Relationship Id="rId42" Type="http://schemas.openxmlformats.org/officeDocument/2006/relationships/customXml" Target="../ink/ink20.xml"/><Relationship Id="rId7" Type="http://schemas.openxmlformats.org/officeDocument/2006/relationships/image" Target="../media/image100.png"/><Relationship Id="rId2" Type="http://schemas.openxmlformats.org/officeDocument/2006/relationships/image" Target="../media/image86.emf"/><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111.png"/><Relationship Id="rId41"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02.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115.png"/><Relationship Id="rId40" Type="http://schemas.openxmlformats.org/officeDocument/2006/relationships/customXml" Target="../ink/ink19.xml"/><Relationship Id="rId5" Type="http://schemas.openxmlformats.org/officeDocument/2006/relationships/image" Target="../media/image99.png"/><Relationship Id="rId15" Type="http://schemas.openxmlformats.org/officeDocument/2006/relationships/image" Target="../media/image104.png"/><Relationship Id="rId23" Type="http://schemas.openxmlformats.org/officeDocument/2006/relationships/image" Target="../media/image108.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106.png"/><Relationship Id="rId31" Type="http://schemas.openxmlformats.org/officeDocument/2006/relationships/image" Target="../media/image112.png"/><Relationship Id="rId4" Type="http://schemas.openxmlformats.org/officeDocument/2006/relationships/customXml" Target="../ink/ink1.xml"/><Relationship Id="rId9" Type="http://schemas.openxmlformats.org/officeDocument/2006/relationships/image" Target="../media/image101.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10.png"/><Relationship Id="rId30" Type="http://schemas.openxmlformats.org/officeDocument/2006/relationships/customXml" Target="../ink/ink14.xml"/><Relationship Id="rId35" Type="http://schemas.openxmlformats.org/officeDocument/2006/relationships/image" Target="../media/image114.png"/><Relationship Id="rId43" Type="http://schemas.openxmlformats.org/officeDocument/2006/relationships/image" Target="../media/image118.png"/><Relationship Id="rId8" Type="http://schemas.openxmlformats.org/officeDocument/2006/relationships/customXml" Target="../ink/ink3.xml"/><Relationship Id="rId3" Type="http://schemas.openxmlformats.org/officeDocument/2006/relationships/image" Target="../media/image87.emf"/><Relationship Id="rId12" Type="http://schemas.openxmlformats.org/officeDocument/2006/relationships/customXml" Target="../ink/ink5.xml"/><Relationship Id="rId17" Type="http://schemas.openxmlformats.org/officeDocument/2006/relationships/image" Target="../media/image105.png"/><Relationship Id="rId25" Type="http://schemas.openxmlformats.org/officeDocument/2006/relationships/image" Target="../media/image109.png"/><Relationship Id="rId33" Type="http://schemas.openxmlformats.org/officeDocument/2006/relationships/image" Target="../media/image113.png"/><Relationship Id="rId38" Type="http://schemas.openxmlformats.org/officeDocument/2006/relationships/customXml" Target="../ink/ink18.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3BE8-2A6E-4005-A219-62F1958E1059}"/>
              </a:ext>
            </a:extLst>
          </p:cNvPr>
          <p:cNvSpPr>
            <a:spLocks noGrp="1"/>
          </p:cNvSpPr>
          <p:nvPr>
            <p:ph type="ctrTitle"/>
          </p:nvPr>
        </p:nvSpPr>
        <p:spPr>
          <a:xfrm>
            <a:off x="354656" y="1214438"/>
            <a:ext cx="11482688" cy="2387600"/>
          </a:xfrm>
        </p:spPr>
        <p:txBody>
          <a:bodyPr>
            <a:noAutofit/>
          </a:bodyPr>
          <a:lstStyle/>
          <a:p>
            <a:r>
              <a:rPr lang="en-US" sz="3600" b="1" dirty="0"/>
              <a:t>Develop and Evaluate a Transferable Model Predictive Control Based Group Occupant-Centric Control Strategy</a:t>
            </a:r>
          </a:p>
        </p:txBody>
      </p:sp>
      <p:sp>
        <p:nvSpPr>
          <p:cNvPr id="3" name="Subtitle 2">
            <a:extLst>
              <a:ext uri="{FF2B5EF4-FFF2-40B4-BE49-F238E27FC236}">
                <a16:creationId xmlns:a16="http://schemas.microsoft.com/office/drawing/2014/main" id="{E506EA46-75B4-4BBC-8A15-4AAF2E2C879E}"/>
              </a:ext>
            </a:extLst>
          </p:cNvPr>
          <p:cNvSpPr>
            <a:spLocks noGrp="1"/>
          </p:cNvSpPr>
          <p:nvPr>
            <p:ph type="subTitle" idx="1"/>
          </p:nvPr>
        </p:nvSpPr>
        <p:spPr/>
        <p:txBody>
          <a:bodyPr>
            <a:normAutofit/>
          </a:bodyPr>
          <a:lstStyle/>
          <a:p>
            <a:r>
              <a:rPr lang="en-US" dirty="0"/>
              <a:t>May 21, 2025</a:t>
            </a:r>
          </a:p>
          <a:p>
            <a:r>
              <a:rPr lang="en-US" dirty="0"/>
              <a:t>Yicheng Li</a:t>
            </a:r>
          </a:p>
          <a:p>
            <a:endParaRPr lang="en-US" dirty="0"/>
          </a:p>
        </p:txBody>
      </p:sp>
      <p:sp>
        <p:nvSpPr>
          <p:cNvPr id="11" name="Rectangle 10">
            <a:extLst>
              <a:ext uri="{FF2B5EF4-FFF2-40B4-BE49-F238E27FC236}">
                <a16:creationId xmlns:a16="http://schemas.microsoft.com/office/drawing/2014/main" id="{9B3DD381-F613-48BA-8678-509F2FD10B36}"/>
              </a:ext>
            </a:extLst>
          </p:cNvPr>
          <p:cNvSpPr/>
          <p:nvPr/>
        </p:nvSpPr>
        <p:spPr>
          <a:xfrm>
            <a:off x="0" y="5735638"/>
            <a:ext cx="12192000" cy="1122362"/>
          </a:xfrm>
          <a:prstGeom prst="rect">
            <a:avLst/>
          </a:prstGeom>
          <a:solidFill>
            <a:srgbClr val="0729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Text&#10;&#10;Description automatically generated with medium confidence">
            <a:extLst>
              <a:ext uri="{FF2B5EF4-FFF2-40B4-BE49-F238E27FC236}">
                <a16:creationId xmlns:a16="http://schemas.microsoft.com/office/drawing/2014/main" id="{0CD5A62D-6D1D-4B55-8977-9809C3C07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80" y="5913009"/>
            <a:ext cx="2954170" cy="767619"/>
          </a:xfrm>
          <a:prstGeom prst="rect">
            <a:avLst/>
          </a:prstGeom>
        </p:spPr>
      </p:pic>
    </p:spTree>
    <p:extLst>
      <p:ext uri="{BB962C8B-B14F-4D97-AF65-F5344CB8AC3E}">
        <p14:creationId xmlns:p14="http://schemas.microsoft.com/office/powerpoint/2010/main" val="4289364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E54E2C-2BD0-DA9A-3903-CA0E82EDAD13}"/>
              </a:ext>
            </a:extLst>
          </p:cNvPr>
          <p:cNvPicPr>
            <a:picLocks noChangeAspect="1"/>
          </p:cNvPicPr>
          <p:nvPr/>
        </p:nvPicPr>
        <p:blipFill>
          <a:blip r:embed="rId3"/>
          <a:stretch>
            <a:fillRect/>
          </a:stretch>
        </p:blipFill>
        <p:spPr>
          <a:xfrm>
            <a:off x="1457533" y="1067919"/>
            <a:ext cx="8266474" cy="5332935"/>
          </a:xfrm>
          <a:prstGeom prst="rect">
            <a:avLst/>
          </a:prstGeom>
        </p:spPr>
      </p:pic>
      <p:sp>
        <p:nvSpPr>
          <p:cNvPr id="2" name="Title 1">
            <a:extLst>
              <a:ext uri="{FF2B5EF4-FFF2-40B4-BE49-F238E27FC236}">
                <a16:creationId xmlns:a16="http://schemas.microsoft.com/office/drawing/2014/main" id="{39B690C0-9C5E-194A-F296-B498025D0764}"/>
              </a:ext>
            </a:extLst>
          </p:cNvPr>
          <p:cNvSpPr>
            <a:spLocks noGrp="1"/>
          </p:cNvSpPr>
          <p:nvPr>
            <p:ph type="title"/>
          </p:nvPr>
        </p:nvSpPr>
        <p:spPr/>
        <p:txBody>
          <a:bodyPr>
            <a:normAutofit fontScale="90000"/>
          </a:bodyPr>
          <a:lstStyle/>
          <a:p>
            <a:r>
              <a:rPr lang="en-US" dirty="0"/>
              <a:t>Overview of the Research</a:t>
            </a:r>
          </a:p>
        </p:txBody>
      </p:sp>
      <p:sp>
        <p:nvSpPr>
          <p:cNvPr id="3" name="Slide Number Placeholder 2">
            <a:extLst>
              <a:ext uri="{FF2B5EF4-FFF2-40B4-BE49-F238E27FC236}">
                <a16:creationId xmlns:a16="http://schemas.microsoft.com/office/drawing/2014/main" id="{73E863AD-C693-27D7-84C1-B92F598171AA}"/>
              </a:ext>
            </a:extLst>
          </p:cNvPr>
          <p:cNvSpPr>
            <a:spLocks noGrp="1"/>
          </p:cNvSpPr>
          <p:nvPr>
            <p:ph type="sldNum" sz="quarter" idx="10"/>
          </p:nvPr>
        </p:nvSpPr>
        <p:spPr/>
        <p:txBody>
          <a:bodyPr/>
          <a:lstStyle/>
          <a:p>
            <a:fld id="{E18569AF-2237-4C38-90A2-3DAC76D180AF}" type="slidenum">
              <a:rPr lang="en-US" smtClean="0"/>
              <a:pPr/>
              <a:t>10</a:t>
            </a:fld>
            <a:endParaRPr lang="en-US" dirty="0"/>
          </a:p>
        </p:txBody>
      </p:sp>
      <p:sp>
        <p:nvSpPr>
          <p:cNvPr id="20" name="TextBox 19">
            <a:extLst>
              <a:ext uri="{FF2B5EF4-FFF2-40B4-BE49-F238E27FC236}">
                <a16:creationId xmlns:a16="http://schemas.microsoft.com/office/drawing/2014/main" id="{22BC8891-D750-2398-C61E-D5D941441CDC}"/>
              </a:ext>
            </a:extLst>
          </p:cNvPr>
          <p:cNvSpPr txBox="1"/>
          <p:nvPr/>
        </p:nvSpPr>
        <p:spPr>
          <a:xfrm>
            <a:off x="3838418" y="1806609"/>
            <a:ext cx="1448873" cy="369332"/>
          </a:xfrm>
          <a:prstGeom prst="rect">
            <a:avLst/>
          </a:prstGeom>
          <a:noFill/>
        </p:spPr>
        <p:txBody>
          <a:bodyPr wrap="square" rtlCol="0">
            <a:spAutoFit/>
          </a:bodyPr>
          <a:lstStyle/>
          <a:p>
            <a:r>
              <a:rPr lang="en-US" b="1" dirty="0">
                <a:solidFill>
                  <a:schemeClr val="accent2"/>
                </a:solidFill>
              </a:rPr>
              <a:t>Objective 2</a:t>
            </a:r>
          </a:p>
        </p:txBody>
      </p:sp>
      <p:sp>
        <p:nvSpPr>
          <p:cNvPr id="21" name="TextBox 20">
            <a:extLst>
              <a:ext uri="{FF2B5EF4-FFF2-40B4-BE49-F238E27FC236}">
                <a16:creationId xmlns:a16="http://schemas.microsoft.com/office/drawing/2014/main" id="{D847C6F6-E9BB-B3D2-85E0-8D1B438B4B62}"/>
              </a:ext>
            </a:extLst>
          </p:cNvPr>
          <p:cNvSpPr txBox="1"/>
          <p:nvPr/>
        </p:nvSpPr>
        <p:spPr>
          <a:xfrm>
            <a:off x="1389340" y="1800553"/>
            <a:ext cx="1448873" cy="369332"/>
          </a:xfrm>
          <a:prstGeom prst="rect">
            <a:avLst/>
          </a:prstGeom>
          <a:noFill/>
        </p:spPr>
        <p:txBody>
          <a:bodyPr wrap="square" rtlCol="0">
            <a:spAutoFit/>
          </a:bodyPr>
          <a:lstStyle/>
          <a:p>
            <a:r>
              <a:rPr lang="en-US" b="1" dirty="0">
                <a:solidFill>
                  <a:schemeClr val="accent1">
                    <a:lumMod val="75000"/>
                  </a:schemeClr>
                </a:solidFill>
              </a:rPr>
              <a:t>Objective 1</a:t>
            </a:r>
          </a:p>
        </p:txBody>
      </p:sp>
      <p:sp>
        <p:nvSpPr>
          <p:cNvPr id="22" name="TextBox 21">
            <a:extLst>
              <a:ext uri="{FF2B5EF4-FFF2-40B4-BE49-F238E27FC236}">
                <a16:creationId xmlns:a16="http://schemas.microsoft.com/office/drawing/2014/main" id="{BB7E0689-51F6-8BE0-1BD1-0726F421ED8B}"/>
              </a:ext>
            </a:extLst>
          </p:cNvPr>
          <p:cNvSpPr txBox="1"/>
          <p:nvPr/>
        </p:nvSpPr>
        <p:spPr>
          <a:xfrm>
            <a:off x="7352603" y="1705069"/>
            <a:ext cx="1448873" cy="369332"/>
          </a:xfrm>
          <a:prstGeom prst="rect">
            <a:avLst/>
          </a:prstGeom>
          <a:noFill/>
        </p:spPr>
        <p:txBody>
          <a:bodyPr wrap="square" rtlCol="0">
            <a:spAutoFit/>
          </a:bodyPr>
          <a:lstStyle/>
          <a:p>
            <a:r>
              <a:rPr lang="en-US" b="1" dirty="0">
                <a:solidFill>
                  <a:schemeClr val="accent4">
                    <a:lumMod val="75000"/>
                  </a:schemeClr>
                </a:solidFill>
              </a:rPr>
              <a:t>Objective 3</a:t>
            </a:r>
          </a:p>
        </p:txBody>
      </p:sp>
      <p:sp>
        <p:nvSpPr>
          <p:cNvPr id="23" name="TextBox 22">
            <a:extLst>
              <a:ext uri="{FF2B5EF4-FFF2-40B4-BE49-F238E27FC236}">
                <a16:creationId xmlns:a16="http://schemas.microsoft.com/office/drawing/2014/main" id="{D4F07362-9AFF-F0F9-217E-72C88C0BFB8F}"/>
              </a:ext>
            </a:extLst>
          </p:cNvPr>
          <p:cNvSpPr txBox="1"/>
          <p:nvPr/>
        </p:nvSpPr>
        <p:spPr>
          <a:xfrm>
            <a:off x="905995" y="4565673"/>
            <a:ext cx="1448873" cy="369332"/>
          </a:xfrm>
          <a:prstGeom prst="rect">
            <a:avLst/>
          </a:prstGeom>
          <a:noFill/>
        </p:spPr>
        <p:txBody>
          <a:bodyPr wrap="square" rtlCol="0">
            <a:spAutoFit/>
          </a:bodyPr>
          <a:lstStyle/>
          <a:p>
            <a:r>
              <a:rPr lang="en-US" b="1" dirty="0">
                <a:solidFill>
                  <a:schemeClr val="accent6"/>
                </a:solidFill>
              </a:rPr>
              <a:t>Objective 4</a:t>
            </a:r>
          </a:p>
        </p:txBody>
      </p:sp>
    </p:spTree>
    <p:extLst>
      <p:ext uri="{BB962C8B-B14F-4D97-AF65-F5344CB8AC3E}">
        <p14:creationId xmlns:p14="http://schemas.microsoft.com/office/powerpoint/2010/main" val="271007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CDFDF-62F7-A70E-E0A3-1052B990E283}"/>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F089A02D-DD28-E0D8-548E-4CB7BEEFF436}"/>
              </a:ext>
            </a:extLst>
          </p:cNvPr>
          <p:cNvSpPr>
            <a:spLocks noGrp="1"/>
          </p:cNvSpPr>
          <p:nvPr>
            <p:ph type="sldNum" sz="quarter" idx="10"/>
          </p:nvPr>
        </p:nvSpPr>
        <p:spPr/>
        <p:txBody>
          <a:bodyPr/>
          <a:lstStyle/>
          <a:p>
            <a:fld id="{E18569AF-2237-4C38-90A2-3DAC76D180AF}" type="slidenum">
              <a:rPr lang="en-US" smtClean="0"/>
              <a:pPr/>
              <a:t>11</a:t>
            </a:fld>
            <a:endParaRPr lang="en-US" dirty="0"/>
          </a:p>
        </p:txBody>
      </p:sp>
      <p:sp>
        <p:nvSpPr>
          <p:cNvPr id="4" name="Content Placeholder 3">
            <a:extLst>
              <a:ext uri="{FF2B5EF4-FFF2-40B4-BE49-F238E27FC236}">
                <a16:creationId xmlns:a16="http://schemas.microsoft.com/office/drawing/2014/main" id="{AFFDE7BC-4CBA-355F-410D-983FCC6A3068}"/>
              </a:ext>
            </a:extLst>
          </p:cNvPr>
          <p:cNvSpPr>
            <a:spLocks noGrp="1"/>
          </p:cNvSpPr>
          <p:nvPr>
            <p:ph idx="1"/>
          </p:nvPr>
        </p:nvSpPr>
        <p:spPr/>
        <p:txBody>
          <a:bodyPr>
            <a:normAutofit/>
          </a:bodyPr>
          <a:lstStyle/>
          <a:p>
            <a:pPr marL="0" indent="0" algn="ctr">
              <a:buNone/>
            </a:pPr>
            <a:r>
              <a:rPr lang="en-US" sz="3600" b="1" dirty="0"/>
              <a:t>Objective 1: Virtual Testbed Development</a:t>
            </a:r>
          </a:p>
          <a:p>
            <a:pPr marL="0" indent="0" algn="ctr">
              <a:buNone/>
            </a:pPr>
            <a:r>
              <a:rPr lang="en-US" sz="2400" dirty="0"/>
              <a:t>(Presented in thesis proposal)</a:t>
            </a:r>
          </a:p>
          <a:p>
            <a:pPr marL="0" indent="0" algn="ctr">
              <a:buNone/>
            </a:pPr>
            <a:endParaRPr lang="en-US" sz="2400" dirty="0"/>
          </a:p>
          <a:p>
            <a:pPr marL="0" indent="0">
              <a:buNone/>
            </a:pPr>
            <a:r>
              <a:rPr lang="en-US" sz="2400" b="1" dirty="0"/>
              <a:t>Task 1.1 </a:t>
            </a:r>
            <a:r>
              <a:rPr lang="en-US" sz="2400" dirty="0"/>
              <a:t>HVAC System Model  </a:t>
            </a:r>
          </a:p>
          <a:p>
            <a:pPr marL="0" indent="0">
              <a:buNone/>
            </a:pPr>
            <a:r>
              <a:rPr lang="en-US" sz="2400" b="1" dirty="0"/>
              <a:t>Task 1.2 </a:t>
            </a:r>
            <a:r>
              <a:rPr lang="en-US" sz="2400" dirty="0"/>
              <a:t>Zone Model </a:t>
            </a:r>
          </a:p>
          <a:p>
            <a:pPr marL="0" indent="0">
              <a:buNone/>
            </a:pPr>
            <a:r>
              <a:rPr lang="en-US" sz="2400" b="1" dirty="0"/>
              <a:t>Task 1.3 </a:t>
            </a:r>
            <a:r>
              <a:rPr lang="en-US" sz="2400" dirty="0"/>
              <a:t>Occupant Thermal Comfort Model  </a:t>
            </a:r>
          </a:p>
        </p:txBody>
      </p:sp>
    </p:spTree>
    <p:extLst>
      <p:ext uri="{BB962C8B-B14F-4D97-AF65-F5344CB8AC3E}">
        <p14:creationId xmlns:p14="http://schemas.microsoft.com/office/powerpoint/2010/main" val="2996883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0D50B-51C4-3F4E-5E46-86463C47775A}"/>
              </a:ext>
            </a:extLst>
          </p:cNvPr>
          <p:cNvSpPr>
            <a:spLocks noGrp="1"/>
          </p:cNvSpPr>
          <p:nvPr>
            <p:ph type="title"/>
          </p:nvPr>
        </p:nvSpPr>
        <p:spPr/>
        <p:txBody>
          <a:bodyPr>
            <a:normAutofit fontScale="90000"/>
          </a:bodyPr>
          <a:lstStyle/>
          <a:p>
            <a:r>
              <a:rPr lang="en-US" dirty="0"/>
              <a:t>O</a:t>
            </a:r>
            <a:r>
              <a:rPr lang="en-US" altLang="zh-CN" dirty="0"/>
              <a:t>verall </a:t>
            </a:r>
            <a:r>
              <a:rPr lang="en-US" dirty="0"/>
              <a:t>Virtual Testbed Framework</a:t>
            </a:r>
          </a:p>
        </p:txBody>
      </p:sp>
      <p:sp>
        <p:nvSpPr>
          <p:cNvPr id="3" name="Slide Number Placeholder 2">
            <a:extLst>
              <a:ext uri="{FF2B5EF4-FFF2-40B4-BE49-F238E27FC236}">
                <a16:creationId xmlns:a16="http://schemas.microsoft.com/office/drawing/2014/main" id="{91C05C90-8911-DFE0-C78C-E9DEE4F1553D}"/>
              </a:ext>
            </a:extLst>
          </p:cNvPr>
          <p:cNvSpPr>
            <a:spLocks noGrp="1"/>
          </p:cNvSpPr>
          <p:nvPr>
            <p:ph type="sldNum" sz="quarter" idx="10"/>
          </p:nvPr>
        </p:nvSpPr>
        <p:spPr/>
        <p:txBody>
          <a:bodyPr/>
          <a:lstStyle/>
          <a:p>
            <a:fld id="{E18569AF-2237-4C38-90A2-3DAC76D180AF}" type="slidenum">
              <a:rPr lang="en-US" smtClean="0"/>
              <a:pPr/>
              <a:t>12</a:t>
            </a:fld>
            <a:endParaRPr lang="en-US" dirty="0"/>
          </a:p>
        </p:txBody>
      </p:sp>
      <p:sp>
        <p:nvSpPr>
          <p:cNvPr id="4" name="TextBox 3">
            <a:extLst>
              <a:ext uri="{FF2B5EF4-FFF2-40B4-BE49-F238E27FC236}">
                <a16:creationId xmlns:a16="http://schemas.microsoft.com/office/drawing/2014/main" id="{4F3C2841-C987-CE96-782F-716D4C09D292}"/>
              </a:ext>
            </a:extLst>
          </p:cNvPr>
          <p:cNvSpPr txBox="1"/>
          <p:nvPr/>
        </p:nvSpPr>
        <p:spPr>
          <a:xfrm>
            <a:off x="158010" y="1305570"/>
            <a:ext cx="11195790" cy="169277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virtual testbed framework include: </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HVAC system model </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Zone model </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Occupant comfort model </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Supervisory control </a:t>
            </a:r>
          </a:p>
        </p:txBody>
      </p:sp>
      <p:sp>
        <p:nvSpPr>
          <p:cNvPr id="6" name="TextBox 5">
            <a:extLst>
              <a:ext uri="{FF2B5EF4-FFF2-40B4-BE49-F238E27FC236}">
                <a16:creationId xmlns:a16="http://schemas.microsoft.com/office/drawing/2014/main" id="{DF658999-C6A0-4075-A8CA-90D71E74B132}"/>
              </a:ext>
            </a:extLst>
          </p:cNvPr>
          <p:cNvSpPr txBox="1"/>
          <p:nvPr/>
        </p:nvSpPr>
        <p:spPr>
          <a:xfrm>
            <a:off x="7460536" y="5640607"/>
            <a:ext cx="3575038" cy="369332"/>
          </a:xfrm>
          <a:prstGeom prst="rect">
            <a:avLst/>
          </a:prstGeom>
          <a:noFill/>
        </p:spPr>
        <p:txBody>
          <a:bodyPr wrap="square">
            <a:spAutoFit/>
          </a:bodyPr>
          <a:lstStyle/>
          <a:p>
            <a:pPr algn="ctr"/>
            <a:r>
              <a:rPr lang="en-US" u="sng" dirty="0">
                <a:latin typeface="Times New Roman" panose="02020603050405020304" pitchFamily="18" charset="0"/>
                <a:cs typeface="Times New Roman" panose="02020603050405020304" pitchFamily="18" charset="0"/>
              </a:rPr>
              <a:t>Virtual testbed framework</a:t>
            </a:r>
          </a:p>
        </p:txBody>
      </p:sp>
      <p:pic>
        <p:nvPicPr>
          <p:cNvPr id="7" name="Picture 6">
            <a:extLst>
              <a:ext uri="{FF2B5EF4-FFF2-40B4-BE49-F238E27FC236}">
                <a16:creationId xmlns:a16="http://schemas.microsoft.com/office/drawing/2014/main" id="{DB87457F-D4E0-CAFD-7DAA-1D061998D242}"/>
              </a:ext>
            </a:extLst>
          </p:cNvPr>
          <p:cNvPicPr>
            <a:picLocks noChangeAspect="1"/>
          </p:cNvPicPr>
          <p:nvPr/>
        </p:nvPicPr>
        <p:blipFill>
          <a:blip r:embed="rId3"/>
          <a:stretch>
            <a:fillRect/>
          </a:stretch>
        </p:blipFill>
        <p:spPr>
          <a:xfrm>
            <a:off x="6202551" y="1493127"/>
            <a:ext cx="5690273" cy="4059303"/>
          </a:xfrm>
          <a:prstGeom prst="rect">
            <a:avLst/>
          </a:prstGeom>
        </p:spPr>
      </p:pic>
    </p:spTree>
    <p:extLst>
      <p:ext uri="{BB962C8B-B14F-4D97-AF65-F5344CB8AC3E}">
        <p14:creationId xmlns:p14="http://schemas.microsoft.com/office/powerpoint/2010/main" val="2284054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161EF-9633-564E-2638-2F0FDAED73ED}"/>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3699F1F7-725F-47AD-A1B5-A69BAACBB54C}"/>
              </a:ext>
            </a:extLst>
          </p:cNvPr>
          <p:cNvPicPr>
            <a:picLocks noChangeAspect="1"/>
          </p:cNvPicPr>
          <p:nvPr/>
        </p:nvPicPr>
        <p:blipFill>
          <a:blip r:embed="rId3"/>
          <a:stretch>
            <a:fillRect/>
          </a:stretch>
        </p:blipFill>
        <p:spPr>
          <a:xfrm>
            <a:off x="6202551" y="1493127"/>
            <a:ext cx="5690273" cy="4059303"/>
          </a:xfrm>
          <a:prstGeom prst="rect">
            <a:avLst/>
          </a:prstGeom>
        </p:spPr>
      </p:pic>
      <p:sp>
        <p:nvSpPr>
          <p:cNvPr id="2" name="Title 1">
            <a:extLst>
              <a:ext uri="{FF2B5EF4-FFF2-40B4-BE49-F238E27FC236}">
                <a16:creationId xmlns:a16="http://schemas.microsoft.com/office/drawing/2014/main" id="{D44C196A-642E-630B-DBC6-DB857436D904}"/>
              </a:ext>
            </a:extLst>
          </p:cNvPr>
          <p:cNvSpPr>
            <a:spLocks noGrp="1"/>
          </p:cNvSpPr>
          <p:nvPr>
            <p:ph type="title"/>
          </p:nvPr>
        </p:nvSpPr>
        <p:spPr/>
        <p:txBody>
          <a:bodyPr>
            <a:normAutofit fontScale="90000"/>
          </a:bodyPr>
          <a:lstStyle/>
          <a:p>
            <a:r>
              <a:rPr lang="en-US" dirty="0"/>
              <a:t>O</a:t>
            </a:r>
            <a:r>
              <a:rPr lang="en-US" altLang="zh-CN" dirty="0"/>
              <a:t>verall </a:t>
            </a:r>
            <a:r>
              <a:rPr lang="en-US" dirty="0"/>
              <a:t>Virtual Testbed Framework</a:t>
            </a:r>
          </a:p>
        </p:txBody>
      </p:sp>
      <p:sp>
        <p:nvSpPr>
          <p:cNvPr id="3" name="Slide Number Placeholder 2">
            <a:extLst>
              <a:ext uri="{FF2B5EF4-FFF2-40B4-BE49-F238E27FC236}">
                <a16:creationId xmlns:a16="http://schemas.microsoft.com/office/drawing/2014/main" id="{DE9E8F3A-1A0C-1920-8792-973C47B5A9A5}"/>
              </a:ext>
            </a:extLst>
          </p:cNvPr>
          <p:cNvSpPr>
            <a:spLocks noGrp="1"/>
          </p:cNvSpPr>
          <p:nvPr>
            <p:ph type="sldNum" sz="quarter" idx="10"/>
          </p:nvPr>
        </p:nvSpPr>
        <p:spPr/>
        <p:txBody>
          <a:bodyPr/>
          <a:lstStyle/>
          <a:p>
            <a:fld id="{E18569AF-2237-4C38-90A2-3DAC76D180AF}" type="slidenum">
              <a:rPr lang="en-US" smtClean="0"/>
              <a:pPr/>
              <a:t>13</a:t>
            </a:fld>
            <a:endParaRPr lang="en-US" dirty="0"/>
          </a:p>
        </p:txBody>
      </p:sp>
      <p:sp>
        <p:nvSpPr>
          <p:cNvPr id="4" name="TextBox 3">
            <a:extLst>
              <a:ext uri="{FF2B5EF4-FFF2-40B4-BE49-F238E27FC236}">
                <a16:creationId xmlns:a16="http://schemas.microsoft.com/office/drawing/2014/main" id="{EA335A0B-3789-A698-283C-C3020D45F5C7}"/>
              </a:ext>
            </a:extLst>
          </p:cNvPr>
          <p:cNvSpPr txBox="1"/>
          <p:nvPr/>
        </p:nvSpPr>
        <p:spPr>
          <a:xfrm>
            <a:off x="260760" y="1686496"/>
            <a:ext cx="5740302" cy="3539430"/>
          </a:xfrm>
          <a:prstGeom prst="rect">
            <a:avLst/>
          </a:prstGeom>
          <a:noFill/>
          <a:ln>
            <a:solidFill>
              <a:schemeClr val="accent1"/>
            </a:solidFill>
            <a:prstDash val="dash"/>
          </a:ln>
        </p:spPr>
        <p:txBody>
          <a:bodyPr wrap="square" rtlCol="0">
            <a:spAutoFit/>
          </a:bodyPr>
          <a:lstStyle/>
          <a:p>
            <a:r>
              <a:rPr lang="en-US" sz="2400" dirty="0">
                <a:latin typeface="Times New Roman" panose="02020603050405020304" pitchFamily="18" charset="0"/>
                <a:cs typeface="Times New Roman" panose="02020603050405020304" pitchFamily="18" charset="0"/>
              </a:rPr>
              <a:t>Task 1.1 HVAC System Model</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two-stage Air Source Heat Pump (ASHP) at National Institute of Standards and Technology [1]</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44822EF-6B0B-020F-56FF-C685D2739988}"/>
              </a:ext>
            </a:extLst>
          </p:cNvPr>
          <p:cNvSpPr txBox="1"/>
          <p:nvPr/>
        </p:nvSpPr>
        <p:spPr>
          <a:xfrm>
            <a:off x="7460536" y="5640607"/>
            <a:ext cx="3575038" cy="369332"/>
          </a:xfrm>
          <a:prstGeom prst="rect">
            <a:avLst/>
          </a:prstGeom>
          <a:noFill/>
        </p:spPr>
        <p:txBody>
          <a:bodyPr wrap="square">
            <a:spAutoFit/>
          </a:bodyPr>
          <a:lstStyle/>
          <a:p>
            <a:pPr algn="ctr"/>
            <a:r>
              <a:rPr lang="en-US" u="sng" dirty="0">
                <a:latin typeface="Times New Roman" panose="02020603050405020304" pitchFamily="18" charset="0"/>
                <a:cs typeface="Times New Roman" panose="02020603050405020304" pitchFamily="18" charset="0"/>
              </a:rPr>
              <a:t>Virtual testbed framework</a:t>
            </a:r>
          </a:p>
        </p:txBody>
      </p:sp>
      <p:pic>
        <p:nvPicPr>
          <p:cNvPr id="5" name="Picture 4">
            <a:extLst>
              <a:ext uri="{FF2B5EF4-FFF2-40B4-BE49-F238E27FC236}">
                <a16:creationId xmlns:a16="http://schemas.microsoft.com/office/drawing/2014/main" id="{F6DAF492-F96C-A3A8-80EB-3D578A5F55AE}"/>
              </a:ext>
            </a:extLst>
          </p:cNvPr>
          <p:cNvPicPr>
            <a:picLocks noChangeAspect="1"/>
          </p:cNvPicPr>
          <p:nvPr/>
        </p:nvPicPr>
        <p:blipFill>
          <a:blip r:embed="rId4"/>
          <a:stretch>
            <a:fillRect/>
          </a:stretch>
        </p:blipFill>
        <p:spPr>
          <a:xfrm>
            <a:off x="334977" y="3042998"/>
            <a:ext cx="2791052" cy="1737476"/>
          </a:xfrm>
          <a:prstGeom prst="rect">
            <a:avLst/>
          </a:prstGeom>
        </p:spPr>
      </p:pic>
      <p:pic>
        <p:nvPicPr>
          <p:cNvPr id="7" name="Picture 6" descr="A large rectangular object with wires&#10;&#10;AI-generated content may be incorrect.">
            <a:extLst>
              <a:ext uri="{FF2B5EF4-FFF2-40B4-BE49-F238E27FC236}">
                <a16:creationId xmlns:a16="http://schemas.microsoft.com/office/drawing/2014/main" id="{F2001E37-975F-4BDE-4F68-F82A8D414D44}"/>
              </a:ext>
            </a:extLst>
          </p:cNvPr>
          <p:cNvPicPr>
            <a:picLocks noChangeAspect="1"/>
          </p:cNvPicPr>
          <p:nvPr/>
        </p:nvPicPr>
        <p:blipFill>
          <a:blip r:embed="rId5"/>
          <a:stretch>
            <a:fillRect/>
          </a:stretch>
        </p:blipFill>
        <p:spPr>
          <a:xfrm>
            <a:off x="3460494" y="2983229"/>
            <a:ext cx="2077055" cy="1797245"/>
          </a:xfrm>
          <a:prstGeom prst="rect">
            <a:avLst/>
          </a:prstGeom>
        </p:spPr>
      </p:pic>
      <p:cxnSp>
        <p:nvCxnSpPr>
          <p:cNvPr id="10" name="Straight Arrow Connector 9">
            <a:extLst>
              <a:ext uri="{FF2B5EF4-FFF2-40B4-BE49-F238E27FC236}">
                <a16:creationId xmlns:a16="http://schemas.microsoft.com/office/drawing/2014/main" id="{04FF03E6-6296-745A-6905-EFF8FCD416E8}"/>
              </a:ext>
            </a:extLst>
          </p:cNvPr>
          <p:cNvCxnSpPr/>
          <p:nvPr/>
        </p:nvCxnSpPr>
        <p:spPr>
          <a:xfrm flipH="1">
            <a:off x="5952683" y="2864313"/>
            <a:ext cx="502618" cy="118916"/>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22A5DC39-DFF7-F17A-727A-F7440A93595E}"/>
              </a:ext>
            </a:extLst>
          </p:cNvPr>
          <p:cNvSpPr txBox="1"/>
          <p:nvPr/>
        </p:nvSpPr>
        <p:spPr>
          <a:xfrm>
            <a:off x="-41971" y="6031209"/>
            <a:ext cx="12215805" cy="461665"/>
          </a:xfrm>
          <a:prstGeom prst="rect">
            <a:avLst/>
          </a:prstGeom>
          <a:noFill/>
        </p:spPr>
        <p:txBody>
          <a:bodyPr wrap="square">
            <a:spAutoFit/>
          </a:bodyPr>
          <a:lstStyle/>
          <a:p>
            <a:r>
              <a:rPr lang="en-US" sz="1200" dirty="0">
                <a:effectLst/>
                <a:ea typeface="DengXian" panose="02010600030101010101" pitchFamily="2" charset="-122"/>
                <a:cs typeface="Times New Roman" panose="02020603050405020304" pitchFamily="18" charset="0"/>
              </a:rPr>
              <a:t>[1] Payne, W.V., S.H. Yoon, and P.A. Domanski, Heating mode performance measurements for a residential heat pump with single-faults imposed. 2017: US Department of Commerce, National Institute of Standards and Technology.</a:t>
            </a:r>
          </a:p>
        </p:txBody>
      </p:sp>
    </p:spTree>
    <p:extLst>
      <p:ext uri="{BB962C8B-B14F-4D97-AF65-F5344CB8AC3E}">
        <p14:creationId xmlns:p14="http://schemas.microsoft.com/office/powerpoint/2010/main" val="3418914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C073B-BA79-2FE5-3A31-9B772D538B7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B338DE4-C97C-5C39-B9EE-34148BC6C8ED}"/>
              </a:ext>
            </a:extLst>
          </p:cNvPr>
          <p:cNvPicPr>
            <a:picLocks noChangeAspect="1"/>
          </p:cNvPicPr>
          <p:nvPr/>
        </p:nvPicPr>
        <p:blipFill>
          <a:blip r:embed="rId3"/>
          <a:stretch>
            <a:fillRect/>
          </a:stretch>
        </p:blipFill>
        <p:spPr>
          <a:xfrm>
            <a:off x="6202551" y="1493127"/>
            <a:ext cx="5690273" cy="4059303"/>
          </a:xfrm>
          <a:prstGeom prst="rect">
            <a:avLst/>
          </a:prstGeom>
        </p:spPr>
      </p:pic>
      <p:sp>
        <p:nvSpPr>
          <p:cNvPr id="2" name="Title 1">
            <a:extLst>
              <a:ext uri="{FF2B5EF4-FFF2-40B4-BE49-F238E27FC236}">
                <a16:creationId xmlns:a16="http://schemas.microsoft.com/office/drawing/2014/main" id="{D3C98A2A-7862-091F-1C05-9C69A5734BA3}"/>
              </a:ext>
            </a:extLst>
          </p:cNvPr>
          <p:cNvSpPr>
            <a:spLocks noGrp="1"/>
          </p:cNvSpPr>
          <p:nvPr>
            <p:ph type="title"/>
          </p:nvPr>
        </p:nvSpPr>
        <p:spPr/>
        <p:txBody>
          <a:bodyPr>
            <a:normAutofit fontScale="90000"/>
          </a:bodyPr>
          <a:lstStyle/>
          <a:p>
            <a:r>
              <a:rPr lang="en-US" dirty="0"/>
              <a:t>O</a:t>
            </a:r>
            <a:r>
              <a:rPr lang="en-US" altLang="zh-CN" dirty="0"/>
              <a:t>verall </a:t>
            </a:r>
            <a:r>
              <a:rPr lang="en-US" dirty="0"/>
              <a:t>Virtual Testbed Framework</a:t>
            </a:r>
          </a:p>
        </p:txBody>
      </p:sp>
      <p:sp>
        <p:nvSpPr>
          <p:cNvPr id="3" name="Slide Number Placeholder 2">
            <a:extLst>
              <a:ext uri="{FF2B5EF4-FFF2-40B4-BE49-F238E27FC236}">
                <a16:creationId xmlns:a16="http://schemas.microsoft.com/office/drawing/2014/main" id="{AD353EDA-69BD-D480-4C5C-5254EE969F88}"/>
              </a:ext>
            </a:extLst>
          </p:cNvPr>
          <p:cNvSpPr>
            <a:spLocks noGrp="1"/>
          </p:cNvSpPr>
          <p:nvPr>
            <p:ph type="sldNum" sz="quarter" idx="10"/>
          </p:nvPr>
        </p:nvSpPr>
        <p:spPr/>
        <p:txBody>
          <a:bodyPr/>
          <a:lstStyle/>
          <a:p>
            <a:fld id="{E18569AF-2237-4C38-90A2-3DAC76D180AF}" type="slidenum">
              <a:rPr lang="en-US" smtClean="0"/>
              <a:pPr/>
              <a:t>14</a:t>
            </a:fld>
            <a:endParaRPr lang="en-US" dirty="0"/>
          </a:p>
        </p:txBody>
      </p:sp>
      <p:sp>
        <p:nvSpPr>
          <p:cNvPr id="4" name="TextBox 3">
            <a:extLst>
              <a:ext uri="{FF2B5EF4-FFF2-40B4-BE49-F238E27FC236}">
                <a16:creationId xmlns:a16="http://schemas.microsoft.com/office/drawing/2014/main" id="{E0FF3C94-5627-0975-2EE7-62174991F82E}"/>
              </a:ext>
            </a:extLst>
          </p:cNvPr>
          <p:cNvSpPr txBox="1"/>
          <p:nvPr/>
        </p:nvSpPr>
        <p:spPr>
          <a:xfrm>
            <a:off x="260760" y="1686496"/>
            <a:ext cx="5740302" cy="3539430"/>
          </a:xfrm>
          <a:prstGeom prst="rect">
            <a:avLst/>
          </a:prstGeom>
          <a:noFill/>
          <a:ln>
            <a:solidFill>
              <a:srgbClr val="FF0000"/>
            </a:solidFill>
            <a:prstDash val="dash"/>
          </a:ln>
        </p:spPr>
        <p:txBody>
          <a:bodyPr wrap="square" rtlCol="0">
            <a:spAutoFit/>
          </a:bodyPr>
          <a:lstStyle/>
          <a:p>
            <a:r>
              <a:rPr lang="en-US" sz="2400" dirty="0">
                <a:latin typeface="Times New Roman" panose="02020603050405020304" pitchFamily="18" charset="0"/>
                <a:cs typeface="Times New Roman" panose="02020603050405020304" pitchFamily="18" charset="0"/>
              </a:rPr>
              <a:t>Task 1.2 Zone Model</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typical small office EnergyPlus model from the Commercial Prototype Building Models [1]</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6979655-B03C-0F10-4890-C50D8AC0E19C}"/>
              </a:ext>
            </a:extLst>
          </p:cNvPr>
          <p:cNvSpPr txBox="1"/>
          <p:nvPr/>
        </p:nvSpPr>
        <p:spPr>
          <a:xfrm>
            <a:off x="7460536" y="5640607"/>
            <a:ext cx="3575038" cy="369332"/>
          </a:xfrm>
          <a:prstGeom prst="rect">
            <a:avLst/>
          </a:prstGeom>
          <a:noFill/>
        </p:spPr>
        <p:txBody>
          <a:bodyPr wrap="square">
            <a:spAutoFit/>
          </a:bodyPr>
          <a:lstStyle/>
          <a:p>
            <a:pPr algn="ctr"/>
            <a:r>
              <a:rPr lang="en-US" u="sng" dirty="0">
                <a:latin typeface="Times New Roman" panose="02020603050405020304" pitchFamily="18" charset="0"/>
                <a:cs typeface="Times New Roman" panose="02020603050405020304" pitchFamily="18" charset="0"/>
              </a:rPr>
              <a:t>Virtual testbed framework</a:t>
            </a:r>
          </a:p>
        </p:txBody>
      </p:sp>
      <p:grpSp>
        <p:nvGrpSpPr>
          <p:cNvPr id="9" name="Group 8">
            <a:extLst>
              <a:ext uri="{FF2B5EF4-FFF2-40B4-BE49-F238E27FC236}">
                <a16:creationId xmlns:a16="http://schemas.microsoft.com/office/drawing/2014/main" id="{88582AC3-3CB1-CF74-F690-26ADCE6A66A7}"/>
              </a:ext>
            </a:extLst>
          </p:cNvPr>
          <p:cNvGrpSpPr/>
          <p:nvPr/>
        </p:nvGrpSpPr>
        <p:grpSpPr>
          <a:xfrm>
            <a:off x="1635349" y="2791646"/>
            <a:ext cx="3190987" cy="2230849"/>
            <a:chOff x="7430254" y="3931160"/>
            <a:chExt cx="2666783" cy="1655694"/>
          </a:xfrm>
        </p:grpSpPr>
        <p:pic>
          <p:nvPicPr>
            <p:cNvPr id="11" name="Picture 10">
              <a:extLst>
                <a:ext uri="{FF2B5EF4-FFF2-40B4-BE49-F238E27FC236}">
                  <a16:creationId xmlns:a16="http://schemas.microsoft.com/office/drawing/2014/main" id="{0A252889-8240-9896-5C2A-12B007225692}"/>
                </a:ext>
              </a:extLst>
            </p:cNvPr>
            <p:cNvPicPr>
              <a:picLocks noChangeAspect="1"/>
            </p:cNvPicPr>
            <p:nvPr/>
          </p:nvPicPr>
          <p:blipFill>
            <a:blip r:embed="rId4"/>
            <a:stretch>
              <a:fillRect/>
            </a:stretch>
          </p:blipFill>
          <p:spPr>
            <a:xfrm>
              <a:off x="7430254" y="3931160"/>
              <a:ext cx="2666783" cy="1655694"/>
            </a:xfrm>
            <a:prstGeom prst="rect">
              <a:avLst/>
            </a:prstGeom>
          </p:spPr>
        </p:pic>
        <p:sp>
          <p:nvSpPr>
            <p:cNvPr id="12" name="Oval 11">
              <a:extLst>
                <a:ext uri="{FF2B5EF4-FFF2-40B4-BE49-F238E27FC236}">
                  <a16:creationId xmlns:a16="http://schemas.microsoft.com/office/drawing/2014/main" id="{7CE8318D-C13D-EDA7-FF42-E8548D845154}"/>
                </a:ext>
              </a:extLst>
            </p:cNvPr>
            <p:cNvSpPr/>
            <p:nvPr/>
          </p:nvSpPr>
          <p:spPr>
            <a:xfrm>
              <a:off x="8063034" y="5209499"/>
              <a:ext cx="1080966" cy="212508"/>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E50C20E1-0009-D057-ED7C-72A15A070146}"/>
              </a:ext>
            </a:extLst>
          </p:cNvPr>
          <p:cNvSpPr txBox="1"/>
          <p:nvPr/>
        </p:nvSpPr>
        <p:spPr>
          <a:xfrm>
            <a:off x="0" y="6168596"/>
            <a:ext cx="12106141" cy="276999"/>
          </a:xfrm>
          <a:prstGeom prst="rect">
            <a:avLst/>
          </a:prstGeom>
          <a:noFill/>
        </p:spPr>
        <p:txBody>
          <a:bodyPr wrap="square">
            <a:spAutoFit/>
          </a:bodyPr>
          <a:lstStyle/>
          <a:p>
            <a:r>
              <a:rPr lang="en-US" sz="1200" dirty="0"/>
              <a:t>[1] U. S. DOE. Commercial Prototype Building Models. Available: https://www.energycodes.gov/development/commercial/prototype_models</a:t>
            </a:r>
          </a:p>
        </p:txBody>
      </p:sp>
      <p:sp>
        <p:nvSpPr>
          <p:cNvPr id="14" name="Freeform: Shape 13">
            <a:extLst>
              <a:ext uri="{FF2B5EF4-FFF2-40B4-BE49-F238E27FC236}">
                <a16:creationId xmlns:a16="http://schemas.microsoft.com/office/drawing/2014/main" id="{631C4840-7113-FD69-050D-8C5528054B8E}"/>
              </a:ext>
            </a:extLst>
          </p:cNvPr>
          <p:cNvSpPr/>
          <p:nvPr/>
        </p:nvSpPr>
        <p:spPr>
          <a:xfrm>
            <a:off x="5147285" y="1332305"/>
            <a:ext cx="4765780" cy="932500"/>
          </a:xfrm>
          <a:custGeom>
            <a:avLst/>
            <a:gdLst>
              <a:gd name="connsiteX0" fmla="*/ 4765780 w 4765780"/>
              <a:gd name="connsiteY0" fmla="*/ 932500 h 932500"/>
              <a:gd name="connsiteX1" fmla="*/ 3324540 w 4765780"/>
              <a:gd name="connsiteY1" fmla="*/ 72601 h 932500"/>
              <a:gd name="connsiteX2" fmla="*/ 981012 w 4765780"/>
              <a:gd name="connsiteY2" fmla="*/ 78657 h 932500"/>
              <a:gd name="connsiteX3" fmla="*/ 0 w 4765780"/>
              <a:gd name="connsiteY3" fmla="*/ 345104 h 932500"/>
            </a:gdLst>
            <a:ahLst/>
            <a:cxnLst>
              <a:cxn ang="0">
                <a:pos x="connsiteX0" y="connsiteY0"/>
              </a:cxn>
              <a:cxn ang="0">
                <a:pos x="connsiteX1" y="connsiteY1"/>
              </a:cxn>
              <a:cxn ang="0">
                <a:pos x="connsiteX2" y="connsiteY2"/>
              </a:cxn>
              <a:cxn ang="0">
                <a:pos x="connsiteX3" y="connsiteY3"/>
              </a:cxn>
            </a:cxnLst>
            <a:rect l="l" t="t" r="r" b="b"/>
            <a:pathLst>
              <a:path w="4765780" h="932500">
                <a:moveTo>
                  <a:pt x="4765780" y="932500"/>
                </a:moveTo>
                <a:cubicBezTo>
                  <a:pt x="4360557" y="573704"/>
                  <a:pt x="3955335" y="214908"/>
                  <a:pt x="3324540" y="72601"/>
                </a:cubicBezTo>
                <a:cubicBezTo>
                  <a:pt x="2693745" y="-69706"/>
                  <a:pt x="1535102" y="33240"/>
                  <a:pt x="981012" y="78657"/>
                </a:cubicBezTo>
                <a:cubicBezTo>
                  <a:pt x="426922" y="124074"/>
                  <a:pt x="213461" y="234589"/>
                  <a:pt x="0" y="345104"/>
                </a:cubicBezTo>
              </a:path>
            </a:pathLst>
          </a:cu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992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30CC0-600F-6E39-28AE-54E007D4AB05}"/>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6097F3AA-4CE4-6402-93E2-9CED409E2C4F}"/>
              </a:ext>
            </a:extLst>
          </p:cNvPr>
          <p:cNvPicPr>
            <a:picLocks noChangeAspect="1"/>
          </p:cNvPicPr>
          <p:nvPr/>
        </p:nvPicPr>
        <p:blipFill>
          <a:blip r:embed="rId3"/>
          <a:stretch>
            <a:fillRect/>
          </a:stretch>
        </p:blipFill>
        <p:spPr>
          <a:xfrm>
            <a:off x="6202551" y="1493127"/>
            <a:ext cx="5690273" cy="4059303"/>
          </a:xfrm>
          <a:prstGeom prst="rect">
            <a:avLst/>
          </a:prstGeom>
        </p:spPr>
      </p:pic>
      <p:sp>
        <p:nvSpPr>
          <p:cNvPr id="2" name="Title 1">
            <a:extLst>
              <a:ext uri="{FF2B5EF4-FFF2-40B4-BE49-F238E27FC236}">
                <a16:creationId xmlns:a16="http://schemas.microsoft.com/office/drawing/2014/main" id="{82A48840-F009-6C92-F2E9-631553670E1D}"/>
              </a:ext>
            </a:extLst>
          </p:cNvPr>
          <p:cNvSpPr>
            <a:spLocks noGrp="1"/>
          </p:cNvSpPr>
          <p:nvPr>
            <p:ph type="title"/>
          </p:nvPr>
        </p:nvSpPr>
        <p:spPr/>
        <p:txBody>
          <a:bodyPr>
            <a:normAutofit fontScale="90000"/>
          </a:bodyPr>
          <a:lstStyle/>
          <a:p>
            <a:r>
              <a:rPr lang="en-US" dirty="0"/>
              <a:t>O</a:t>
            </a:r>
            <a:r>
              <a:rPr lang="en-US" altLang="zh-CN" dirty="0"/>
              <a:t>verall </a:t>
            </a:r>
            <a:r>
              <a:rPr lang="en-US" dirty="0"/>
              <a:t>Virtual Testbed Framework</a:t>
            </a:r>
          </a:p>
        </p:txBody>
      </p:sp>
      <p:sp>
        <p:nvSpPr>
          <p:cNvPr id="3" name="Slide Number Placeholder 2">
            <a:extLst>
              <a:ext uri="{FF2B5EF4-FFF2-40B4-BE49-F238E27FC236}">
                <a16:creationId xmlns:a16="http://schemas.microsoft.com/office/drawing/2014/main" id="{ED9F9042-FACE-4935-3AE6-CEFD58D570F8}"/>
              </a:ext>
            </a:extLst>
          </p:cNvPr>
          <p:cNvSpPr>
            <a:spLocks noGrp="1"/>
          </p:cNvSpPr>
          <p:nvPr>
            <p:ph type="sldNum" sz="quarter" idx="10"/>
          </p:nvPr>
        </p:nvSpPr>
        <p:spPr/>
        <p:txBody>
          <a:bodyPr/>
          <a:lstStyle/>
          <a:p>
            <a:fld id="{E18569AF-2237-4C38-90A2-3DAC76D180AF}" type="slidenum">
              <a:rPr lang="en-US" smtClean="0"/>
              <a:pPr/>
              <a:t>15</a:t>
            </a:fld>
            <a:endParaRPr lang="en-US" dirty="0"/>
          </a:p>
        </p:txBody>
      </p:sp>
      <p:sp>
        <p:nvSpPr>
          <p:cNvPr id="4" name="TextBox 3">
            <a:extLst>
              <a:ext uri="{FF2B5EF4-FFF2-40B4-BE49-F238E27FC236}">
                <a16:creationId xmlns:a16="http://schemas.microsoft.com/office/drawing/2014/main" id="{52DE9DE1-DC08-8D1A-6CF9-4CA2F0CD5978}"/>
              </a:ext>
            </a:extLst>
          </p:cNvPr>
          <p:cNvSpPr txBox="1"/>
          <p:nvPr/>
        </p:nvSpPr>
        <p:spPr>
          <a:xfrm>
            <a:off x="260760" y="1686496"/>
            <a:ext cx="5740302" cy="3847207"/>
          </a:xfrm>
          <a:prstGeom prst="rect">
            <a:avLst/>
          </a:prstGeom>
          <a:noFill/>
          <a:ln>
            <a:solidFill>
              <a:schemeClr val="accent4">
                <a:lumMod val="75000"/>
              </a:schemeClr>
            </a:solidFill>
            <a:prstDash val="dash"/>
          </a:ln>
        </p:spPr>
        <p:txBody>
          <a:bodyPr wrap="square" rtlCol="0">
            <a:spAutoFit/>
          </a:bodyPr>
          <a:lstStyle/>
          <a:p>
            <a:r>
              <a:rPr lang="en-US" sz="2400" dirty="0">
                <a:latin typeface="Times New Roman" panose="02020603050405020304" pitchFamily="18" charset="0"/>
                <a:cs typeface="Times New Roman" panose="02020603050405020304" pitchFamily="18" charset="0"/>
              </a:rPr>
              <a:t>Task 1.3 Occupant Thermal Comfort Model</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Adapted from an agent-based occupant’s thermal comfort and behaviors model [1]</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Simulate occupant thermal comfort only</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0E43EF1-76A4-5106-6060-58854743C2FB}"/>
              </a:ext>
            </a:extLst>
          </p:cNvPr>
          <p:cNvSpPr txBox="1"/>
          <p:nvPr/>
        </p:nvSpPr>
        <p:spPr>
          <a:xfrm>
            <a:off x="7460536" y="5640607"/>
            <a:ext cx="3575038" cy="369332"/>
          </a:xfrm>
          <a:prstGeom prst="rect">
            <a:avLst/>
          </a:prstGeom>
          <a:noFill/>
        </p:spPr>
        <p:txBody>
          <a:bodyPr wrap="square">
            <a:spAutoFit/>
          </a:bodyPr>
          <a:lstStyle/>
          <a:p>
            <a:pPr algn="ctr"/>
            <a:r>
              <a:rPr lang="en-US" u="sng" dirty="0">
                <a:latin typeface="Times New Roman" panose="02020603050405020304" pitchFamily="18" charset="0"/>
                <a:cs typeface="Times New Roman" panose="02020603050405020304" pitchFamily="18" charset="0"/>
              </a:rPr>
              <a:t>Virtual testbed framework</a:t>
            </a:r>
          </a:p>
        </p:txBody>
      </p:sp>
      <p:pic>
        <p:nvPicPr>
          <p:cNvPr id="5" name="Picture 2">
            <a:extLst>
              <a:ext uri="{FF2B5EF4-FFF2-40B4-BE49-F238E27FC236}">
                <a16:creationId xmlns:a16="http://schemas.microsoft.com/office/drawing/2014/main" id="{3902B40B-6B1B-ABA2-C427-60CED63B8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370" y="3035968"/>
            <a:ext cx="3671927" cy="24977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D236925-85F7-96FE-7704-FBCB254F75A7}"/>
              </a:ext>
            </a:extLst>
          </p:cNvPr>
          <p:cNvSpPr txBox="1"/>
          <p:nvPr/>
        </p:nvSpPr>
        <p:spPr>
          <a:xfrm>
            <a:off x="0" y="5987056"/>
            <a:ext cx="12022429" cy="461665"/>
          </a:xfrm>
          <a:prstGeom prst="rect">
            <a:avLst/>
          </a:prstGeom>
          <a:noFill/>
        </p:spPr>
        <p:txBody>
          <a:bodyPr wrap="square">
            <a:spAutoFit/>
          </a:bodyPr>
          <a:lstStyle/>
          <a:p>
            <a:r>
              <a:rPr lang="en-US" sz="1200" dirty="0"/>
              <a:t>[1] Langevin, J., J. Wen, and P.L. </a:t>
            </a:r>
            <a:r>
              <a:rPr lang="en-US" sz="1200" dirty="0" err="1"/>
              <a:t>Gurian</a:t>
            </a:r>
            <a:r>
              <a:rPr lang="en-US" sz="1200" dirty="0"/>
              <a:t>, Modeling thermal comfort holistically: Bayesian estimation of thermal sensation, acceptability, and preference distributions for office building occupants. Building and Environment, 2013. 69: p. 206-226</a:t>
            </a:r>
          </a:p>
        </p:txBody>
      </p:sp>
      <p:sp>
        <p:nvSpPr>
          <p:cNvPr id="10" name="Freeform: Shape 9">
            <a:extLst>
              <a:ext uri="{FF2B5EF4-FFF2-40B4-BE49-F238E27FC236}">
                <a16:creationId xmlns:a16="http://schemas.microsoft.com/office/drawing/2014/main" id="{BFBD63E1-95FE-9D00-7663-DE612B554ED9}"/>
              </a:ext>
            </a:extLst>
          </p:cNvPr>
          <p:cNvSpPr/>
          <p:nvPr/>
        </p:nvSpPr>
        <p:spPr>
          <a:xfrm>
            <a:off x="4947450" y="5347121"/>
            <a:ext cx="4914099" cy="352362"/>
          </a:xfrm>
          <a:custGeom>
            <a:avLst/>
            <a:gdLst>
              <a:gd name="connsiteX0" fmla="*/ 4802114 w 4802114"/>
              <a:gd name="connsiteY0" fmla="*/ 0 h 352362"/>
              <a:gd name="connsiteX1" fmla="*/ 2840090 w 4802114"/>
              <a:gd name="connsiteY1" fmla="*/ 314892 h 352362"/>
              <a:gd name="connsiteX2" fmla="*/ 775120 w 4802114"/>
              <a:gd name="connsiteY2" fmla="*/ 333059 h 352362"/>
              <a:gd name="connsiteX3" fmla="*/ 0 w 4802114"/>
              <a:gd name="connsiteY3" fmla="*/ 193780 h 352362"/>
            </a:gdLst>
            <a:ahLst/>
            <a:cxnLst>
              <a:cxn ang="0">
                <a:pos x="connsiteX0" y="connsiteY0"/>
              </a:cxn>
              <a:cxn ang="0">
                <a:pos x="connsiteX1" y="connsiteY1"/>
              </a:cxn>
              <a:cxn ang="0">
                <a:pos x="connsiteX2" y="connsiteY2"/>
              </a:cxn>
              <a:cxn ang="0">
                <a:pos x="connsiteX3" y="connsiteY3"/>
              </a:cxn>
            </a:cxnLst>
            <a:rect l="l" t="t" r="r" b="b"/>
            <a:pathLst>
              <a:path w="4802114" h="352362">
                <a:moveTo>
                  <a:pt x="4802114" y="0"/>
                </a:moveTo>
                <a:cubicBezTo>
                  <a:pt x="4156685" y="129691"/>
                  <a:pt x="3511256" y="259382"/>
                  <a:pt x="2840090" y="314892"/>
                </a:cubicBezTo>
                <a:cubicBezTo>
                  <a:pt x="2168924" y="370402"/>
                  <a:pt x="1248468" y="353244"/>
                  <a:pt x="775120" y="333059"/>
                </a:cubicBezTo>
                <a:cubicBezTo>
                  <a:pt x="301772" y="312874"/>
                  <a:pt x="150886" y="253327"/>
                  <a:pt x="0" y="193780"/>
                </a:cubicBezTo>
              </a:path>
            </a:pathLst>
          </a:cu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87016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6FC49-111B-5FBE-5381-44E3843A3BD5}"/>
              </a:ext>
            </a:extLst>
          </p:cNvPr>
          <p:cNvSpPr>
            <a:spLocks noGrp="1"/>
          </p:cNvSpPr>
          <p:nvPr>
            <p:ph type="title"/>
          </p:nvPr>
        </p:nvSpPr>
        <p:spPr/>
        <p:txBody>
          <a:bodyPr>
            <a:normAutofit fontScale="90000"/>
          </a:bodyPr>
          <a:lstStyle/>
          <a:p>
            <a:r>
              <a:rPr lang="en-US" dirty="0"/>
              <a:t>Conclusions of Objective 1</a:t>
            </a:r>
          </a:p>
        </p:txBody>
      </p:sp>
      <p:sp>
        <p:nvSpPr>
          <p:cNvPr id="3" name="Slide Number Placeholder 2">
            <a:extLst>
              <a:ext uri="{FF2B5EF4-FFF2-40B4-BE49-F238E27FC236}">
                <a16:creationId xmlns:a16="http://schemas.microsoft.com/office/drawing/2014/main" id="{CCF2628A-EB4C-23B1-B539-1A0EB5404B74}"/>
              </a:ext>
            </a:extLst>
          </p:cNvPr>
          <p:cNvSpPr>
            <a:spLocks noGrp="1"/>
          </p:cNvSpPr>
          <p:nvPr>
            <p:ph type="sldNum" sz="quarter" idx="10"/>
          </p:nvPr>
        </p:nvSpPr>
        <p:spPr/>
        <p:txBody>
          <a:bodyPr/>
          <a:lstStyle/>
          <a:p>
            <a:fld id="{E18569AF-2237-4C38-90A2-3DAC76D180AF}" type="slidenum">
              <a:rPr lang="en-US" smtClean="0"/>
              <a:pPr/>
              <a:t>16</a:t>
            </a:fld>
            <a:endParaRPr lang="en-US" dirty="0"/>
          </a:p>
        </p:txBody>
      </p:sp>
      <p:grpSp>
        <p:nvGrpSpPr>
          <p:cNvPr id="8" name="Group 7">
            <a:extLst>
              <a:ext uri="{FF2B5EF4-FFF2-40B4-BE49-F238E27FC236}">
                <a16:creationId xmlns:a16="http://schemas.microsoft.com/office/drawing/2014/main" id="{A84FEA4B-BC4C-8547-8B6E-12ED0C57BE9A}"/>
              </a:ext>
            </a:extLst>
          </p:cNvPr>
          <p:cNvGrpSpPr/>
          <p:nvPr/>
        </p:nvGrpSpPr>
        <p:grpSpPr>
          <a:xfrm>
            <a:off x="213853" y="1293973"/>
            <a:ext cx="11764294" cy="2188813"/>
            <a:chOff x="205171" y="1850524"/>
            <a:chExt cx="11764294" cy="982311"/>
          </a:xfrm>
        </p:grpSpPr>
        <p:sp>
          <p:nvSpPr>
            <p:cNvPr id="12" name="Google Shape;139;p18">
              <a:extLst>
                <a:ext uri="{FF2B5EF4-FFF2-40B4-BE49-F238E27FC236}">
                  <a16:creationId xmlns:a16="http://schemas.microsoft.com/office/drawing/2014/main" id="{1E9D6271-39FD-C5D5-1417-257FFF5B829E}"/>
                </a:ext>
              </a:extLst>
            </p:cNvPr>
            <p:cNvSpPr/>
            <p:nvPr/>
          </p:nvSpPr>
          <p:spPr>
            <a:xfrm>
              <a:off x="205171" y="1850524"/>
              <a:ext cx="11764294" cy="286300"/>
            </a:xfrm>
            <a:prstGeom prst="flowChartAlternateProcess">
              <a:avLst/>
            </a:prstGeom>
            <a:solidFill>
              <a:schemeClr val="bg1">
                <a:lumMod val="85000"/>
              </a:schemeClr>
            </a:solidFill>
            <a:ln>
              <a:noFill/>
            </a:ln>
          </p:spPr>
          <p:txBody>
            <a:bodyPr spcFirstLastPara="1" wrap="square" lIns="91425" tIns="91425" rIns="91425" bIns="91425" anchor="ctr" anchorCtr="0">
              <a:noAutofit/>
            </a:bodyPr>
            <a:lstStyle/>
            <a:p>
              <a:r>
                <a:rPr lang="en-US" sz="2800" b="1" dirty="0">
                  <a:latin typeface="Times New Roman" panose="02020603050405020304" pitchFamily="18" charset="0"/>
                  <a:cs typeface="Times New Roman" panose="02020603050405020304" pitchFamily="18" charset="0"/>
                </a:rPr>
                <a:t>Objective 1: </a:t>
              </a:r>
              <a:r>
                <a:rPr lang="en-US" sz="2800" dirty="0">
                  <a:latin typeface="Times New Roman" panose="02020603050405020304" pitchFamily="18" charset="0"/>
                  <a:cs typeface="Times New Roman" panose="02020603050405020304" pitchFamily="18" charset="0"/>
                </a:rPr>
                <a:t>Virtual Testbed Development</a:t>
              </a:r>
            </a:p>
          </p:txBody>
        </p:sp>
        <p:sp>
          <p:nvSpPr>
            <p:cNvPr id="10" name="TextBox 9">
              <a:extLst>
                <a:ext uri="{FF2B5EF4-FFF2-40B4-BE49-F238E27FC236}">
                  <a16:creationId xmlns:a16="http://schemas.microsoft.com/office/drawing/2014/main" id="{7B3093C2-E1BB-DD20-BB3B-19C8112A6B89}"/>
                </a:ext>
              </a:extLst>
            </p:cNvPr>
            <p:cNvSpPr txBox="1"/>
            <p:nvPr/>
          </p:nvSpPr>
          <p:spPr>
            <a:xfrm>
              <a:off x="435699" y="2183642"/>
              <a:ext cx="11205535" cy="649193"/>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virtual testbed is developed, which </a:t>
              </a:r>
              <a:r>
                <a:rPr lang="en-US" altLang="zh-CN" sz="2400" dirty="0">
                  <a:latin typeface="Times New Roman" panose="02020603050405020304" pitchFamily="18" charset="0"/>
                  <a:cs typeface="Times New Roman" panose="02020603050405020304" pitchFamily="18" charset="0"/>
                </a:rPr>
                <a:t>uses ASHP to serve a single zone in small office with virtual occupants</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testbed is used to generate the datasets for the development of predictive model, transfer learning method, and the TMPC-GOCC strategy</a:t>
              </a:r>
            </a:p>
          </p:txBody>
        </p:sp>
      </p:grpSp>
    </p:spTree>
    <p:extLst>
      <p:ext uri="{BB962C8B-B14F-4D97-AF65-F5344CB8AC3E}">
        <p14:creationId xmlns:p14="http://schemas.microsoft.com/office/powerpoint/2010/main" val="82846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B0A0B4-E200-678F-B9CB-511FCB62EE77}"/>
              </a:ext>
            </a:extLst>
          </p:cNvPr>
          <p:cNvPicPr>
            <a:picLocks noChangeAspect="1"/>
          </p:cNvPicPr>
          <p:nvPr/>
        </p:nvPicPr>
        <p:blipFill>
          <a:blip r:embed="rId3"/>
          <a:srcRect t="12391"/>
          <a:stretch/>
        </p:blipFill>
        <p:spPr>
          <a:xfrm>
            <a:off x="5515995" y="2231541"/>
            <a:ext cx="6614499" cy="3738450"/>
          </a:xfrm>
          <a:prstGeom prst="rect">
            <a:avLst/>
          </a:prstGeom>
        </p:spPr>
      </p:pic>
      <p:sp>
        <p:nvSpPr>
          <p:cNvPr id="2" name="Title 1">
            <a:extLst>
              <a:ext uri="{FF2B5EF4-FFF2-40B4-BE49-F238E27FC236}">
                <a16:creationId xmlns:a16="http://schemas.microsoft.com/office/drawing/2014/main" id="{7E5CDFDF-62F7-A70E-E0A3-1052B990E283}"/>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F089A02D-DD28-E0D8-548E-4CB7BEEFF436}"/>
              </a:ext>
            </a:extLst>
          </p:cNvPr>
          <p:cNvSpPr>
            <a:spLocks noGrp="1"/>
          </p:cNvSpPr>
          <p:nvPr>
            <p:ph type="sldNum" sz="quarter" idx="10"/>
          </p:nvPr>
        </p:nvSpPr>
        <p:spPr/>
        <p:txBody>
          <a:bodyPr/>
          <a:lstStyle/>
          <a:p>
            <a:fld id="{E18569AF-2237-4C38-90A2-3DAC76D180AF}" type="slidenum">
              <a:rPr lang="en-US" smtClean="0"/>
              <a:pPr/>
              <a:t>17</a:t>
            </a:fld>
            <a:endParaRPr lang="en-US" dirty="0"/>
          </a:p>
        </p:txBody>
      </p:sp>
      <p:sp>
        <p:nvSpPr>
          <p:cNvPr id="4" name="Content Placeholder 3">
            <a:extLst>
              <a:ext uri="{FF2B5EF4-FFF2-40B4-BE49-F238E27FC236}">
                <a16:creationId xmlns:a16="http://schemas.microsoft.com/office/drawing/2014/main" id="{AFFDE7BC-4CBA-355F-410D-983FCC6A3068}"/>
              </a:ext>
            </a:extLst>
          </p:cNvPr>
          <p:cNvSpPr>
            <a:spLocks noGrp="1"/>
          </p:cNvSpPr>
          <p:nvPr>
            <p:ph idx="1"/>
          </p:nvPr>
        </p:nvSpPr>
        <p:spPr>
          <a:xfrm>
            <a:off x="285233" y="1293200"/>
            <a:ext cx="11468456" cy="1076227"/>
          </a:xfrm>
        </p:spPr>
        <p:txBody>
          <a:bodyPr>
            <a:normAutofit/>
          </a:bodyPr>
          <a:lstStyle/>
          <a:p>
            <a:pPr marL="0" indent="0" algn="ctr">
              <a:buNone/>
            </a:pPr>
            <a:r>
              <a:rPr lang="en-US" sz="3600" b="1" dirty="0"/>
              <a:t>Objective 2: Predictive Model Development</a:t>
            </a:r>
          </a:p>
        </p:txBody>
      </p:sp>
      <p:sp>
        <p:nvSpPr>
          <p:cNvPr id="5" name="Content Placeholder 3">
            <a:extLst>
              <a:ext uri="{FF2B5EF4-FFF2-40B4-BE49-F238E27FC236}">
                <a16:creationId xmlns:a16="http://schemas.microsoft.com/office/drawing/2014/main" id="{549E4C06-A56C-1BD7-3040-64505466C81D}"/>
              </a:ext>
            </a:extLst>
          </p:cNvPr>
          <p:cNvSpPr txBox="1">
            <a:spLocks/>
          </p:cNvSpPr>
          <p:nvPr/>
        </p:nvSpPr>
        <p:spPr>
          <a:xfrm>
            <a:off x="197181" y="2463889"/>
            <a:ext cx="5701909" cy="28937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dirty="0"/>
              <a:t>Task 2.1</a:t>
            </a:r>
            <a:r>
              <a:rPr lang="en-US" sz="2400" dirty="0"/>
              <a:t> Group Occupant Thermal Comfort Model Development </a:t>
            </a:r>
          </a:p>
          <a:p>
            <a:pPr marL="0" indent="0">
              <a:lnSpc>
                <a:spcPct val="100000"/>
              </a:lnSpc>
              <a:buNone/>
            </a:pPr>
            <a:r>
              <a:rPr lang="en-US" sz="2000" dirty="0"/>
              <a:t>(Presented in thesis proposal)</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b="1" dirty="0"/>
              <a:t>Task 2.2 </a:t>
            </a:r>
            <a:r>
              <a:rPr lang="en-US" sz="2400" dirty="0"/>
              <a:t>Zone Environment and HVAC System Power Model Development</a:t>
            </a:r>
          </a:p>
        </p:txBody>
      </p:sp>
      <p:sp>
        <p:nvSpPr>
          <p:cNvPr id="8" name="Oval 7">
            <a:extLst>
              <a:ext uri="{FF2B5EF4-FFF2-40B4-BE49-F238E27FC236}">
                <a16:creationId xmlns:a16="http://schemas.microsoft.com/office/drawing/2014/main" id="{D59924A1-1D74-9D50-6F1E-6121E4FB6D3C}"/>
              </a:ext>
            </a:extLst>
          </p:cNvPr>
          <p:cNvSpPr/>
          <p:nvPr/>
        </p:nvSpPr>
        <p:spPr>
          <a:xfrm>
            <a:off x="7381875" y="2272966"/>
            <a:ext cx="2546350" cy="1938198"/>
          </a:xfrm>
          <a:prstGeom prst="ellipse">
            <a:avLst/>
          </a:prstGeom>
          <a:noFill/>
          <a:ln>
            <a:solidFill>
              <a:schemeClr val="accent1">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5270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5B69-BBCF-4F6D-3F6B-8EB6662BE3DD}"/>
              </a:ext>
            </a:extLst>
          </p:cNvPr>
          <p:cNvSpPr>
            <a:spLocks noGrp="1"/>
          </p:cNvSpPr>
          <p:nvPr>
            <p:ph type="title"/>
          </p:nvPr>
        </p:nvSpPr>
        <p:spPr>
          <a:xfrm>
            <a:off x="444441" y="352247"/>
            <a:ext cx="10909419" cy="258717"/>
          </a:xfrm>
        </p:spPr>
        <p:txBody>
          <a:bodyPr>
            <a:normAutofit fontScale="90000"/>
          </a:bodyPr>
          <a:lstStyle/>
          <a:p>
            <a:r>
              <a:rPr lang="en-US" dirty="0"/>
              <a:t>Task 2.1 Group Thermal Comfort Model Development</a:t>
            </a:r>
          </a:p>
        </p:txBody>
      </p:sp>
      <p:sp>
        <p:nvSpPr>
          <p:cNvPr id="3" name="Slide Number Placeholder 2">
            <a:extLst>
              <a:ext uri="{FF2B5EF4-FFF2-40B4-BE49-F238E27FC236}">
                <a16:creationId xmlns:a16="http://schemas.microsoft.com/office/drawing/2014/main" id="{B9D7C34D-9B17-732C-3141-AA627D5B9ED1}"/>
              </a:ext>
            </a:extLst>
          </p:cNvPr>
          <p:cNvSpPr>
            <a:spLocks noGrp="1"/>
          </p:cNvSpPr>
          <p:nvPr>
            <p:ph type="sldNum" sz="quarter" idx="10"/>
          </p:nvPr>
        </p:nvSpPr>
        <p:spPr/>
        <p:txBody>
          <a:bodyPr/>
          <a:lstStyle/>
          <a:p>
            <a:fld id="{E18569AF-2237-4C38-90A2-3DAC76D180AF}" type="slidenum">
              <a:rPr lang="en-US" smtClean="0"/>
              <a:pPr/>
              <a:t>18</a:t>
            </a:fld>
            <a:endParaRPr lang="en-US" dirty="0"/>
          </a:p>
        </p:txBody>
      </p:sp>
      <p:sp>
        <p:nvSpPr>
          <p:cNvPr id="4" name="Content Placeholder 3">
            <a:extLst>
              <a:ext uri="{FF2B5EF4-FFF2-40B4-BE49-F238E27FC236}">
                <a16:creationId xmlns:a16="http://schemas.microsoft.com/office/drawing/2014/main" id="{ED55FC07-945F-4504-2B0C-C426211C46D3}"/>
              </a:ext>
            </a:extLst>
          </p:cNvPr>
          <p:cNvSpPr>
            <a:spLocks noGrp="1"/>
          </p:cNvSpPr>
          <p:nvPr>
            <p:ph idx="1"/>
          </p:nvPr>
        </p:nvSpPr>
        <p:spPr>
          <a:xfrm>
            <a:off x="279584" y="1143957"/>
            <a:ext cx="11912416" cy="4958366"/>
          </a:xfrm>
        </p:spPr>
        <p:txBody>
          <a:bodyPr>
            <a:normAutofit/>
          </a:bodyPr>
          <a:lstStyle/>
          <a:p>
            <a:pPr>
              <a:lnSpc>
                <a:spcPct val="100000"/>
              </a:lnSpc>
            </a:pPr>
            <a:r>
              <a:rPr lang="en-US" sz="2400" dirty="0"/>
              <a:t>Challenge</a:t>
            </a:r>
          </a:p>
          <a:p>
            <a:pPr lvl="1">
              <a:lnSpc>
                <a:spcPct val="100000"/>
              </a:lnSpc>
            </a:pPr>
            <a:r>
              <a:rPr lang="en-US" sz="2000" dirty="0"/>
              <a:t>Comfort conflict in groups of occupants</a:t>
            </a:r>
          </a:p>
          <a:p>
            <a:pPr>
              <a:lnSpc>
                <a:spcPct val="100000"/>
              </a:lnSpc>
            </a:pPr>
            <a:r>
              <a:rPr lang="en-US" sz="2400" dirty="0"/>
              <a:t>Solution</a:t>
            </a:r>
          </a:p>
          <a:p>
            <a:pPr lvl="1">
              <a:lnSpc>
                <a:spcPct val="100000"/>
              </a:lnSpc>
            </a:pPr>
            <a:r>
              <a:rPr lang="en-US" sz="2000" dirty="0"/>
              <a:t>Develop an indicator to represent the thermal comfort of a group, and optimize it to reduce comfort conflict</a:t>
            </a:r>
          </a:p>
          <a:p>
            <a:pPr lvl="1">
              <a:lnSpc>
                <a:spcPct val="100000"/>
              </a:lnSpc>
            </a:pPr>
            <a:r>
              <a:rPr lang="en-US" sz="2000" dirty="0"/>
              <a:t>Definition of group thermal comfort using </a:t>
            </a:r>
            <a:r>
              <a:rPr lang="en-US" sz="2000" b="1" dirty="0"/>
              <a:t>inclusive</a:t>
            </a:r>
            <a:r>
              <a:rPr lang="en-US" sz="2000" dirty="0"/>
              <a:t> and </a:t>
            </a:r>
            <a:r>
              <a:rPr lang="en-US" sz="2000" b="1" dirty="0"/>
              <a:t>homogeneous</a:t>
            </a:r>
            <a:r>
              <a:rPr lang="en-US" sz="2000" dirty="0"/>
              <a:t> methods</a:t>
            </a:r>
          </a:p>
          <a:p>
            <a:pPr lvl="2">
              <a:lnSpc>
                <a:spcPct val="100000"/>
              </a:lnSpc>
            </a:pPr>
            <a:r>
              <a:rPr lang="en-US" sz="1800" dirty="0"/>
              <a:t>Inclusive: </a:t>
            </a:r>
            <a:r>
              <a:rPr lang="en-US" altLang="zh-CN" sz="1800" dirty="0">
                <a:latin typeface="Times New Roman" panose="02020603050405020304" pitchFamily="18" charset="0"/>
                <a:cs typeface="Times New Roman" panose="02020603050405020304" pitchFamily="18" charset="0"/>
              </a:rPr>
              <a:t>Everyone's opinion can be reflected in the results</a:t>
            </a:r>
          </a:p>
          <a:p>
            <a:pPr lvl="2">
              <a:lnSpc>
                <a:spcPct val="100000"/>
              </a:lnSpc>
            </a:pPr>
            <a:r>
              <a:rPr lang="en-US" sz="1800" dirty="0"/>
              <a:t>Homogeneous: All group members are equally important </a:t>
            </a:r>
            <a:endParaRPr lang="en-US" altLang="zh-CN" sz="1600" dirty="0"/>
          </a:p>
          <a:p>
            <a:pPr lvl="2">
              <a:lnSpc>
                <a:spcPct val="100000"/>
              </a:lnSpc>
            </a:pPr>
            <a:r>
              <a:rPr lang="en-US" altLang="zh-CN" sz="1800" dirty="0"/>
              <a:t>Definition: A number of the occupants within the group who feel comfortable</a:t>
            </a:r>
          </a:p>
          <a:p>
            <a:pPr lvl="2">
              <a:lnSpc>
                <a:spcPct val="100000"/>
              </a:lnSpc>
            </a:pPr>
            <a:endParaRPr lang="en-US" altLang="zh-CN" sz="1800" dirty="0"/>
          </a:p>
          <a:p>
            <a:pPr lvl="2">
              <a:lnSpc>
                <a:spcPct val="100000"/>
              </a:lnSpc>
            </a:pPr>
            <a:endParaRPr lang="en-US" altLang="zh-CN" sz="1800" dirty="0"/>
          </a:p>
          <a:p>
            <a:pPr lvl="2">
              <a:lnSpc>
                <a:spcPct val="100000"/>
              </a:lnSpc>
            </a:pPr>
            <a:endParaRPr lang="en-US" altLang="zh-CN" sz="1800" dirty="0"/>
          </a:p>
          <a:p>
            <a:pPr lvl="2">
              <a:lnSpc>
                <a:spcPct val="100000"/>
              </a:lnSpc>
            </a:pPr>
            <a:r>
              <a:rPr lang="en-US" altLang="zh-CN" sz="1800" dirty="0"/>
              <a:t>The group thermal comfort could be flexibly adjusted</a:t>
            </a:r>
          </a:p>
          <a:p>
            <a:pPr lvl="3">
              <a:lnSpc>
                <a:spcPct val="100000"/>
              </a:lnSpc>
            </a:pPr>
            <a:r>
              <a:rPr lang="en-US" altLang="zh-CN" sz="1600" dirty="0"/>
              <a:t>For example, if considering the needs of the vulnerable, more weight can be given</a:t>
            </a:r>
          </a:p>
          <a:p>
            <a:pPr lvl="2">
              <a:lnSpc>
                <a:spcPct val="100000"/>
              </a:lnSpc>
            </a:pPr>
            <a:endParaRPr lang="en-US" altLang="zh-CN" sz="1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55B3A0-1200-2C3F-44CD-AC61E0D6B355}"/>
                  </a:ext>
                </a:extLst>
              </p:cNvPr>
              <p:cNvSpPr txBox="1"/>
              <p:nvPr/>
            </p:nvSpPr>
            <p:spPr>
              <a:xfrm>
                <a:off x="3350203" y="4452763"/>
                <a:ext cx="4688446" cy="395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𝑮𝒓𝒐𝒖𝒑</m:t>
                          </m:r>
                        </m:e>
                        <m:sub>
                          <m:r>
                            <a:rPr lang="en-US" b="1" i="1" smtClean="0">
                              <a:solidFill>
                                <a:schemeClr val="tx1"/>
                              </a:solidFill>
                              <a:latin typeface="Cambria Math" panose="02040503050406030204" pitchFamily="18" charset="0"/>
                            </a:rPr>
                            <m:t>𝑪𝒐𝒎𝒇</m:t>
                          </m:r>
                        </m:sub>
                      </m:sSub>
                      <m:r>
                        <a:rPr lang="en-US" b="0" i="0">
                          <a:latin typeface="Cambria Math" panose="02040503050406030204" pitchFamily="18" charset="0"/>
                        </a:rPr>
                        <m:t>=</m:t>
                      </m:r>
                      <m:r>
                        <a:rPr lang="en-US">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b="1" i="1">
                              <a:latin typeface="Cambria Math" panose="02040503050406030204" pitchFamily="18" charset="0"/>
                            </a:rPr>
                            <m:t>𝑶𝒄𝒄</m:t>
                          </m:r>
                        </m:e>
                        <m:sub>
                          <m:r>
                            <a:rPr lang="en-US" b="1" i="1">
                              <a:latin typeface="Cambria Math" panose="02040503050406030204" pitchFamily="18" charset="0"/>
                            </a:rPr>
                            <m:t>𝒄𝒐𝒎𝒇𝒐𝒓𝒕𝒂𝒃𝒍𝒆</m:t>
                          </m:r>
                        </m:sub>
                      </m:sSub>
                    </m:oMath>
                  </m:oMathPara>
                </a14:m>
                <a:endParaRPr lang="en-US" dirty="0"/>
              </a:p>
            </p:txBody>
          </p:sp>
        </mc:Choice>
        <mc:Fallback xmlns="">
          <p:sp>
            <p:nvSpPr>
              <p:cNvPr id="6" name="TextBox 5">
                <a:extLst>
                  <a:ext uri="{FF2B5EF4-FFF2-40B4-BE49-F238E27FC236}">
                    <a16:creationId xmlns:a16="http://schemas.microsoft.com/office/drawing/2014/main" id="{9F55B3A0-1200-2C3F-44CD-AC61E0D6B355}"/>
                  </a:ext>
                </a:extLst>
              </p:cNvPr>
              <p:cNvSpPr txBox="1">
                <a:spLocks noRot="1" noChangeAspect="1" noMove="1" noResize="1" noEditPoints="1" noAdjustHandles="1" noChangeArrowheads="1" noChangeShapeType="1" noTextEdit="1"/>
              </p:cNvSpPr>
              <p:nvPr/>
            </p:nvSpPr>
            <p:spPr>
              <a:xfrm>
                <a:off x="3350203" y="4452763"/>
                <a:ext cx="4688446" cy="395558"/>
              </a:xfrm>
              <a:prstGeom prst="rect">
                <a:avLst/>
              </a:prstGeom>
              <a:blipFill>
                <a:blip r:embed="rId3"/>
                <a:stretch>
                  <a:fillRect b="-10769"/>
                </a:stretch>
              </a:blipFill>
            </p:spPr>
            <p:txBody>
              <a:bodyPr/>
              <a:lstStyle/>
              <a:p>
                <a:r>
                  <a:rPr lang="en-US">
                    <a:noFill/>
                  </a:rPr>
                  <a:t> </a:t>
                </a:r>
              </a:p>
            </p:txBody>
          </p:sp>
        </mc:Fallback>
      </mc:AlternateContent>
    </p:spTree>
    <p:extLst>
      <p:ext uri="{BB962C8B-B14F-4D97-AF65-F5344CB8AC3E}">
        <p14:creationId xmlns:p14="http://schemas.microsoft.com/office/powerpoint/2010/main" val="113035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399DD-ED4D-0690-4AB5-3A8FED27005D}"/>
              </a:ext>
            </a:extLst>
          </p:cNvPr>
          <p:cNvSpPr>
            <a:spLocks noGrp="1"/>
          </p:cNvSpPr>
          <p:nvPr>
            <p:ph type="title"/>
          </p:nvPr>
        </p:nvSpPr>
        <p:spPr/>
        <p:txBody>
          <a:bodyPr>
            <a:normAutofit fontScale="90000"/>
          </a:bodyPr>
          <a:lstStyle/>
          <a:p>
            <a:r>
              <a:rPr lang="en-US" dirty="0"/>
              <a:t>Task 2.1 Group Thermal Comfort Model Development</a:t>
            </a:r>
          </a:p>
        </p:txBody>
      </p:sp>
      <p:sp>
        <p:nvSpPr>
          <p:cNvPr id="3" name="Slide Number Placeholder 2">
            <a:extLst>
              <a:ext uri="{FF2B5EF4-FFF2-40B4-BE49-F238E27FC236}">
                <a16:creationId xmlns:a16="http://schemas.microsoft.com/office/drawing/2014/main" id="{54C15C02-8B6A-842D-AA3D-894E793F7C67}"/>
              </a:ext>
            </a:extLst>
          </p:cNvPr>
          <p:cNvSpPr>
            <a:spLocks noGrp="1"/>
          </p:cNvSpPr>
          <p:nvPr>
            <p:ph type="sldNum" sz="quarter" idx="10"/>
          </p:nvPr>
        </p:nvSpPr>
        <p:spPr/>
        <p:txBody>
          <a:bodyPr/>
          <a:lstStyle/>
          <a:p>
            <a:fld id="{E18569AF-2237-4C38-90A2-3DAC76D180AF}" type="slidenum">
              <a:rPr lang="en-US" smtClean="0"/>
              <a:pPr/>
              <a:t>19</a:t>
            </a:fld>
            <a:endParaRPr lang="en-US" dirty="0"/>
          </a:p>
        </p:txBody>
      </p:sp>
      <p:sp>
        <p:nvSpPr>
          <p:cNvPr id="4" name="Content Placeholder 3">
            <a:extLst>
              <a:ext uri="{FF2B5EF4-FFF2-40B4-BE49-F238E27FC236}">
                <a16:creationId xmlns:a16="http://schemas.microsoft.com/office/drawing/2014/main" id="{04E08653-E234-E323-505F-10E2C0CAFC78}"/>
              </a:ext>
            </a:extLst>
          </p:cNvPr>
          <p:cNvSpPr>
            <a:spLocks noGrp="1"/>
          </p:cNvSpPr>
          <p:nvPr>
            <p:ph idx="1"/>
          </p:nvPr>
        </p:nvSpPr>
        <p:spPr>
          <a:xfrm>
            <a:off x="296756" y="1179091"/>
            <a:ext cx="11468456" cy="4949211"/>
          </a:xfrm>
        </p:spPr>
        <p:txBody>
          <a:bodyPr>
            <a:normAutofit lnSpcReduction="10000"/>
          </a:bodyPr>
          <a:lstStyle/>
          <a:p>
            <a:pPr>
              <a:lnSpc>
                <a:spcPct val="100000"/>
              </a:lnSpc>
            </a:pPr>
            <a:r>
              <a:rPr lang="en-US" altLang="zh-CN" sz="2400" dirty="0"/>
              <a:t>Methodology of the group thermal comfort model development and evaluation </a:t>
            </a:r>
          </a:p>
          <a:p>
            <a:pPr lvl="1">
              <a:lnSpc>
                <a:spcPct val="100000"/>
              </a:lnSpc>
            </a:pPr>
            <a:r>
              <a:rPr lang="en-US" altLang="zh-CN" sz="2000" dirty="0"/>
              <a:t>Raw data</a:t>
            </a:r>
          </a:p>
          <a:p>
            <a:pPr lvl="2">
              <a:lnSpc>
                <a:spcPct val="100000"/>
              </a:lnSpc>
            </a:pPr>
            <a:r>
              <a:rPr lang="en-US" altLang="zh-CN" sz="1800" dirty="0"/>
              <a:t>Obtained from a hardware-in-the-loop load flexibility study [1]</a:t>
            </a:r>
          </a:p>
          <a:p>
            <a:pPr lvl="2">
              <a:lnSpc>
                <a:spcPct val="100000"/>
              </a:lnSpc>
            </a:pPr>
            <a:r>
              <a:rPr lang="en-US" altLang="zh-CN" sz="1800" dirty="0"/>
              <a:t>Include the occupant thermal comfort votes with HVAC system and environment measurement</a:t>
            </a:r>
            <a:endParaRPr lang="en-US" altLang="zh-CN" sz="1600" dirty="0"/>
          </a:p>
          <a:p>
            <a:pPr lvl="1"/>
            <a:r>
              <a:rPr lang="en-US" sz="2000" dirty="0"/>
              <a:t>Feature selection </a:t>
            </a:r>
          </a:p>
          <a:p>
            <a:pPr lvl="2"/>
            <a:r>
              <a:rPr lang="en-US" sz="1800" dirty="0"/>
              <a:t>Based on the literature review, three commonly available features are selected </a:t>
            </a:r>
          </a:p>
          <a:p>
            <a:pPr lvl="3"/>
            <a:endParaRPr lang="it-IT" sz="1600" dirty="0"/>
          </a:p>
          <a:p>
            <a:pPr marL="457200" lvl="1" indent="0">
              <a:buNone/>
            </a:pPr>
            <a:endParaRPr lang="it-IT" sz="1600" dirty="0"/>
          </a:p>
          <a:p>
            <a:pPr marL="457200" lvl="1" indent="0">
              <a:buNone/>
            </a:pPr>
            <a:endParaRPr lang="it-IT" sz="1600" dirty="0"/>
          </a:p>
          <a:p>
            <a:pPr lvl="1"/>
            <a:r>
              <a:rPr lang="it-IT" sz="2000" dirty="0"/>
              <a:t>Model type determination </a:t>
            </a:r>
          </a:p>
          <a:p>
            <a:pPr lvl="2"/>
            <a:r>
              <a:rPr lang="it-IT" sz="1800" dirty="0"/>
              <a:t>Classification model (</a:t>
            </a:r>
            <a:r>
              <a:rPr lang="en-US" sz="1800" dirty="0"/>
              <a:t>the number of occupants is an integer, discrete number</a:t>
            </a:r>
            <a:r>
              <a:rPr lang="it-IT" sz="1800" dirty="0"/>
              <a:t>)</a:t>
            </a:r>
          </a:p>
          <a:p>
            <a:pPr lvl="1"/>
            <a:r>
              <a:rPr lang="it-IT" sz="2000" dirty="0"/>
              <a:t>Candidate model structure </a:t>
            </a:r>
          </a:p>
          <a:p>
            <a:pPr lvl="2"/>
            <a:r>
              <a:rPr lang="it-IT" sz="1800" dirty="0"/>
              <a:t>Artificial Neural Networks (ANN)</a:t>
            </a:r>
          </a:p>
          <a:p>
            <a:pPr lvl="2"/>
            <a:r>
              <a:rPr lang="it-IT" sz="1800" dirty="0"/>
              <a:t>Support Vector Machines (SVM)</a:t>
            </a:r>
          </a:p>
          <a:p>
            <a:pPr lvl="2"/>
            <a:r>
              <a:rPr lang="it-IT" sz="1800" dirty="0"/>
              <a:t>Random Forest (RF)</a:t>
            </a:r>
          </a:p>
          <a:p>
            <a:pPr lvl="2"/>
            <a:r>
              <a:rPr lang="it-IT" sz="1800" dirty="0"/>
              <a:t>k-Nearest Neighbor (kNN)</a:t>
            </a:r>
          </a:p>
        </p:txBody>
      </p:sp>
      <p:grpSp>
        <p:nvGrpSpPr>
          <p:cNvPr id="18" name="Group 17">
            <a:extLst>
              <a:ext uri="{FF2B5EF4-FFF2-40B4-BE49-F238E27FC236}">
                <a16:creationId xmlns:a16="http://schemas.microsoft.com/office/drawing/2014/main" id="{6AA2B08B-A05F-AB8E-E628-D523063A9AAB}"/>
              </a:ext>
            </a:extLst>
          </p:cNvPr>
          <p:cNvGrpSpPr/>
          <p:nvPr/>
        </p:nvGrpSpPr>
        <p:grpSpPr>
          <a:xfrm>
            <a:off x="2550661" y="3138330"/>
            <a:ext cx="6059939" cy="811454"/>
            <a:chOff x="2386469" y="2574425"/>
            <a:chExt cx="6059939" cy="811454"/>
          </a:xfrm>
        </p:grpSpPr>
        <p:pic>
          <p:nvPicPr>
            <p:cNvPr id="6" name="Picture 5">
              <a:extLst>
                <a:ext uri="{FF2B5EF4-FFF2-40B4-BE49-F238E27FC236}">
                  <a16:creationId xmlns:a16="http://schemas.microsoft.com/office/drawing/2014/main" id="{178C5164-04E8-88B3-4E78-2F7D088E2CA2}"/>
                </a:ext>
              </a:extLst>
            </p:cNvPr>
            <p:cNvPicPr>
              <a:picLocks noChangeAspect="1"/>
            </p:cNvPicPr>
            <p:nvPr/>
          </p:nvPicPr>
          <p:blipFill>
            <a:blip r:embed="rId3"/>
            <a:srcRect t="11206" b="10756"/>
            <a:stretch/>
          </p:blipFill>
          <p:spPr>
            <a:xfrm>
              <a:off x="2386469" y="2574425"/>
              <a:ext cx="6059939" cy="811454"/>
            </a:xfrm>
            <a:prstGeom prst="rect">
              <a:avLst/>
            </a:prstGeom>
          </p:spPr>
        </p:pic>
        <p:sp>
          <p:nvSpPr>
            <p:cNvPr id="5" name="Rectangle 4">
              <a:extLst>
                <a:ext uri="{FF2B5EF4-FFF2-40B4-BE49-F238E27FC236}">
                  <a16:creationId xmlns:a16="http://schemas.microsoft.com/office/drawing/2014/main" id="{81DCFAB9-A031-F0D2-9743-F66C69B8FF60}"/>
                </a:ext>
              </a:extLst>
            </p:cNvPr>
            <p:cNvSpPr/>
            <p:nvPr/>
          </p:nvSpPr>
          <p:spPr>
            <a:xfrm>
              <a:off x="6673303" y="2912758"/>
              <a:ext cx="1610798" cy="1998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2505CD-A5E1-4C3E-8A87-886C176684E1}"/>
                    </a:ext>
                  </a:extLst>
                </p:cNvPr>
                <p:cNvSpPr txBox="1"/>
                <p:nvPr/>
              </p:nvSpPr>
              <p:spPr>
                <a:xfrm>
                  <a:off x="6495738" y="2796864"/>
                  <a:ext cx="1950670" cy="3618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b="1" i="1">
                                <a:latin typeface="Cambria Math" panose="02040503050406030204" pitchFamily="18" charset="0"/>
                              </a:rPr>
                              <m:t>𝑶𝒄𝒄</m:t>
                            </m:r>
                          </m:e>
                          <m:sub>
                            <m:r>
                              <a:rPr lang="en-US" sz="1600" b="1" i="1">
                                <a:latin typeface="Cambria Math" panose="02040503050406030204" pitchFamily="18" charset="0"/>
                              </a:rPr>
                              <m:t>𝒄𝒐𝒎𝒇𝒐𝒓𝒕𝒂𝒃𝒍𝒆</m:t>
                            </m:r>
                          </m:sub>
                        </m:sSub>
                      </m:oMath>
                    </m:oMathPara>
                  </a14:m>
                  <a:endParaRPr lang="en-US" sz="1600" dirty="0"/>
                </a:p>
              </p:txBody>
            </p:sp>
          </mc:Choice>
          <mc:Fallback xmlns="">
            <p:sp>
              <p:nvSpPr>
                <p:cNvPr id="17" name="TextBox 16">
                  <a:extLst>
                    <a:ext uri="{FF2B5EF4-FFF2-40B4-BE49-F238E27FC236}">
                      <a16:creationId xmlns:a16="http://schemas.microsoft.com/office/drawing/2014/main" id="{3A2505CD-A5E1-4C3E-8A87-886C176684E1}"/>
                    </a:ext>
                  </a:extLst>
                </p:cNvPr>
                <p:cNvSpPr txBox="1">
                  <a:spLocks noRot="1" noChangeAspect="1" noMove="1" noResize="1" noEditPoints="1" noAdjustHandles="1" noChangeArrowheads="1" noChangeShapeType="1" noTextEdit="1"/>
                </p:cNvSpPr>
                <p:nvPr/>
              </p:nvSpPr>
              <p:spPr>
                <a:xfrm>
                  <a:off x="6495738" y="2796864"/>
                  <a:ext cx="1950670" cy="361894"/>
                </a:xfrm>
                <a:prstGeom prst="rect">
                  <a:avLst/>
                </a:prstGeom>
                <a:blipFill>
                  <a:blip r:embed="rId4"/>
                  <a:stretch>
                    <a:fillRect b="-6780"/>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9F77DA66-2D02-E5AB-0923-60BF3A0842D8}"/>
              </a:ext>
            </a:extLst>
          </p:cNvPr>
          <p:cNvSpPr txBox="1"/>
          <p:nvPr/>
        </p:nvSpPr>
        <p:spPr>
          <a:xfrm>
            <a:off x="-23805" y="6005783"/>
            <a:ext cx="12215805" cy="461665"/>
          </a:xfrm>
          <a:prstGeom prst="rect">
            <a:avLst/>
          </a:prstGeom>
          <a:noFill/>
        </p:spPr>
        <p:txBody>
          <a:bodyPr wrap="square">
            <a:spAutoFit/>
          </a:bodyPr>
          <a:lstStyle/>
          <a:p>
            <a:r>
              <a:rPr lang="en-US" sz="1200" dirty="0">
                <a:effectLst/>
                <a:ea typeface="DengXian" panose="02010600030101010101" pitchFamily="2" charset="-122"/>
                <a:cs typeface="Times New Roman" panose="02020603050405020304" pitchFamily="18" charset="0"/>
              </a:rPr>
              <a:t>[</a:t>
            </a:r>
            <a:r>
              <a:rPr lang="en-US" sz="1200" dirty="0">
                <a:ea typeface="DengXian" panose="02010600030101010101" pitchFamily="2" charset="-122"/>
                <a:cs typeface="Times New Roman" panose="02020603050405020304" pitchFamily="18" charset="0"/>
              </a:rPr>
              <a:t>1</a:t>
            </a:r>
            <a:r>
              <a:rPr lang="en-US" sz="1200" dirty="0">
                <a:effectLst/>
                <a:ea typeface="DengXian" panose="02010600030101010101" pitchFamily="2" charset="-122"/>
                <a:cs typeface="Times New Roman" panose="02020603050405020304" pitchFamily="18" charset="0"/>
              </a:rPr>
              <a:t>] Jin Wen, Z.C., et al., (2023), Hardware-in-the-loop Laboratory Performance Verification of Flexible Building Equipment in a Typical Commercial Building: Performance of Heating, Ventilation, and Air Conditioning and Thermal Energy Storage Across the United States, National Institute of Standards and Technology, https://doi.org/10.18434/mds2-3058</a:t>
            </a:r>
          </a:p>
        </p:txBody>
      </p:sp>
    </p:spTree>
    <p:extLst>
      <p:ext uri="{BB962C8B-B14F-4D97-AF65-F5344CB8AC3E}">
        <p14:creationId xmlns:p14="http://schemas.microsoft.com/office/powerpoint/2010/main" val="193197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C648-7A7D-45DF-B845-2271D5CD1027}"/>
              </a:ext>
            </a:extLst>
          </p:cNvPr>
          <p:cNvSpPr>
            <a:spLocks noGrp="1"/>
          </p:cNvSpPr>
          <p:nvPr>
            <p:ph type="title"/>
          </p:nvPr>
        </p:nvSpPr>
        <p:spPr/>
        <p:txBody>
          <a:bodyPr>
            <a:normAutofit fontScale="90000"/>
          </a:bodyPr>
          <a:lstStyle/>
          <a:p>
            <a:r>
              <a:rPr lang="en-US" dirty="0"/>
              <a:t>Acknowledgments</a:t>
            </a:r>
          </a:p>
        </p:txBody>
      </p:sp>
      <p:sp>
        <p:nvSpPr>
          <p:cNvPr id="3" name="Slide Number Placeholder 2">
            <a:extLst>
              <a:ext uri="{FF2B5EF4-FFF2-40B4-BE49-F238E27FC236}">
                <a16:creationId xmlns:a16="http://schemas.microsoft.com/office/drawing/2014/main" id="{58B1B8EA-70D3-4F83-87FA-1CC0DB8D3F59}"/>
              </a:ext>
            </a:extLst>
          </p:cNvPr>
          <p:cNvSpPr>
            <a:spLocks noGrp="1"/>
          </p:cNvSpPr>
          <p:nvPr>
            <p:ph type="sldNum" sz="quarter" idx="10"/>
          </p:nvPr>
        </p:nvSpPr>
        <p:spPr/>
        <p:txBody>
          <a:bodyPr/>
          <a:lstStyle/>
          <a:p>
            <a:fld id="{E18569AF-2237-4C38-90A2-3DAC76D180AF}" type="slidenum">
              <a:rPr lang="en-US" smtClean="0"/>
              <a:pPr/>
              <a:t>2</a:t>
            </a:fld>
            <a:endParaRPr lang="en-US" dirty="0"/>
          </a:p>
        </p:txBody>
      </p:sp>
      <p:sp>
        <p:nvSpPr>
          <p:cNvPr id="4" name="Content Placeholder 3">
            <a:extLst>
              <a:ext uri="{FF2B5EF4-FFF2-40B4-BE49-F238E27FC236}">
                <a16:creationId xmlns:a16="http://schemas.microsoft.com/office/drawing/2014/main" id="{72BB20B9-23E8-419E-BE30-26E8ABD9A5D8}"/>
              </a:ext>
            </a:extLst>
          </p:cNvPr>
          <p:cNvSpPr>
            <a:spLocks noGrp="1"/>
          </p:cNvSpPr>
          <p:nvPr>
            <p:ph idx="1"/>
          </p:nvPr>
        </p:nvSpPr>
        <p:spPr>
          <a:xfrm>
            <a:off x="341832" y="1333144"/>
            <a:ext cx="8724895" cy="4593831"/>
          </a:xfrm>
        </p:spPr>
        <p:txBody>
          <a:bodyPr>
            <a:normAutofit/>
          </a:bodyPr>
          <a:lstStyle/>
          <a:p>
            <a:r>
              <a:rPr lang="en-US" dirty="0"/>
              <a:t>Financial Support:</a:t>
            </a:r>
          </a:p>
          <a:p>
            <a:pPr lvl="1"/>
            <a:r>
              <a:rPr lang="en-US" dirty="0"/>
              <a:t>U.S. Department of Energy via grant EE-0009153 (Hardware-in-the-loop Laboratory Performance Verification of Flexible Building Equipment in a Typical Commercial Building)</a:t>
            </a:r>
          </a:p>
          <a:p>
            <a:r>
              <a:rPr lang="en-US" dirty="0"/>
              <a:t>Committee Members:</a:t>
            </a:r>
          </a:p>
          <a:p>
            <a:pPr lvl="1"/>
            <a:r>
              <a:rPr lang="en-US" dirty="0"/>
              <a:t>Jin Wen, PhD.  (Drexel University)</a:t>
            </a:r>
          </a:p>
          <a:p>
            <a:pPr lvl="1"/>
            <a:r>
              <a:rPr lang="en-US" dirty="0"/>
              <a:t>James Lo, PhD. (Drexel University)</a:t>
            </a:r>
          </a:p>
          <a:p>
            <a:pPr lvl="1"/>
            <a:r>
              <a:rPr lang="en-US" dirty="0"/>
              <a:t>Simi Hoque, PhD. (Drexel University)</a:t>
            </a:r>
          </a:p>
          <a:p>
            <a:pPr lvl="1"/>
            <a:r>
              <a:rPr lang="en-US" dirty="0" err="1"/>
              <a:t>Zhelun</a:t>
            </a:r>
            <a:r>
              <a:rPr lang="en-US" dirty="0"/>
              <a:t> Chen, PhD. (Daikin Comfort)</a:t>
            </a:r>
          </a:p>
          <a:p>
            <a:pPr lvl="1"/>
            <a:r>
              <a:rPr lang="en-US" dirty="0"/>
              <a:t>Amanda Pertzborn, PhD. (National Institute of Standards and Technology)</a:t>
            </a:r>
          </a:p>
          <a:p>
            <a:endParaRPr lang="en-US" dirty="0"/>
          </a:p>
        </p:txBody>
      </p:sp>
      <p:pic>
        <p:nvPicPr>
          <p:cNvPr id="5" name="Picture 4">
            <a:extLst>
              <a:ext uri="{FF2B5EF4-FFF2-40B4-BE49-F238E27FC236}">
                <a16:creationId xmlns:a16="http://schemas.microsoft.com/office/drawing/2014/main" id="{1E41364D-8C2D-1080-1E91-B2A9FD0EE91C}"/>
              </a:ext>
            </a:extLst>
          </p:cNvPr>
          <p:cNvPicPr>
            <a:picLocks noChangeAspect="1"/>
          </p:cNvPicPr>
          <p:nvPr/>
        </p:nvPicPr>
        <p:blipFill>
          <a:blip r:embed="rId3"/>
          <a:stretch>
            <a:fillRect/>
          </a:stretch>
        </p:blipFill>
        <p:spPr>
          <a:xfrm>
            <a:off x="9621215" y="1188189"/>
            <a:ext cx="1458636" cy="1458636"/>
          </a:xfrm>
          <a:prstGeom prst="rect">
            <a:avLst/>
          </a:prstGeom>
        </p:spPr>
      </p:pic>
      <p:pic>
        <p:nvPicPr>
          <p:cNvPr id="6" name="Picture 5" descr="Drexel University Vertical Logo HEX blue">
            <a:extLst>
              <a:ext uri="{FF2B5EF4-FFF2-40B4-BE49-F238E27FC236}">
                <a16:creationId xmlns:a16="http://schemas.microsoft.com/office/drawing/2014/main" id="{0E9231F0-EF4E-4B6B-47E7-B742444DD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9030" y="2727074"/>
            <a:ext cx="1358567" cy="14038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National Institute of Standards and Technology (NIST) - CyberHoot">
            <a:extLst>
              <a:ext uri="{FF2B5EF4-FFF2-40B4-BE49-F238E27FC236}">
                <a16:creationId xmlns:a16="http://schemas.microsoft.com/office/drawing/2014/main" id="{57DF3FAE-A915-FEFE-1058-17B8349B82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30" t="24421" r="21277" b="32688"/>
          <a:stretch/>
        </p:blipFill>
        <p:spPr bwMode="auto">
          <a:xfrm>
            <a:off x="9621215" y="5130984"/>
            <a:ext cx="2407213" cy="930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E69926D-FEA3-6656-2BEE-A3787B819EF0}"/>
              </a:ext>
            </a:extLst>
          </p:cNvPr>
          <p:cNvPicPr>
            <a:picLocks noChangeAspect="1"/>
          </p:cNvPicPr>
          <p:nvPr/>
        </p:nvPicPr>
        <p:blipFill>
          <a:blip r:embed="rId6"/>
          <a:srcRect t="34766" b="33764"/>
          <a:stretch/>
        </p:blipFill>
        <p:spPr>
          <a:xfrm>
            <a:off x="9573647" y="4331201"/>
            <a:ext cx="1905000" cy="599508"/>
          </a:xfrm>
          <a:prstGeom prst="rect">
            <a:avLst/>
          </a:prstGeom>
        </p:spPr>
      </p:pic>
    </p:spTree>
    <p:extLst>
      <p:ext uri="{BB962C8B-B14F-4D97-AF65-F5344CB8AC3E}">
        <p14:creationId xmlns:p14="http://schemas.microsoft.com/office/powerpoint/2010/main" val="2563764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93E64D-6DF4-A7D1-75DF-C30CF3F33131}"/>
              </a:ext>
            </a:extLst>
          </p:cNvPr>
          <p:cNvSpPr>
            <a:spLocks noGrp="1"/>
          </p:cNvSpPr>
          <p:nvPr>
            <p:ph type="sldNum" sz="quarter" idx="10"/>
          </p:nvPr>
        </p:nvSpPr>
        <p:spPr/>
        <p:txBody>
          <a:bodyPr/>
          <a:lstStyle/>
          <a:p>
            <a:fld id="{E18569AF-2237-4C38-90A2-3DAC76D180AF}" type="slidenum">
              <a:rPr lang="en-US" smtClean="0"/>
              <a:pPr/>
              <a:t>20</a:t>
            </a:fld>
            <a:endParaRPr lang="en-US" dirty="0"/>
          </a:p>
        </p:txBody>
      </p:sp>
      <p:sp>
        <p:nvSpPr>
          <p:cNvPr id="4" name="Content Placeholder 3">
            <a:extLst>
              <a:ext uri="{FF2B5EF4-FFF2-40B4-BE49-F238E27FC236}">
                <a16:creationId xmlns:a16="http://schemas.microsoft.com/office/drawing/2014/main" id="{7BC256F7-FC68-78D2-DAE6-E1676DFF1EF4}"/>
              </a:ext>
            </a:extLst>
          </p:cNvPr>
          <p:cNvSpPr>
            <a:spLocks noGrp="1"/>
          </p:cNvSpPr>
          <p:nvPr>
            <p:ph idx="1"/>
          </p:nvPr>
        </p:nvSpPr>
        <p:spPr/>
        <p:txBody>
          <a:bodyPr>
            <a:normAutofit/>
          </a:bodyPr>
          <a:lstStyle/>
          <a:p>
            <a:r>
              <a:rPr lang="en-US" altLang="zh-CN" sz="2400" dirty="0"/>
              <a:t>Methodology of the group thermal comfort model evaluation</a:t>
            </a:r>
          </a:p>
          <a:p>
            <a:pPr lvl="1"/>
            <a:r>
              <a:rPr lang="en-US" sz="2000" dirty="0"/>
              <a:t>Typical index: </a:t>
            </a:r>
          </a:p>
          <a:p>
            <a:pPr lvl="2"/>
            <a:r>
              <a:rPr lang="en-US" sz="1800" dirty="0"/>
              <a:t>Instance-based accuracy </a:t>
            </a:r>
          </a:p>
          <a:p>
            <a:pPr lvl="2"/>
            <a:r>
              <a:rPr lang="en-US" altLang="zh-CN" sz="1800" dirty="0"/>
              <a:t>Fail to capture the stochastic nature of occupant thermal comfort</a:t>
            </a:r>
          </a:p>
          <a:p>
            <a:pPr lvl="1"/>
            <a:r>
              <a:rPr lang="en-US" sz="2000" dirty="0"/>
              <a:t>Proposed index: </a:t>
            </a:r>
          </a:p>
          <a:p>
            <a:pPr lvl="2"/>
            <a:r>
              <a:rPr lang="en-US" sz="1800" dirty="0"/>
              <a:t>Similarity measures, which uses </a:t>
            </a:r>
            <a:r>
              <a:rPr lang="en-US" sz="1800" b="1" dirty="0"/>
              <a:t>Jensen–Shannon divergence (JSD) </a:t>
            </a:r>
            <a:r>
              <a:rPr lang="en-US" sz="1800" dirty="0"/>
              <a:t>to evaluate the difference of the two distributions [1]</a:t>
            </a:r>
          </a:p>
          <a:p>
            <a:pPr lvl="2"/>
            <a:endParaRPr lang="en-US" sz="1800" dirty="0"/>
          </a:p>
          <a:p>
            <a:pPr lvl="2"/>
            <a:endParaRPr lang="en-US" sz="1800" dirty="0"/>
          </a:p>
          <a:p>
            <a:pPr lvl="2"/>
            <a:endParaRPr lang="en-US" sz="1800" dirty="0"/>
          </a:p>
          <a:p>
            <a:pPr lvl="2"/>
            <a:endParaRPr lang="en-US" sz="1800" dirty="0"/>
          </a:p>
          <a:p>
            <a:pPr lvl="2"/>
            <a:endParaRPr lang="en-US" sz="1800" dirty="0"/>
          </a:p>
          <a:p>
            <a:pPr marL="914400" lvl="2" indent="0">
              <a:buNone/>
            </a:pPr>
            <a:endParaRPr lang="en-US" sz="1800" dirty="0"/>
          </a:p>
          <a:p>
            <a:pPr lvl="2"/>
            <a:endParaRPr lang="en-US" sz="1600" dirty="0"/>
          </a:p>
        </p:txBody>
      </p:sp>
      <p:sp>
        <p:nvSpPr>
          <p:cNvPr id="5" name="Title 1">
            <a:extLst>
              <a:ext uri="{FF2B5EF4-FFF2-40B4-BE49-F238E27FC236}">
                <a16:creationId xmlns:a16="http://schemas.microsoft.com/office/drawing/2014/main" id="{52E375DA-7954-0267-E87C-700F5F3310D7}"/>
              </a:ext>
            </a:extLst>
          </p:cNvPr>
          <p:cNvSpPr>
            <a:spLocks noGrp="1"/>
          </p:cNvSpPr>
          <p:nvPr>
            <p:ph type="title"/>
          </p:nvPr>
        </p:nvSpPr>
        <p:spPr>
          <a:xfrm>
            <a:off x="444500" y="365125"/>
            <a:ext cx="10909300" cy="258763"/>
          </a:xfrm>
        </p:spPr>
        <p:txBody>
          <a:bodyPr>
            <a:normAutofit fontScale="90000"/>
          </a:bodyPr>
          <a:lstStyle/>
          <a:p>
            <a:r>
              <a:rPr lang="en-US" dirty="0"/>
              <a:t>Task 2.1 Group Thermal Comfort Model Development</a:t>
            </a:r>
          </a:p>
        </p:txBody>
      </p:sp>
      <p:grpSp>
        <p:nvGrpSpPr>
          <p:cNvPr id="12" name="Group 11">
            <a:extLst>
              <a:ext uri="{FF2B5EF4-FFF2-40B4-BE49-F238E27FC236}">
                <a16:creationId xmlns:a16="http://schemas.microsoft.com/office/drawing/2014/main" id="{8882742D-57A6-F8CB-1280-3EFE4D87B90D}"/>
              </a:ext>
            </a:extLst>
          </p:cNvPr>
          <p:cNvGrpSpPr/>
          <p:nvPr/>
        </p:nvGrpSpPr>
        <p:grpSpPr>
          <a:xfrm>
            <a:off x="1225815" y="3833154"/>
            <a:ext cx="6870777" cy="1352823"/>
            <a:chOff x="1611288" y="3573616"/>
            <a:chExt cx="6870777" cy="135282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1FBED3-99CF-CC8F-BA67-72554C55FF4D}"/>
                    </a:ext>
                  </a:extLst>
                </p:cNvPr>
                <p:cNvSpPr txBox="1"/>
                <p:nvPr/>
              </p:nvSpPr>
              <p:spPr>
                <a:xfrm>
                  <a:off x="1611288" y="3573616"/>
                  <a:ext cx="6282467" cy="501869"/>
                </a:xfrm>
                <a:prstGeom prst="rect">
                  <a:avLst/>
                </a:prstGeom>
                <a:noFill/>
              </p:spPr>
              <p:txBody>
                <a:bodyPr wrap="square">
                  <a:spAutoFit/>
                </a:bodyPr>
                <a:lstStyle/>
                <a:p>
                  <a14:m>
                    <m:oMath xmlns:m="http://schemas.openxmlformats.org/officeDocument/2006/math">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𝐽𝑆𝐷</m:t>
                      </m:r>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𝑃</m:t>
                      </m:r>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𝑄</m:t>
                      </m:r>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600" i="1">
                              <a:effectLst/>
                              <a:latin typeface="Cambria Math" panose="02040503050406030204" pitchFamily="18" charset="0"/>
                            </a:rPr>
                          </m:ctrlPr>
                        </m:fPr>
                        <m:num>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den>
                      </m:f>
                      <m:nary>
                        <m:naryPr>
                          <m:chr m:val="∑"/>
                          <m:limLoc m:val="undOvr"/>
                          <m:supHide m:val="on"/>
                          <m:ctrlPr>
                            <a:rPr lang="en-US" sz="1600" i="1">
                              <a:effectLst/>
                              <a:latin typeface="Cambria Math" panose="02040503050406030204" pitchFamily="18" charset="0"/>
                            </a:rPr>
                          </m:ctrlPr>
                        </m:naryPr>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600" i="1">
                              <a:effectLst/>
                              <a:latin typeface="Cambria Math" panose="02040503050406030204" pitchFamily="18" charset="0"/>
                              <a:ea typeface="SimSun" panose="02010600030101010101" pitchFamily="2" charset="-122"/>
                              <a:cs typeface="Times New Roman" panose="02020603050405020304" pitchFamily="18" charset="0"/>
                            </a:rPr>
                            <m:t>𝑝</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𝑙𝑜𝑔</m:t>
                          </m:r>
                          <m:f>
                            <m:fPr>
                              <m:ctrlPr>
                                <a:rPr lang="en-US" sz="1600" i="1">
                                  <a:effectLst/>
                                  <a:latin typeface="Cambria Math" panose="02040503050406030204" pitchFamily="18" charset="0"/>
                                </a:rPr>
                              </m:ctrlPr>
                            </m:fPr>
                            <m:num>
                              <m:r>
                                <a:rPr lang="en-US" sz="1600" i="1">
                                  <a:effectLst/>
                                  <a:latin typeface="Cambria Math" panose="02040503050406030204" pitchFamily="18" charset="0"/>
                                  <a:ea typeface="SimSun" panose="02010600030101010101" pitchFamily="2" charset="-122"/>
                                  <a:cs typeface="Times New Roman" panose="02020603050405020304" pitchFamily="18" charset="0"/>
                                </a:rPr>
                                <m:t>𝑝</m:t>
                              </m:r>
                              <m:d>
                                <m:dPr>
                                  <m:ctrlPr>
                                    <a:rPr lang="en-US" sz="1600" i="1">
                                      <a:effectLst/>
                                      <a:latin typeface="Cambria Math" panose="02040503050406030204" pitchFamily="18" charset="0"/>
                                    </a:rPr>
                                  </m:ctrlPr>
                                </m:dPr>
                                <m:e>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e>
                              </m:d>
                            </m:num>
                            <m:den>
                              <m:r>
                                <a:rPr lang="en-US" sz="1600" i="1">
                                  <a:effectLst/>
                                  <a:latin typeface="Cambria Math" panose="02040503050406030204" pitchFamily="18" charset="0"/>
                                  <a:ea typeface="SimSun" panose="02010600030101010101" pitchFamily="2" charset="-122"/>
                                  <a:cs typeface="Times New Roman" panose="02020603050405020304" pitchFamily="18" charset="0"/>
                                </a:rPr>
                                <m:t>𝑝</m:t>
                              </m:r>
                              <m:d>
                                <m:dPr>
                                  <m:ctrlPr>
                                    <a:rPr lang="en-US" sz="1600" i="1">
                                      <a:effectLst/>
                                      <a:latin typeface="Cambria Math" panose="02040503050406030204" pitchFamily="18" charset="0"/>
                                    </a:rPr>
                                  </m:ctrlPr>
                                </m:dPr>
                                <m:e>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e>
                              </m:d>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𝑞</m:t>
                              </m:r>
                              <m:d>
                                <m:dPr>
                                  <m:ctrlPr>
                                    <a:rPr lang="en-US" sz="1600" i="1">
                                      <a:effectLst/>
                                      <a:latin typeface="Cambria Math" panose="02040503050406030204" pitchFamily="18" charset="0"/>
                                    </a:rPr>
                                  </m:ctrlPr>
                                </m:dPr>
                                <m:e>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e>
                              </m:d>
                            </m:den>
                          </m:f>
                        </m:e>
                      </m:nary>
                      <m:r>
                        <a:rPr lang="en-US" sz="16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1600" i="1">
                              <a:effectLst/>
                              <a:latin typeface="Cambria Math" panose="02040503050406030204" pitchFamily="18" charset="0"/>
                            </a:rPr>
                          </m:ctrlPr>
                        </m:naryPr>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600" i="1">
                              <a:effectLst/>
                              <a:latin typeface="Cambria Math" panose="02040503050406030204" pitchFamily="18" charset="0"/>
                              <a:ea typeface="SimSun" panose="02010600030101010101" pitchFamily="2" charset="-122"/>
                              <a:cs typeface="Times New Roman" panose="02020603050405020304" pitchFamily="18" charset="0"/>
                            </a:rPr>
                            <m:t>𝑞</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𝑙𝑜𝑔</m:t>
                          </m:r>
                          <m:f>
                            <m:fPr>
                              <m:ctrlPr>
                                <a:rPr lang="en-US" sz="1600" i="1">
                                  <a:effectLst/>
                                  <a:latin typeface="Cambria Math" panose="02040503050406030204" pitchFamily="18" charset="0"/>
                                </a:rPr>
                              </m:ctrlPr>
                            </m:fPr>
                            <m:num>
                              <m:r>
                                <a:rPr lang="en-US" sz="1600" i="1">
                                  <a:effectLst/>
                                  <a:latin typeface="Cambria Math" panose="02040503050406030204" pitchFamily="18" charset="0"/>
                                  <a:ea typeface="SimSun" panose="02010600030101010101" pitchFamily="2" charset="-122"/>
                                  <a:cs typeface="Times New Roman" panose="02020603050405020304" pitchFamily="18" charset="0"/>
                                </a:rPr>
                                <m:t>𝑞</m:t>
                              </m:r>
                              <m:d>
                                <m:dPr>
                                  <m:ctrlPr>
                                    <a:rPr lang="en-US" sz="1600" i="1">
                                      <a:effectLst/>
                                      <a:latin typeface="Cambria Math" panose="02040503050406030204" pitchFamily="18" charset="0"/>
                                    </a:rPr>
                                  </m:ctrlPr>
                                </m:dPr>
                                <m:e>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e>
                              </m:d>
                            </m:num>
                            <m:den>
                              <m:r>
                                <a:rPr lang="en-US" sz="1600" i="1">
                                  <a:effectLst/>
                                  <a:latin typeface="Cambria Math" panose="02040503050406030204" pitchFamily="18" charset="0"/>
                                  <a:ea typeface="SimSun" panose="02010600030101010101" pitchFamily="2" charset="-122"/>
                                  <a:cs typeface="Times New Roman" panose="02020603050405020304" pitchFamily="18" charset="0"/>
                                </a:rPr>
                                <m:t>𝑝</m:t>
                              </m:r>
                              <m:d>
                                <m:dPr>
                                  <m:ctrlPr>
                                    <a:rPr lang="en-US" sz="1600" i="1">
                                      <a:effectLst/>
                                      <a:latin typeface="Cambria Math" panose="02040503050406030204" pitchFamily="18" charset="0"/>
                                    </a:rPr>
                                  </m:ctrlPr>
                                </m:dPr>
                                <m:e>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e>
                              </m:d>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𝑞</m:t>
                              </m:r>
                              <m:d>
                                <m:dPr>
                                  <m:ctrlPr>
                                    <a:rPr lang="en-US" sz="1600" i="1">
                                      <a:effectLst/>
                                      <a:latin typeface="Cambria Math" panose="02040503050406030204" pitchFamily="18" charset="0"/>
                                    </a:rPr>
                                  </m:ctrlPr>
                                </m:dPr>
                                <m:e>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e>
                              </m:d>
                            </m:den>
                          </m:f>
                        </m:e>
                      </m:nary>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𝑙𝑜𝑔</m:t>
                      </m:r>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oMath>
                  </a14:m>
                  <a:r>
                    <a:rPr lang="en-US" sz="1600" dirty="0">
                      <a:effectLst/>
                      <a:latin typeface="Times New Roman" panose="02020603050405020304" pitchFamily="18" charset="0"/>
                      <a:ea typeface="SimSun" panose="02010600030101010101" pitchFamily="2" charset="-122"/>
                    </a:rPr>
                    <a:t> </a:t>
                  </a:r>
                  <a:endParaRPr lang="en-US" sz="1600" dirty="0"/>
                </a:p>
              </p:txBody>
            </p:sp>
          </mc:Choice>
          <mc:Fallback xmlns="">
            <p:sp>
              <p:nvSpPr>
                <p:cNvPr id="7" name="TextBox 6">
                  <a:extLst>
                    <a:ext uri="{FF2B5EF4-FFF2-40B4-BE49-F238E27FC236}">
                      <a16:creationId xmlns:a16="http://schemas.microsoft.com/office/drawing/2014/main" id="{4F1FBED3-99CF-CC8F-BA67-72554C55FF4D}"/>
                    </a:ext>
                  </a:extLst>
                </p:cNvPr>
                <p:cNvSpPr txBox="1">
                  <a:spLocks noRot="1" noChangeAspect="1" noMove="1" noResize="1" noEditPoints="1" noAdjustHandles="1" noChangeArrowheads="1" noChangeShapeType="1" noTextEdit="1"/>
                </p:cNvSpPr>
                <p:nvPr/>
              </p:nvSpPr>
              <p:spPr>
                <a:xfrm>
                  <a:off x="1611288" y="3573616"/>
                  <a:ext cx="6282467" cy="501869"/>
                </a:xfrm>
                <a:prstGeom prst="rect">
                  <a:avLst/>
                </a:prstGeom>
                <a:blipFill>
                  <a:blip r:embed="rId3"/>
                  <a:stretch>
                    <a:fillRect t="-59756" b="-975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2CCA13-CAE8-9A8B-830A-50B104F2DC06}"/>
                    </a:ext>
                  </a:extLst>
                </p:cNvPr>
                <p:cNvSpPr txBox="1"/>
                <p:nvPr/>
              </p:nvSpPr>
              <p:spPr>
                <a:xfrm>
                  <a:off x="1890128" y="4095442"/>
                  <a:ext cx="6591937"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Where:</a:t>
                  </a:r>
                </a:p>
                <a:p>
                  <a14:m>
                    <m:oMath xmlns:m="http://schemas.openxmlformats.org/officeDocument/2006/math">
                      <m:r>
                        <a:rPr lang="en-US" sz="1600" i="1">
                          <a:effectLst/>
                          <a:latin typeface="Cambria Math" panose="02040503050406030204" pitchFamily="18" charset="0"/>
                          <a:ea typeface="SimSun" panose="02010600030101010101" pitchFamily="2" charset="-122"/>
                          <a:cs typeface="Arial" panose="020B0604020202020204" pitchFamily="34" charset="0"/>
                        </a:rPr>
                        <m:t>𝑃</m:t>
                      </m:r>
                    </m:oMath>
                  </a14:m>
                  <a:r>
                    <a:rPr lang="en-US" sz="1600" dirty="0">
                      <a:effectLst/>
                      <a:latin typeface="Times New Roman" panose="02020603050405020304" pitchFamily="18" charset="0"/>
                      <a:ea typeface="SimSun" panose="02010600030101010101" pitchFamily="2" charset="-122"/>
                      <a:cs typeface="Arial" panose="020B0604020202020204" pitchFamily="34" charset="0"/>
                    </a:rPr>
                    <a:t> and </a:t>
                  </a:r>
                  <a14:m>
                    <m:oMath xmlns:m="http://schemas.openxmlformats.org/officeDocument/2006/math">
                      <m:r>
                        <a:rPr lang="en-US" sz="1600" i="1">
                          <a:effectLst/>
                          <a:latin typeface="Cambria Math" panose="02040503050406030204" pitchFamily="18" charset="0"/>
                          <a:ea typeface="SimSun" panose="02010600030101010101" pitchFamily="2" charset="-122"/>
                          <a:cs typeface="Arial" panose="020B0604020202020204" pitchFamily="34" charset="0"/>
                        </a:rPr>
                        <m:t>𝑄</m:t>
                      </m:r>
                    </m:oMath>
                  </a14:m>
                  <a:r>
                    <a:rPr lang="en-US" sz="1600" dirty="0">
                      <a:effectLst/>
                      <a:latin typeface="Times New Roman" panose="02020603050405020304" pitchFamily="18" charset="0"/>
                      <a:ea typeface="SimSun" panose="02010600030101010101" pitchFamily="2" charset="-122"/>
                      <a:cs typeface="Arial" panose="020B0604020202020204" pitchFamily="34" charset="0"/>
                    </a:rPr>
                    <a:t> are two probability distributions </a:t>
                  </a:r>
                  <a:r>
                    <a:rPr lang="en-US" sz="1600" dirty="0">
                      <a:latin typeface="Times New Roman" panose="02020603050405020304" pitchFamily="18" charset="0"/>
                      <a:ea typeface="SimSun" panose="02010600030101010101" pitchFamily="2" charset="-122"/>
                      <a:cs typeface="Arial" panose="020B0604020202020204" pitchFamily="34" charset="0"/>
                    </a:rPr>
                    <a:t>in the sample space </a:t>
                  </a:r>
                  <a14:m>
                    <m:oMath xmlns:m="http://schemas.openxmlformats.org/officeDocument/2006/math">
                      <m:r>
                        <a:rPr lang="en-US" sz="1600" i="1">
                          <a:latin typeface="Cambria Math" panose="02040503050406030204" pitchFamily="18" charset="0"/>
                          <a:ea typeface="SimSun" panose="02010600030101010101" pitchFamily="2" charset="-122"/>
                          <a:cs typeface="Arial" panose="020B0604020202020204" pitchFamily="34" charset="0"/>
                        </a:rPr>
                        <m:t>𝑋</m:t>
                      </m:r>
                    </m:oMath>
                  </a14:m>
                  <a:r>
                    <a:rPr lang="en-US" sz="1600" dirty="0">
                      <a:latin typeface="Times New Roman" panose="02020603050405020304" pitchFamily="18" charset="0"/>
                      <a:ea typeface="SimSun" panose="02010600030101010101" pitchFamily="2" charset="-122"/>
                      <a:cs typeface="Arial" panose="020B0604020202020204" pitchFamily="34" charset="0"/>
                    </a:rPr>
                    <a:t>; </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p>
                  <a14:m>
                    <m:oMath xmlns:m="http://schemas.openxmlformats.org/officeDocument/2006/math">
                      <m:r>
                        <a:rPr lang="en-US" sz="1600" i="1">
                          <a:effectLst/>
                          <a:latin typeface="Cambria Math" panose="02040503050406030204" pitchFamily="18" charset="0"/>
                          <a:ea typeface="SimSun" panose="02010600030101010101" pitchFamily="2" charset="-122"/>
                          <a:cs typeface="Arial" panose="020B0604020202020204" pitchFamily="34" charset="0"/>
                        </a:rPr>
                        <m:t>𝑝</m:t>
                      </m:r>
                      <m:d>
                        <m:dPr>
                          <m:ctrlPr>
                            <a:rPr lang="en-US" sz="1600" i="1">
                              <a:effectLst/>
                              <a:latin typeface="Cambria Math" panose="02040503050406030204" pitchFamily="18" charset="0"/>
                            </a:rPr>
                          </m:ctrlPr>
                        </m:dPr>
                        <m:e>
                          <m:r>
                            <a:rPr lang="en-US" sz="1600" i="1">
                              <a:effectLst/>
                              <a:latin typeface="Cambria Math" panose="02040503050406030204" pitchFamily="18" charset="0"/>
                              <a:ea typeface="SimSun" panose="02010600030101010101" pitchFamily="2" charset="-122"/>
                              <a:cs typeface="Arial" panose="020B0604020202020204" pitchFamily="34" charset="0"/>
                            </a:rPr>
                            <m:t>𝑥</m:t>
                          </m:r>
                        </m:e>
                      </m:d>
                    </m:oMath>
                  </a14:m>
                  <a:r>
                    <a:rPr lang="en-US" sz="1600" dirty="0">
                      <a:effectLst/>
                      <a:latin typeface="Times New Roman" panose="02020603050405020304" pitchFamily="18" charset="0"/>
                      <a:ea typeface="SimSun" panose="02010600030101010101" pitchFamily="2" charset="-122"/>
                      <a:cs typeface="Arial" panose="020B0604020202020204" pitchFamily="34" charset="0"/>
                    </a:rPr>
                    <a:t> and </a:t>
                  </a:r>
                  <a14:m>
                    <m:oMath xmlns:m="http://schemas.openxmlformats.org/officeDocument/2006/math">
                      <m:r>
                        <a:rPr lang="en-US" sz="1600" i="1">
                          <a:effectLst/>
                          <a:latin typeface="Cambria Math" panose="02040503050406030204" pitchFamily="18" charset="0"/>
                          <a:ea typeface="SimSun" panose="02010600030101010101" pitchFamily="2" charset="-122"/>
                          <a:cs typeface="Arial" panose="020B0604020202020204" pitchFamily="34" charset="0"/>
                        </a:rPr>
                        <m:t>𝑞</m:t>
                      </m:r>
                      <m:d>
                        <m:dPr>
                          <m:ctrlPr>
                            <a:rPr lang="en-US" sz="1600" i="1">
                              <a:effectLst/>
                              <a:latin typeface="Cambria Math" panose="02040503050406030204" pitchFamily="18" charset="0"/>
                            </a:rPr>
                          </m:ctrlPr>
                        </m:dPr>
                        <m:e>
                          <m:r>
                            <a:rPr lang="en-US" sz="1600" i="1">
                              <a:effectLst/>
                              <a:latin typeface="Cambria Math" panose="02040503050406030204" pitchFamily="18" charset="0"/>
                              <a:ea typeface="SimSun" panose="02010600030101010101" pitchFamily="2" charset="-122"/>
                              <a:cs typeface="Arial" panose="020B0604020202020204" pitchFamily="34" charset="0"/>
                            </a:rPr>
                            <m:t>𝑥</m:t>
                          </m:r>
                        </m:e>
                      </m:d>
                    </m:oMath>
                  </a14:m>
                  <a:r>
                    <a:rPr lang="en-US" sz="1600" dirty="0">
                      <a:effectLst/>
                      <a:latin typeface="Times New Roman" panose="02020603050405020304" pitchFamily="18" charset="0"/>
                      <a:ea typeface="SimSun" panose="02010600030101010101" pitchFamily="2" charset="-122"/>
                      <a:cs typeface="Arial" panose="020B0604020202020204" pitchFamily="34" charset="0"/>
                    </a:rPr>
                    <a:t> are the probabilities of the element </a:t>
                  </a:r>
                  <a14:m>
                    <m:oMath xmlns:m="http://schemas.openxmlformats.org/officeDocument/2006/math">
                      <m:r>
                        <a:rPr lang="en-US" sz="1600" i="1">
                          <a:effectLst/>
                          <a:latin typeface="Cambria Math" panose="02040503050406030204" pitchFamily="18" charset="0"/>
                          <a:ea typeface="SimSun" panose="02010600030101010101" pitchFamily="2" charset="-122"/>
                          <a:cs typeface="Arial" panose="020B0604020202020204" pitchFamily="34" charset="0"/>
                        </a:rPr>
                        <m:t>𝑥</m:t>
                      </m:r>
                    </m:oMath>
                  </a14:m>
                  <a:r>
                    <a:rPr lang="en-US" sz="1600" dirty="0">
                      <a:effectLst/>
                      <a:latin typeface="Times New Roman" panose="02020603050405020304" pitchFamily="18" charset="0"/>
                      <a:ea typeface="SimSun" panose="02010600030101010101" pitchFamily="2" charset="-122"/>
                      <a:cs typeface="Arial" panose="020B0604020202020204" pitchFamily="34" charset="0"/>
                    </a:rPr>
                    <a:t> in </a:t>
                  </a:r>
                  <a14:m>
                    <m:oMath xmlns:m="http://schemas.openxmlformats.org/officeDocument/2006/math">
                      <m:r>
                        <a:rPr lang="en-US" sz="1600" i="1">
                          <a:effectLst/>
                          <a:latin typeface="Cambria Math" panose="02040503050406030204" pitchFamily="18" charset="0"/>
                          <a:ea typeface="SimSun" panose="02010600030101010101" pitchFamily="2" charset="-122"/>
                          <a:cs typeface="Arial" panose="020B0604020202020204" pitchFamily="34" charset="0"/>
                        </a:rPr>
                        <m:t>𝑃</m:t>
                      </m:r>
                    </m:oMath>
                  </a14:m>
                  <a:r>
                    <a:rPr lang="en-US" sz="1600" dirty="0">
                      <a:effectLst/>
                      <a:latin typeface="Times New Roman" panose="02020603050405020304" pitchFamily="18" charset="0"/>
                      <a:ea typeface="SimSun" panose="02010600030101010101" pitchFamily="2" charset="-122"/>
                      <a:cs typeface="Arial" panose="020B0604020202020204" pitchFamily="34" charset="0"/>
                    </a:rPr>
                    <a:t> and </a:t>
                  </a:r>
                  <a14:m>
                    <m:oMath xmlns:m="http://schemas.openxmlformats.org/officeDocument/2006/math">
                      <m:r>
                        <a:rPr lang="en-US" sz="1600" i="1">
                          <a:effectLst/>
                          <a:latin typeface="Cambria Math" panose="02040503050406030204" pitchFamily="18" charset="0"/>
                          <a:ea typeface="SimSun" panose="02010600030101010101" pitchFamily="2" charset="-122"/>
                          <a:cs typeface="Arial" panose="020B0604020202020204" pitchFamily="34" charset="0"/>
                        </a:rPr>
                        <m:t>𝑄</m:t>
                      </m:r>
                    </m:oMath>
                  </a14:m>
                  <a:r>
                    <a:rPr lang="en-US" sz="1600" dirty="0">
                      <a:latin typeface="Times New Roman" panose="02020603050405020304" pitchFamily="18" charset="0"/>
                      <a:cs typeface="Times New Roman" panose="02020603050405020304" pitchFamily="18" charset="0"/>
                    </a:rPr>
                    <a:t>, respectively.</a:t>
                  </a:r>
                </a:p>
              </p:txBody>
            </p:sp>
          </mc:Choice>
          <mc:Fallback xmlns="">
            <p:sp>
              <p:nvSpPr>
                <p:cNvPr id="10" name="TextBox 9">
                  <a:extLst>
                    <a:ext uri="{FF2B5EF4-FFF2-40B4-BE49-F238E27FC236}">
                      <a16:creationId xmlns:a16="http://schemas.microsoft.com/office/drawing/2014/main" id="{062CCA13-CAE8-9A8B-830A-50B104F2DC06}"/>
                    </a:ext>
                  </a:extLst>
                </p:cNvPr>
                <p:cNvSpPr txBox="1">
                  <a:spLocks noRot="1" noChangeAspect="1" noMove="1" noResize="1" noEditPoints="1" noAdjustHandles="1" noChangeArrowheads="1" noChangeShapeType="1" noTextEdit="1"/>
                </p:cNvSpPr>
                <p:nvPr/>
              </p:nvSpPr>
              <p:spPr>
                <a:xfrm>
                  <a:off x="1890128" y="4095442"/>
                  <a:ext cx="6591937" cy="830997"/>
                </a:xfrm>
                <a:prstGeom prst="rect">
                  <a:avLst/>
                </a:prstGeom>
                <a:blipFill>
                  <a:blip r:embed="rId4"/>
                  <a:stretch>
                    <a:fillRect l="-555" t="-2190" b="-8029"/>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52B44325-F8E2-B4E4-667B-64CBB3C54411}"/>
              </a:ext>
            </a:extLst>
          </p:cNvPr>
          <p:cNvSpPr txBox="1"/>
          <p:nvPr/>
        </p:nvSpPr>
        <p:spPr>
          <a:xfrm>
            <a:off x="102072" y="6125507"/>
            <a:ext cx="11795437" cy="276999"/>
          </a:xfrm>
          <a:prstGeom prst="rect">
            <a:avLst/>
          </a:prstGeom>
          <a:noFill/>
        </p:spPr>
        <p:txBody>
          <a:bodyPr wrap="square">
            <a:spAutoFit/>
          </a:bodyPr>
          <a:lstStyle/>
          <a:p>
            <a:r>
              <a:rPr lang="en-US" sz="1200" b="0" dirty="0">
                <a:solidFill>
                  <a:srgbClr val="222222"/>
                </a:solidFill>
                <a:effectLst/>
              </a:rPr>
              <a:t>[1] Menéndez M L, Pardo J A, Pardo L, et al. The </a:t>
            </a:r>
            <a:r>
              <a:rPr lang="en-US" sz="1200" b="0" dirty="0" err="1">
                <a:solidFill>
                  <a:srgbClr val="222222"/>
                </a:solidFill>
                <a:effectLst/>
              </a:rPr>
              <a:t>jensen-shannon</a:t>
            </a:r>
            <a:r>
              <a:rPr lang="en-US" sz="1200" b="0" dirty="0">
                <a:solidFill>
                  <a:srgbClr val="222222"/>
                </a:solidFill>
                <a:effectLst/>
              </a:rPr>
              <a:t> divergence[J]. Journal of the Franklin Institute, 1997, 334(2): 307-318.</a:t>
            </a:r>
          </a:p>
        </p:txBody>
      </p:sp>
      <p:grpSp>
        <p:nvGrpSpPr>
          <p:cNvPr id="13" name="Group 12">
            <a:extLst>
              <a:ext uri="{FF2B5EF4-FFF2-40B4-BE49-F238E27FC236}">
                <a16:creationId xmlns:a16="http://schemas.microsoft.com/office/drawing/2014/main" id="{DA9C72CE-67AE-802D-F53C-C2973122402B}"/>
              </a:ext>
            </a:extLst>
          </p:cNvPr>
          <p:cNvGrpSpPr/>
          <p:nvPr/>
        </p:nvGrpSpPr>
        <p:grpSpPr>
          <a:xfrm>
            <a:off x="8755811" y="3333327"/>
            <a:ext cx="2842402" cy="2805741"/>
            <a:chOff x="4499396" y="2241532"/>
            <a:chExt cx="3047998" cy="2934198"/>
          </a:xfrm>
        </p:grpSpPr>
        <p:pic>
          <p:nvPicPr>
            <p:cNvPr id="22" name="Picture 21">
              <a:extLst>
                <a:ext uri="{FF2B5EF4-FFF2-40B4-BE49-F238E27FC236}">
                  <a16:creationId xmlns:a16="http://schemas.microsoft.com/office/drawing/2014/main" id="{CBB1C81A-AFEB-EEA7-133F-41F016A44422}"/>
                </a:ext>
              </a:extLst>
            </p:cNvPr>
            <p:cNvPicPr>
              <a:picLocks noChangeAspect="1"/>
            </p:cNvPicPr>
            <p:nvPr/>
          </p:nvPicPr>
          <p:blipFill>
            <a:blip r:embed="rId5"/>
            <a:stretch>
              <a:fillRect/>
            </a:stretch>
          </p:blipFill>
          <p:spPr>
            <a:xfrm>
              <a:off x="4499396" y="2241532"/>
              <a:ext cx="1596604" cy="1195172"/>
            </a:xfrm>
            <a:prstGeom prst="rect">
              <a:avLst/>
            </a:prstGeom>
          </p:spPr>
        </p:pic>
        <p:pic>
          <p:nvPicPr>
            <p:cNvPr id="23" name="Picture 22">
              <a:extLst>
                <a:ext uri="{FF2B5EF4-FFF2-40B4-BE49-F238E27FC236}">
                  <a16:creationId xmlns:a16="http://schemas.microsoft.com/office/drawing/2014/main" id="{07F0F93B-0AFC-958E-CD15-B1FF9FBA87E5}"/>
                </a:ext>
              </a:extLst>
            </p:cNvPr>
            <p:cNvPicPr>
              <a:picLocks noChangeAspect="1"/>
            </p:cNvPicPr>
            <p:nvPr/>
          </p:nvPicPr>
          <p:blipFill>
            <a:blip r:embed="rId6"/>
            <a:stretch>
              <a:fillRect/>
            </a:stretch>
          </p:blipFill>
          <p:spPr>
            <a:xfrm>
              <a:off x="5950790" y="2241532"/>
              <a:ext cx="1596604" cy="1195172"/>
            </a:xfrm>
            <a:prstGeom prst="rect">
              <a:avLst/>
            </a:prstGeom>
          </p:spPr>
        </p:pic>
        <p:pic>
          <p:nvPicPr>
            <p:cNvPr id="24" name="Picture 23">
              <a:extLst>
                <a:ext uri="{FF2B5EF4-FFF2-40B4-BE49-F238E27FC236}">
                  <a16:creationId xmlns:a16="http://schemas.microsoft.com/office/drawing/2014/main" id="{885662B1-1D97-5548-C02A-C6E4AFBCC462}"/>
                </a:ext>
              </a:extLst>
            </p:cNvPr>
            <p:cNvPicPr>
              <a:picLocks noChangeAspect="1"/>
            </p:cNvPicPr>
            <p:nvPr/>
          </p:nvPicPr>
          <p:blipFill>
            <a:blip r:embed="rId7"/>
            <a:stretch>
              <a:fillRect/>
            </a:stretch>
          </p:blipFill>
          <p:spPr>
            <a:xfrm>
              <a:off x="4499396" y="3744481"/>
              <a:ext cx="1596604" cy="1195172"/>
            </a:xfrm>
            <a:prstGeom prst="rect">
              <a:avLst/>
            </a:prstGeom>
          </p:spPr>
        </p:pic>
        <p:pic>
          <p:nvPicPr>
            <p:cNvPr id="25" name="Picture 24">
              <a:extLst>
                <a:ext uri="{FF2B5EF4-FFF2-40B4-BE49-F238E27FC236}">
                  <a16:creationId xmlns:a16="http://schemas.microsoft.com/office/drawing/2014/main" id="{CFFEB7ED-F7AD-F823-000C-4FCBA2E9C365}"/>
                </a:ext>
              </a:extLst>
            </p:cNvPr>
            <p:cNvPicPr>
              <a:picLocks noChangeAspect="1"/>
            </p:cNvPicPr>
            <p:nvPr/>
          </p:nvPicPr>
          <p:blipFill>
            <a:blip r:embed="rId8"/>
            <a:stretch>
              <a:fillRect/>
            </a:stretch>
          </p:blipFill>
          <p:spPr>
            <a:xfrm>
              <a:off x="5950790" y="3744481"/>
              <a:ext cx="1596604" cy="1195172"/>
            </a:xfrm>
            <a:prstGeom prst="rect">
              <a:avLst/>
            </a:prstGeom>
          </p:spPr>
        </p:pic>
        <p:sp>
          <p:nvSpPr>
            <p:cNvPr id="26" name="TextBox 25">
              <a:extLst>
                <a:ext uri="{FF2B5EF4-FFF2-40B4-BE49-F238E27FC236}">
                  <a16:creationId xmlns:a16="http://schemas.microsoft.com/office/drawing/2014/main" id="{C535322E-F16F-488D-AE38-F804A3D98903}"/>
                </a:ext>
              </a:extLst>
            </p:cNvPr>
            <p:cNvSpPr txBox="1"/>
            <p:nvPr/>
          </p:nvSpPr>
          <p:spPr>
            <a:xfrm>
              <a:off x="4933229" y="3384715"/>
              <a:ext cx="2294426" cy="307777"/>
            </a:xfrm>
            <a:prstGeom prst="rect">
              <a:avLst/>
            </a:prstGeom>
            <a:noFill/>
          </p:spPr>
          <p:txBody>
            <a:bodyPr wrap="square" rtlCol="0">
              <a:spAutoFit/>
            </a:bodyPr>
            <a:lstStyle/>
            <a:p>
              <a:r>
                <a:rPr lang="en-US" sz="1400" u="sng" dirty="0">
                  <a:latin typeface="Times New Roman" panose="02020603050405020304" pitchFamily="18" charset="0"/>
                  <a:cs typeface="Times New Roman" panose="02020603050405020304" pitchFamily="18" charset="0"/>
                </a:rPr>
                <a:t>An example of JSD=0.044</a:t>
              </a:r>
            </a:p>
          </p:txBody>
        </p:sp>
        <p:sp>
          <p:nvSpPr>
            <p:cNvPr id="27" name="TextBox 26">
              <a:extLst>
                <a:ext uri="{FF2B5EF4-FFF2-40B4-BE49-F238E27FC236}">
                  <a16:creationId xmlns:a16="http://schemas.microsoft.com/office/drawing/2014/main" id="{157D33F0-4C9B-726C-9F23-3DC5BB27E079}"/>
                </a:ext>
              </a:extLst>
            </p:cNvPr>
            <p:cNvSpPr txBox="1"/>
            <p:nvPr/>
          </p:nvSpPr>
          <p:spPr>
            <a:xfrm>
              <a:off x="4933229" y="4867953"/>
              <a:ext cx="2325541" cy="307777"/>
            </a:xfrm>
            <a:prstGeom prst="rect">
              <a:avLst/>
            </a:prstGeom>
            <a:noFill/>
          </p:spPr>
          <p:txBody>
            <a:bodyPr wrap="square" rtlCol="0">
              <a:spAutoFit/>
            </a:bodyPr>
            <a:lstStyle/>
            <a:p>
              <a:r>
                <a:rPr lang="en-US" sz="1400" u="sng" dirty="0">
                  <a:latin typeface="Times New Roman" panose="02020603050405020304" pitchFamily="18" charset="0"/>
                  <a:cs typeface="Times New Roman" panose="02020603050405020304" pitchFamily="18" charset="0"/>
                </a:rPr>
                <a:t>An example of JSD=0.320</a:t>
              </a:r>
            </a:p>
          </p:txBody>
        </p:sp>
      </p:grpSp>
    </p:spTree>
    <p:extLst>
      <p:ext uri="{BB962C8B-B14F-4D97-AF65-F5344CB8AC3E}">
        <p14:creationId xmlns:p14="http://schemas.microsoft.com/office/powerpoint/2010/main" val="33372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D6B7-B6A3-6E70-1C6E-3B1C841976EB}"/>
              </a:ext>
            </a:extLst>
          </p:cNvPr>
          <p:cNvSpPr>
            <a:spLocks noGrp="1"/>
          </p:cNvSpPr>
          <p:nvPr>
            <p:ph type="title"/>
          </p:nvPr>
        </p:nvSpPr>
        <p:spPr/>
        <p:txBody>
          <a:bodyPr>
            <a:normAutofit fontScale="90000"/>
          </a:bodyPr>
          <a:lstStyle/>
          <a:p>
            <a:r>
              <a:rPr lang="en-US" dirty="0"/>
              <a:t>Task 2.1 Group Thermal Comfort Model Development</a:t>
            </a:r>
          </a:p>
        </p:txBody>
      </p:sp>
      <p:sp>
        <p:nvSpPr>
          <p:cNvPr id="3" name="Slide Number Placeholder 2">
            <a:extLst>
              <a:ext uri="{FF2B5EF4-FFF2-40B4-BE49-F238E27FC236}">
                <a16:creationId xmlns:a16="http://schemas.microsoft.com/office/drawing/2014/main" id="{BC1FE857-5DE9-2835-9EC4-817213FE90ED}"/>
              </a:ext>
            </a:extLst>
          </p:cNvPr>
          <p:cNvSpPr>
            <a:spLocks noGrp="1"/>
          </p:cNvSpPr>
          <p:nvPr>
            <p:ph type="sldNum" sz="quarter" idx="10"/>
          </p:nvPr>
        </p:nvSpPr>
        <p:spPr/>
        <p:txBody>
          <a:bodyPr/>
          <a:lstStyle/>
          <a:p>
            <a:fld id="{E18569AF-2237-4C38-90A2-3DAC76D180AF}" type="slidenum">
              <a:rPr lang="en-US" smtClean="0"/>
              <a:pPr/>
              <a:t>21</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E70C5B-3A1D-DF49-D521-AC6C1C96A402}"/>
                  </a:ext>
                </a:extLst>
              </p:cNvPr>
              <p:cNvSpPr>
                <a:spLocks noGrp="1"/>
              </p:cNvSpPr>
              <p:nvPr>
                <p:ph idx="1"/>
              </p:nvPr>
            </p:nvSpPr>
            <p:spPr>
              <a:xfrm>
                <a:off x="147970" y="1688886"/>
                <a:ext cx="5394102" cy="3186881"/>
              </a:xfrm>
            </p:spPr>
            <p:txBody>
              <a:bodyPr>
                <a:normAutofit/>
              </a:bodyPr>
              <a:lstStyle/>
              <a:p>
                <a:pPr lvl="1"/>
                <a:r>
                  <a:rPr lang="en-US" sz="2000" dirty="0"/>
                  <a:t>Process</a:t>
                </a:r>
              </a:p>
              <a:p>
                <a:pPr lvl="2"/>
                <a:r>
                  <a:rPr lang="en-US" sz="1800" dirty="0"/>
                  <a:t>Divide the entire feature space into several subspaces</a:t>
                </a:r>
              </a:p>
              <a:p>
                <a:pPr lvl="2"/>
                <a:r>
                  <a:rPr lang="en-US" sz="1800" dirty="0"/>
                  <a:t>Calculate the </a:t>
                </a:r>
                <a:r>
                  <a:rPr lang="en-US" sz="1800" i="1" dirty="0" err="1"/>
                  <a:t>JSD</a:t>
                </a:r>
                <a:r>
                  <a:rPr lang="en-US" sz="1800" i="1" baseline="-25000" dirty="0" err="1"/>
                  <a:t>i</a:t>
                </a:r>
                <a:r>
                  <a:rPr lang="en-US" sz="1800" dirty="0"/>
                  <a:t> in each subspace</a:t>
                </a:r>
              </a:p>
              <a:p>
                <a:pPr lvl="2"/>
                <a:r>
                  <a:rPr lang="en-US" sz="1800" dirty="0"/>
                  <a:t>Calculate the weighted average JSD (</a:t>
                </a:r>
                <a14:m>
                  <m:oMath xmlns:m="http://schemas.openxmlformats.org/officeDocument/2006/math">
                    <m:acc>
                      <m:accPr>
                        <m:chr m:val="̅"/>
                        <m:ctrlPr>
                          <a:rPr lang="en-US" sz="1600" i="1" smtClean="0">
                            <a:solidFill>
                              <a:schemeClr val="tx1"/>
                            </a:solidFill>
                            <a:effectLst/>
                            <a:latin typeface="Cambria Math" panose="02040503050406030204" pitchFamily="18" charset="0"/>
                          </a:rPr>
                        </m:ctrlPr>
                      </m:accPr>
                      <m:e>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𝐽𝑆𝐷</m:t>
                        </m:r>
                      </m:e>
                    </m:acc>
                  </m:oMath>
                </a14:m>
                <a:r>
                  <a:rPr lang="en-US" sz="1800" dirty="0"/>
                  <a:t>)</a:t>
                </a:r>
              </a:p>
            </p:txBody>
          </p:sp>
        </mc:Choice>
        <mc:Fallback xmlns="">
          <p:sp>
            <p:nvSpPr>
              <p:cNvPr id="4" name="Content Placeholder 3">
                <a:extLst>
                  <a:ext uri="{FF2B5EF4-FFF2-40B4-BE49-F238E27FC236}">
                    <a16:creationId xmlns:a16="http://schemas.microsoft.com/office/drawing/2014/main" id="{D0E70C5B-3A1D-DF49-D521-AC6C1C96A402}"/>
                  </a:ext>
                </a:extLst>
              </p:cNvPr>
              <p:cNvSpPr>
                <a:spLocks noGrp="1" noRot="1" noChangeAspect="1" noMove="1" noResize="1" noEditPoints="1" noAdjustHandles="1" noChangeArrowheads="1" noChangeShapeType="1" noTextEdit="1"/>
              </p:cNvSpPr>
              <p:nvPr>
                <p:ph idx="1"/>
              </p:nvPr>
            </p:nvSpPr>
            <p:spPr>
              <a:xfrm>
                <a:off x="147970" y="1688886"/>
                <a:ext cx="5394102" cy="3186881"/>
              </a:xfrm>
              <a:blipFill>
                <a:blip r:embed="rId3"/>
                <a:stretch>
                  <a:fillRect t="-1912"/>
                </a:stretch>
              </a:blipFill>
            </p:spPr>
            <p:txBody>
              <a:bodyPr/>
              <a:lstStyle/>
              <a:p>
                <a:r>
                  <a:rPr lang="en-US">
                    <a:noFill/>
                  </a:rPr>
                  <a:t> </a:t>
                </a:r>
              </a:p>
            </p:txBody>
          </p:sp>
        </mc:Fallback>
      </mc:AlternateContent>
      <p:pic>
        <p:nvPicPr>
          <p:cNvPr id="8" name="Picture 7" descr="A diagram of different colored bars and bars&#10;&#10;Description automatically generated">
            <a:extLst>
              <a:ext uri="{FF2B5EF4-FFF2-40B4-BE49-F238E27FC236}">
                <a16:creationId xmlns:a16="http://schemas.microsoft.com/office/drawing/2014/main" id="{F3969743-69DE-9FC0-C480-437248F2DBB3}"/>
              </a:ext>
            </a:extLst>
          </p:cNvPr>
          <p:cNvPicPr>
            <a:picLocks noChangeAspect="1"/>
          </p:cNvPicPr>
          <p:nvPr/>
        </p:nvPicPr>
        <p:blipFill>
          <a:blip r:embed="rId4"/>
          <a:stretch>
            <a:fillRect/>
          </a:stretch>
        </p:blipFill>
        <p:spPr>
          <a:xfrm>
            <a:off x="5486671" y="1843278"/>
            <a:ext cx="6705329" cy="3542648"/>
          </a:xfrm>
          <a:prstGeom prst="rect">
            <a:avLst/>
          </a:prstGeom>
        </p:spPr>
      </p:pic>
      <p:sp>
        <p:nvSpPr>
          <p:cNvPr id="6" name="TextBox 5">
            <a:extLst>
              <a:ext uri="{FF2B5EF4-FFF2-40B4-BE49-F238E27FC236}">
                <a16:creationId xmlns:a16="http://schemas.microsoft.com/office/drawing/2014/main" id="{7636309F-5738-83DA-B2F4-F5A0FAA67B74}"/>
              </a:ext>
            </a:extLst>
          </p:cNvPr>
          <p:cNvSpPr txBox="1"/>
          <p:nvPr/>
        </p:nvSpPr>
        <p:spPr>
          <a:xfrm>
            <a:off x="7115387" y="5351721"/>
            <a:ext cx="4642834" cy="338554"/>
          </a:xfrm>
          <a:prstGeom prst="rect">
            <a:avLst/>
          </a:prstGeom>
          <a:noFill/>
        </p:spPr>
        <p:txBody>
          <a:bodyPr wrap="square">
            <a:spAutoFit/>
          </a:bodyPr>
          <a:lstStyle/>
          <a:p>
            <a:r>
              <a:rPr lang="en-US" sz="1600" u="sng" dirty="0">
                <a:effectLst/>
                <a:latin typeface="Times New Roman" panose="02020603050405020304" pitchFamily="18" charset="0"/>
                <a:ea typeface="SimSun" panose="02010600030101010101" pitchFamily="2" charset="-122"/>
              </a:rPr>
              <a:t>Weighted mean JSD calculation schema</a:t>
            </a:r>
            <a:endParaRPr lang="en-US" sz="1600" u="sng"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C98AB-67E3-5C15-6E1F-48503A5DC02B}"/>
                  </a:ext>
                </a:extLst>
              </p:cNvPr>
              <p:cNvSpPr txBox="1"/>
              <p:nvPr/>
            </p:nvSpPr>
            <p:spPr>
              <a:xfrm>
                <a:off x="2042308" y="3420037"/>
                <a:ext cx="2133064" cy="377283"/>
              </a:xfrm>
              <a:prstGeom prst="rect">
                <a:avLst/>
              </a:prstGeom>
              <a:noFill/>
            </p:spPr>
            <p:txBody>
              <a:bodyPr wrap="square">
                <a:spAutoFit/>
              </a:bodyPr>
              <a:lstStyle/>
              <a:p>
                <a14:m>
                  <m:oMath xmlns:m="http://schemas.openxmlformats.org/officeDocument/2006/math">
                    <m:acc>
                      <m:accPr>
                        <m:chr m:val="̅"/>
                        <m:ctrlPr>
                          <a:rPr lang="en-US" i="1" smtClean="0">
                            <a:solidFill>
                              <a:schemeClr val="tx1"/>
                            </a:solidFill>
                            <a:effectLst/>
                            <a:latin typeface="Cambria Math" panose="02040503050406030204" pitchFamily="18" charset="0"/>
                          </a:rPr>
                        </m:ctrlPr>
                      </m:accPr>
                      <m:e>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𝐽𝑆𝐷</m:t>
                        </m:r>
                      </m:e>
                    </m:acc>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grow m:val="on"/>
                        <m:ctrlPr>
                          <a:rPr lang="en-US" i="1">
                            <a:solidFill>
                              <a:schemeClr val="tx1"/>
                            </a:solidFill>
                            <a:effectLst/>
                            <a:latin typeface="Cambria Math" panose="02040503050406030204" pitchFamily="18" charset="0"/>
                          </a:rPr>
                        </m:ctrlPr>
                      </m:naryPr>
                      <m:sub>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𝑤</m:t>
                            </m:r>
                          </m:e>
                          <m:sub>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𝐽𝑆</m:t>
                        </m:r>
                        <m:sSub>
                          <m:sSubPr>
                            <m:ctrlPr>
                              <a:rPr lang="en-US" i="1">
                                <a:solidFill>
                                  <a:schemeClr val="tx1"/>
                                </a:solidFill>
                                <a:effectLst/>
                                <a:latin typeface="Cambria Math" panose="02040503050406030204" pitchFamily="18" charset="0"/>
                              </a:rPr>
                            </m:ctrlPr>
                          </m:sSubPr>
                          <m:e>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𝑖</m:t>
                            </m:r>
                          </m:sub>
                        </m:sSub>
                      </m:e>
                    </m:nary>
                  </m:oMath>
                </a14:m>
                <a:r>
                  <a:rPr lang="en-US" sz="1800" dirty="0">
                    <a:solidFill>
                      <a:schemeClr val="tx1"/>
                    </a:solidFill>
                    <a:effectLst/>
                    <a:latin typeface="Times New Roman" panose="02020603050405020304" pitchFamily="18" charset="0"/>
                    <a:ea typeface="SimSun" panose="02010600030101010101" pitchFamily="2" charset="-122"/>
                  </a:rPr>
                  <a:t> </a:t>
                </a:r>
                <a:endParaRPr lang="en-US" dirty="0">
                  <a:solidFill>
                    <a:schemeClr val="tx1"/>
                  </a:solidFill>
                </a:endParaRPr>
              </a:p>
            </p:txBody>
          </p:sp>
        </mc:Choice>
        <mc:Fallback xmlns="">
          <p:sp>
            <p:nvSpPr>
              <p:cNvPr id="7" name="TextBox 6">
                <a:extLst>
                  <a:ext uri="{FF2B5EF4-FFF2-40B4-BE49-F238E27FC236}">
                    <a16:creationId xmlns:a16="http://schemas.microsoft.com/office/drawing/2014/main" id="{F07C98AB-67E3-5C15-6E1F-48503A5DC02B}"/>
                  </a:ext>
                </a:extLst>
              </p:cNvPr>
              <p:cNvSpPr txBox="1">
                <a:spLocks noRot="1" noChangeAspect="1" noMove="1" noResize="1" noEditPoints="1" noAdjustHandles="1" noChangeArrowheads="1" noChangeShapeType="1" noTextEdit="1"/>
              </p:cNvSpPr>
              <p:nvPr/>
            </p:nvSpPr>
            <p:spPr>
              <a:xfrm>
                <a:off x="2042308" y="3420037"/>
                <a:ext cx="2133064" cy="377283"/>
              </a:xfrm>
              <a:prstGeom prst="rect">
                <a:avLst/>
              </a:prstGeom>
              <a:blipFill>
                <a:blip r:embed="rId5"/>
                <a:stretch>
                  <a:fillRect l="-571" t="-116129"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E32ACB-FC0D-B1E9-DA7A-F13A435A1E55}"/>
                  </a:ext>
                </a:extLst>
              </p:cNvPr>
              <p:cNvSpPr txBox="1"/>
              <p:nvPr/>
            </p:nvSpPr>
            <p:spPr>
              <a:xfrm>
                <a:off x="1656140" y="3893095"/>
                <a:ext cx="2377762" cy="6135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smtClean="0">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𝑖</m:t>
                              </m:r>
                            </m:sub>
                          </m:sSub>
                        </m:num>
                        <m:den>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𝑡𝑜𝑡𝑎𝑙</m:t>
                              </m:r>
                            </m:sub>
                          </m:sSub>
                        </m:den>
                      </m:f>
                    </m:oMath>
                  </m:oMathPara>
                </a14:m>
                <a:endParaRPr lang="en-US" dirty="0"/>
              </a:p>
            </p:txBody>
          </p:sp>
        </mc:Choice>
        <mc:Fallback xmlns="">
          <p:sp>
            <p:nvSpPr>
              <p:cNvPr id="12" name="TextBox 11">
                <a:extLst>
                  <a:ext uri="{FF2B5EF4-FFF2-40B4-BE49-F238E27FC236}">
                    <a16:creationId xmlns:a16="http://schemas.microsoft.com/office/drawing/2014/main" id="{78E32ACB-FC0D-B1E9-DA7A-F13A435A1E55}"/>
                  </a:ext>
                </a:extLst>
              </p:cNvPr>
              <p:cNvSpPr txBox="1">
                <a:spLocks noRot="1" noChangeAspect="1" noMove="1" noResize="1" noEditPoints="1" noAdjustHandles="1" noChangeArrowheads="1" noChangeShapeType="1" noTextEdit="1"/>
              </p:cNvSpPr>
              <p:nvPr/>
            </p:nvSpPr>
            <p:spPr>
              <a:xfrm>
                <a:off x="1656140" y="3893095"/>
                <a:ext cx="2377762" cy="613501"/>
              </a:xfrm>
              <a:prstGeom prst="rect">
                <a:avLst/>
              </a:prstGeom>
              <a:blipFill>
                <a:blip r:embed="rId6"/>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D25BC6-EEE0-01EC-490B-DBD63018ABEE}"/>
              </a:ext>
            </a:extLst>
          </p:cNvPr>
          <p:cNvSpPr txBox="1"/>
          <p:nvPr/>
        </p:nvSpPr>
        <p:spPr>
          <a:xfrm>
            <a:off x="147970" y="1227221"/>
            <a:ext cx="8185910" cy="46166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Methodology of the group thermal comfort model evaluation</a:t>
            </a:r>
          </a:p>
        </p:txBody>
      </p:sp>
    </p:spTree>
    <p:extLst>
      <p:ext uri="{BB962C8B-B14F-4D97-AF65-F5344CB8AC3E}">
        <p14:creationId xmlns:p14="http://schemas.microsoft.com/office/powerpoint/2010/main" val="194919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6993-4632-15EC-100F-3A774A3A2BEB}"/>
              </a:ext>
            </a:extLst>
          </p:cNvPr>
          <p:cNvSpPr>
            <a:spLocks noGrp="1"/>
          </p:cNvSpPr>
          <p:nvPr>
            <p:ph type="title"/>
          </p:nvPr>
        </p:nvSpPr>
        <p:spPr/>
        <p:txBody>
          <a:bodyPr>
            <a:normAutofit fontScale="90000"/>
          </a:bodyPr>
          <a:lstStyle/>
          <a:p>
            <a:r>
              <a:rPr lang="en-US" dirty="0"/>
              <a:t>Task 2.1 Group Thermal Comfort Model Development</a:t>
            </a:r>
          </a:p>
        </p:txBody>
      </p:sp>
      <p:sp>
        <p:nvSpPr>
          <p:cNvPr id="3" name="Slide Number Placeholder 2">
            <a:extLst>
              <a:ext uri="{FF2B5EF4-FFF2-40B4-BE49-F238E27FC236}">
                <a16:creationId xmlns:a16="http://schemas.microsoft.com/office/drawing/2014/main" id="{AA880A19-9B42-B96D-89D2-D960041C782B}"/>
              </a:ext>
            </a:extLst>
          </p:cNvPr>
          <p:cNvSpPr>
            <a:spLocks noGrp="1"/>
          </p:cNvSpPr>
          <p:nvPr>
            <p:ph type="sldNum" sz="quarter" idx="10"/>
          </p:nvPr>
        </p:nvSpPr>
        <p:spPr/>
        <p:txBody>
          <a:bodyPr/>
          <a:lstStyle/>
          <a:p>
            <a:fld id="{E18569AF-2237-4C38-90A2-3DAC76D180AF}" type="slidenum">
              <a:rPr lang="en-US" smtClean="0"/>
              <a:pPr/>
              <a:t>22</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0E7D878-AA7B-4FE4-16BA-D311541F84A7}"/>
                  </a:ext>
                </a:extLst>
              </p:cNvPr>
              <p:cNvSpPr>
                <a:spLocks noGrp="1"/>
              </p:cNvSpPr>
              <p:nvPr>
                <p:ph idx="1"/>
              </p:nvPr>
            </p:nvSpPr>
            <p:spPr>
              <a:xfrm>
                <a:off x="341832" y="1333144"/>
                <a:ext cx="11745204" cy="5159730"/>
              </a:xfrm>
            </p:spPr>
            <p:txBody>
              <a:bodyPr>
                <a:normAutofit/>
              </a:bodyPr>
              <a:lstStyle/>
              <a:p>
                <a:r>
                  <a:rPr lang="it-IT" sz="2400" dirty="0"/>
                  <a:t>Candidate model structure selection  </a:t>
                </a:r>
              </a:p>
              <a:p>
                <a:pPr lvl="1"/>
                <a:r>
                  <a:rPr lang="it-IT" sz="2000" dirty="0"/>
                  <a:t>By using the </a:t>
                </a:r>
                <a14:m>
                  <m:oMath xmlns:m="http://schemas.openxmlformats.org/officeDocument/2006/math">
                    <m:acc>
                      <m:accPr>
                        <m:chr m:val="̅"/>
                        <m:ctrlPr>
                          <a:rPr lang="en-US" sz="1600" i="1" smtClean="0">
                            <a:solidFill>
                              <a:schemeClr val="tx1"/>
                            </a:solidFill>
                            <a:effectLst/>
                            <a:latin typeface="Cambria Math" panose="02040503050406030204" pitchFamily="18" charset="0"/>
                          </a:rPr>
                        </m:ctrlPr>
                      </m:accPr>
                      <m:e>
                        <m:r>
                          <a:rPr lang="en-US" sz="20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𝐽𝑆𝐷</m:t>
                        </m:r>
                      </m:e>
                    </m:acc>
                  </m:oMath>
                </a14:m>
                <a:r>
                  <a:rPr lang="it-IT" sz="2000" dirty="0"/>
                  <a:t> as evaluation index and the 5-fold cross-validation method, </a:t>
                </a:r>
                <a:r>
                  <a:rPr lang="en-US" sz="2000" dirty="0"/>
                  <a:t>the suitable model structure for the group thermal comfort model is selected</a:t>
                </a:r>
              </a:p>
              <a:p>
                <a:pPr lvl="1"/>
                <a:endParaRPr lang="it-IT" sz="2000" dirty="0"/>
              </a:p>
              <a:p>
                <a:pPr lvl="1"/>
                <a:endParaRPr lang="it-IT" sz="2000" dirty="0"/>
              </a:p>
              <a:p>
                <a:pPr lvl="1"/>
                <a:endParaRPr lang="it-IT" sz="2000" dirty="0"/>
              </a:p>
              <a:p>
                <a:pPr lvl="1"/>
                <a:endParaRPr lang="it-IT" sz="2000" dirty="0"/>
              </a:p>
              <a:p>
                <a:pPr lvl="1"/>
                <a:endParaRPr lang="it-IT" sz="2000" dirty="0"/>
              </a:p>
              <a:p>
                <a:pPr lvl="1"/>
                <a:endParaRPr lang="it-IT" sz="2000" dirty="0"/>
              </a:p>
              <a:p>
                <a:pPr lvl="1"/>
                <a:endParaRPr lang="it-IT" sz="2000" dirty="0"/>
              </a:p>
              <a:p>
                <a:pPr lvl="1"/>
                <a:endParaRPr lang="it-IT" sz="2000" dirty="0"/>
              </a:p>
              <a:p>
                <a:pPr lvl="1"/>
                <a:endParaRPr lang="it-IT" sz="2000" dirty="0"/>
              </a:p>
              <a:p>
                <a:pPr lvl="1"/>
                <a:r>
                  <a:rPr lang="it-IT" sz="2000" dirty="0"/>
                  <a:t>The</a:t>
                </a:r>
                <a:r>
                  <a:rPr lang="en-US" sz="2000" dirty="0"/>
                  <a:t> </a:t>
                </a:r>
                <a:r>
                  <a:rPr lang="en-US" sz="2000" b="1" dirty="0"/>
                  <a:t>Random Forest model development </a:t>
                </a:r>
                <a:r>
                  <a:rPr lang="en-US" sz="2000" dirty="0"/>
                  <a:t>and </a:t>
                </a:r>
                <a14:m>
                  <m:oMath xmlns:m="http://schemas.openxmlformats.org/officeDocument/2006/math">
                    <m:acc>
                      <m:accPr>
                        <m:chr m:val="̅"/>
                        <m:ctrlPr>
                          <a:rPr lang="en-US" sz="1800" b="1" i="1" smtClean="0">
                            <a:solidFill>
                              <a:schemeClr val="tx1"/>
                            </a:solidFill>
                            <a:effectLst/>
                            <a:latin typeface="Cambria Math" panose="02040503050406030204" pitchFamily="18" charset="0"/>
                          </a:rPr>
                        </m:ctrlPr>
                      </m:accPr>
                      <m:e>
                        <m:r>
                          <a:rPr lang="en-US" sz="2000" b="1" i="1">
                            <a:solidFill>
                              <a:schemeClr val="tx1"/>
                            </a:solidFill>
                            <a:effectLst/>
                            <a:latin typeface="Cambria Math" panose="02040503050406030204" pitchFamily="18" charset="0"/>
                            <a:ea typeface="SimSun" panose="02010600030101010101" pitchFamily="2" charset="-122"/>
                          </a:rPr>
                          <m:t>𝑱𝑺𝑫</m:t>
                        </m:r>
                      </m:e>
                    </m:acc>
                  </m:oMath>
                </a14:m>
                <a:r>
                  <a:rPr lang="en-US" sz="2000" b="1" dirty="0"/>
                  <a:t> evaluation method </a:t>
                </a:r>
                <a:r>
                  <a:rPr lang="en-US" sz="2000" dirty="0"/>
                  <a:t>will be consistently used in the following study. </a:t>
                </a:r>
                <a:endParaRPr lang="it-IT" sz="2000" dirty="0"/>
              </a:p>
            </p:txBody>
          </p:sp>
        </mc:Choice>
        <mc:Fallback xmlns="">
          <p:sp>
            <p:nvSpPr>
              <p:cNvPr id="4" name="Content Placeholder 3">
                <a:extLst>
                  <a:ext uri="{FF2B5EF4-FFF2-40B4-BE49-F238E27FC236}">
                    <a16:creationId xmlns:a16="http://schemas.microsoft.com/office/drawing/2014/main" id="{10E7D878-AA7B-4FE4-16BA-D311541F84A7}"/>
                  </a:ext>
                </a:extLst>
              </p:cNvPr>
              <p:cNvSpPr>
                <a:spLocks noGrp="1" noRot="1" noChangeAspect="1" noMove="1" noResize="1" noEditPoints="1" noAdjustHandles="1" noChangeArrowheads="1" noChangeShapeType="1" noTextEdit="1"/>
              </p:cNvSpPr>
              <p:nvPr>
                <p:ph idx="1"/>
              </p:nvPr>
            </p:nvSpPr>
            <p:spPr>
              <a:xfrm>
                <a:off x="341832" y="1333144"/>
                <a:ext cx="11745204" cy="5159730"/>
              </a:xfrm>
              <a:blipFill>
                <a:blip r:embed="rId3"/>
                <a:stretch>
                  <a:fillRect l="-675" t="-1655"/>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2DBEA6A-8BD5-EB10-36E9-1FD6153F88C1}"/>
              </a:ext>
            </a:extLst>
          </p:cNvPr>
          <p:cNvGrpSpPr/>
          <p:nvPr/>
        </p:nvGrpSpPr>
        <p:grpSpPr>
          <a:xfrm>
            <a:off x="606603" y="2327224"/>
            <a:ext cx="5489397" cy="2877839"/>
            <a:chOff x="6749678" y="2367565"/>
            <a:chExt cx="5489397" cy="2877839"/>
          </a:xfrm>
        </p:grpSpPr>
        <p:pic>
          <p:nvPicPr>
            <p:cNvPr id="6" name="Picture 5" descr="A diagram of a training program&#10;&#10;Description automatically generated">
              <a:extLst>
                <a:ext uri="{FF2B5EF4-FFF2-40B4-BE49-F238E27FC236}">
                  <a16:creationId xmlns:a16="http://schemas.microsoft.com/office/drawing/2014/main" id="{FF388828-0DEE-3E09-A0B2-EE079A262FD1}"/>
                </a:ext>
              </a:extLst>
            </p:cNvPr>
            <p:cNvPicPr>
              <a:picLocks noChangeAspect="1"/>
            </p:cNvPicPr>
            <p:nvPr/>
          </p:nvPicPr>
          <p:blipFill rotWithShape="1">
            <a:blip r:embed="rId4"/>
            <a:srcRect r="11380" b="8829"/>
            <a:stretch/>
          </p:blipFill>
          <p:spPr bwMode="auto">
            <a:xfrm>
              <a:off x="6749678" y="2367565"/>
              <a:ext cx="5489397" cy="253928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13C700E1-341A-5970-CED6-34D0564D8666}"/>
                </a:ext>
              </a:extLst>
            </p:cNvPr>
            <p:cNvSpPr txBox="1"/>
            <p:nvPr/>
          </p:nvSpPr>
          <p:spPr>
            <a:xfrm>
              <a:off x="8063206" y="4906850"/>
              <a:ext cx="3019064" cy="338554"/>
            </a:xfrm>
            <a:prstGeom prst="rect">
              <a:avLst/>
            </a:prstGeom>
            <a:noFill/>
          </p:spPr>
          <p:txBody>
            <a:bodyPr wrap="square">
              <a:spAutoFit/>
            </a:bodyPr>
            <a:lstStyle/>
            <a:p>
              <a:r>
                <a:rPr lang="en-US" sz="1600" u="sng" dirty="0">
                  <a:effectLst/>
                  <a:latin typeface="Times New Roman" panose="02020603050405020304" pitchFamily="18" charset="0"/>
                  <a:ea typeface="SimSun" panose="02010600030101010101" pitchFamily="2" charset="-122"/>
                </a:rPr>
                <a:t>5-fold cross-validation schema</a:t>
              </a:r>
              <a:endParaRPr lang="en-US" sz="1600" u="sng" dirty="0"/>
            </a:p>
          </p:txBody>
        </p:sp>
      </p:gr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554AF2E5-DC05-1C90-BD0F-C4124BDA0412}"/>
                  </a:ext>
                </a:extLst>
              </p:cNvPr>
              <p:cNvGraphicFramePr>
                <a:graphicFrameLocks noGrp="1"/>
              </p:cNvGraphicFramePr>
              <p:nvPr>
                <p:extLst>
                  <p:ext uri="{D42A27DB-BD31-4B8C-83A1-F6EECF244321}">
                    <p14:modId xmlns:p14="http://schemas.microsoft.com/office/powerpoint/2010/main" val="4014278256"/>
                  </p:ext>
                </p:extLst>
              </p:nvPr>
            </p:nvGraphicFramePr>
            <p:xfrm>
              <a:off x="6419192" y="2499805"/>
              <a:ext cx="3911098" cy="2186496"/>
            </p:xfrm>
            <a:graphic>
              <a:graphicData uri="http://schemas.openxmlformats.org/drawingml/2006/table">
                <a:tbl>
                  <a:tblPr firstRow="1" firstCol="1" bandRow="1">
                    <a:tableStyleId>{5C22544A-7EE6-4342-B048-85BDC9FD1C3A}</a:tableStyleId>
                  </a:tblPr>
                  <a:tblGrid>
                    <a:gridCol w="1891277">
                      <a:extLst>
                        <a:ext uri="{9D8B030D-6E8A-4147-A177-3AD203B41FA5}">
                          <a16:colId xmlns:a16="http://schemas.microsoft.com/office/drawing/2014/main" val="274643645"/>
                        </a:ext>
                      </a:extLst>
                    </a:gridCol>
                    <a:gridCol w="2019821">
                      <a:extLst>
                        <a:ext uri="{9D8B030D-6E8A-4147-A177-3AD203B41FA5}">
                          <a16:colId xmlns:a16="http://schemas.microsoft.com/office/drawing/2014/main" val="4174546663"/>
                        </a:ext>
                      </a:extLst>
                    </a:gridCol>
                  </a:tblGrid>
                  <a:tr h="576424">
                    <a:tc>
                      <a:txBody>
                        <a:bodyPr/>
                        <a:lstStyle/>
                        <a:p>
                          <a:pPr marL="0" marR="0" indent="0" algn="ctr">
                            <a:lnSpc>
                              <a:spcPct val="100000"/>
                            </a:lnSpc>
                            <a:buNone/>
                          </a:pPr>
                          <a:r>
                            <a:rPr lang="en-US" sz="1600" dirty="0">
                              <a:effectLst/>
                              <a:latin typeface="Times New Roman" panose="02020603050405020304" pitchFamily="18" charset="0"/>
                              <a:cs typeface="Times New Roman" panose="02020603050405020304" pitchFamily="18" charset="0"/>
                            </a:rPr>
                            <a:t>Candidate learning algorithms</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pPr marL="0" marR="0" indent="0" algn="ctr">
                            <a:lnSpc>
                              <a:spcPct val="100000"/>
                            </a:lnSpc>
                            <a:buNone/>
                          </a:pPr>
                          <a:r>
                            <a:rPr lang="en-US" sz="1600" dirty="0">
                              <a:effectLst/>
                              <a:latin typeface="Times New Roman" panose="02020603050405020304" pitchFamily="18" charset="0"/>
                              <a:cs typeface="Times New Roman" panose="02020603050405020304" pitchFamily="18" charset="0"/>
                            </a:rPr>
                            <a:t>Cross-validation error (</a:t>
                          </a:r>
                          <a14:m>
                            <m:oMath xmlns:m="http://schemas.openxmlformats.org/officeDocument/2006/math">
                              <m:acc>
                                <m:accPr>
                                  <m:chr m:val="̅"/>
                                  <m:ctrlPr>
                                    <a:rPr lang="en-US" sz="1600" i="1">
                                      <a:effectLst/>
                                      <a:latin typeface="Cambria Math" panose="02040503050406030204" pitchFamily="18" charset="0"/>
                                    </a:rPr>
                                  </m:ctrlPr>
                                </m:accPr>
                                <m:e>
                                  <m:r>
                                    <a:rPr lang="en-US" sz="1600">
                                      <a:effectLst/>
                                      <a:latin typeface="Cambria Math" panose="02040503050406030204" pitchFamily="18" charset="0"/>
                                    </a:rPr>
                                    <m:t>𝑱𝑺𝑫</m:t>
                                  </m:r>
                                </m:e>
                              </m:acc>
                            </m:oMath>
                          </a14:m>
                          <a:r>
                            <a:rPr lang="en-US" sz="1600" dirty="0">
                              <a:effectLst/>
                              <a:latin typeface="Times New Roman" panose="02020603050405020304" pitchFamily="18" charset="0"/>
                              <a:cs typeface="Times New Roman" panose="02020603050405020304" pitchFamily="18" charset="0"/>
                            </a:rPr>
                            <a:t>)</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val="1660492239"/>
                      </a:ext>
                    </a:extLst>
                  </a:tr>
                  <a:tr h="402518">
                    <a:tc>
                      <a:txBody>
                        <a:bodyPr/>
                        <a:lstStyle/>
                        <a:p>
                          <a:pPr marL="0" marR="0" indent="0" algn="ctr">
                            <a:lnSpc>
                              <a:spcPct val="150000"/>
                            </a:lnSpc>
                            <a:buNone/>
                          </a:pPr>
                          <a:r>
                            <a:rPr lang="en-US" sz="1600" dirty="0">
                              <a:effectLst/>
                              <a:latin typeface="Times New Roman" panose="02020603050405020304" pitchFamily="18" charset="0"/>
                              <a:cs typeface="Times New Roman" panose="02020603050405020304" pitchFamily="18" charset="0"/>
                            </a:rPr>
                            <a:t>ANN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600">
                              <a:effectLst/>
                              <a:latin typeface="Times New Roman" panose="02020603050405020304" pitchFamily="18" charset="0"/>
                              <a:cs typeface="Times New Roman" panose="02020603050405020304" pitchFamily="18" charset="0"/>
                            </a:rPr>
                            <a:t>0.314</a:t>
                          </a:r>
                          <a:endParaRPr lang="en-US"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7129929"/>
                      </a:ext>
                    </a:extLst>
                  </a:tr>
                  <a:tr h="402518">
                    <a:tc>
                      <a:txBody>
                        <a:bodyPr/>
                        <a:lstStyle/>
                        <a:p>
                          <a:pPr marL="0" marR="0" indent="0" algn="ctr">
                            <a:lnSpc>
                              <a:spcPct val="150000"/>
                            </a:lnSpc>
                            <a:buNone/>
                          </a:pPr>
                          <a:r>
                            <a:rPr lang="en-US" sz="1600" dirty="0">
                              <a:effectLst/>
                              <a:latin typeface="Times New Roman" panose="02020603050405020304" pitchFamily="18" charset="0"/>
                              <a:cs typeface="Times New Roman" panose="02020603050405020304" pitchFamily="18" charset="0"/>
                            </a:rPr>
                            <a:t>SVM</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600">
                              <a:effectLst/>
                              <a:latin typeface="Times New Roman" panose="02020603050405020304" pitchFamily="18" charset="0"/>
                              <a:cs typeface="Times New Roman" panose="02020603050405020304" pitchFamily="18" charset="0"/>
                            </a:rPr>
                            <a:t>0.247</a:t>
                          </a:r>
                          <a:endParaRPr lang="en-US"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96460359"/>
                      </a:ext>
                    </a:extLst>
                  </a:tr>
                  <a:tr h="402518">
                    <a:tc>
                      <a:txBody>
                        <a:bodyPr/>
                        <a:lstStyle/>
                        <a:p>
                          <a:pPr marL="0" marR="0" indent="0" algn="ctr">
                            <a:lnSpc>
                              <a:spcPct val="150000"/>
                            </a:lnSpc>
                            <a:buNone/>
                          </a:pPr>
                          <a:r>
                            <a:rPr lang="en-US" sz="1600" b="1" dirty="0">
                              <a:effectLst/>
                              <a:latin typeface="Times New Roman" panose="02020603050405020304" pitchFamily="18" charset="0"/>
                              <a:cs typeface="Times New Roman" panose="02020603050405020304" pitchFamily="18" charset="0"/>
                            </a:rPr>
                            <a:t>RF</a:t>
                          </a:r>
                          <a:endParaRPr lang="en-US" sz="16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600" b="1" dirty="0">
                              <a:effectLst/>
                              <a:latin typeface="Times New Roman" panose="02020603050405020304" pitchFamily="18" charset="0"/>
                              <a:cs typeface="Times New Roman" panose="02020603050405020304" pitchFamily="18" charset="0"/>
                            </a:rPr>
                            <a:t>0.114</a:t>
                          </a:r>
                          <a:endParaRPr lang="en-US" sz="16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3255930"/>
                      </a:ext>
                    </a:extLst>
                  </a:tr>
                  <a:tr h="402518">
                    <a:tc>
                      <a:txBody>
                        <a:bodyPr/>
                        <a:lstStyle/>
                        <a:p>
                          <a:pPr marL="0" marR="0" indent="0" algn="ctr">
                            <a:lnSpc>
                              <a:spcPct val="150000"/>
                            </a:lnSpc>
                            <a:buNone/>
                          </a:pPr>
                          <a:r>
                            <a:rPr lang="en-US" sz="1600">
                              <a:effectLst/>
                              <a:latin typeface="Times New Roman" panose="02020603050405020304" pitchFamily="18" charset="0"/>
                              <a:cs typeface="Times New Roman" panose="02020603050405020304" pitchFamily="18" charset="0"/>
                            </a:rPr>
                            <a:t>kNN</a:t>
                          </a:r>
                          <a:endParaRPr lang="en-US"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600" dirty="0">
                              <a:effectLst/>
                              <a:latin typeface="Times New Roman" panose="02020603050405020304" pitchFamily="18" charset="0"/>
                              <a:cs typeface="Times New Roman" panose="02020603050405020304" pitchFamily="18" charset="0"/>
                            </a:rPr>
                            <a:t>0.190</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2191720"/>
                      </a:ext>
                    </a:extLst>
                  </a:tr>
                </a:tbl>
              </a:graphicData>
            </a:graphic>
          </p:graphicFrame>
        </mc:Choice>
        <mc:Fallback xmlns="">
          <p:graphicFrame>
            <p:nvGraphicFramePr>
              <p:cNvPr id="8" name="Table 7">
                <a:extLst>
                  <a:ext uri="{FF2B5EF4-FFF2-40B4-BE49-F238E27FC236}">
                    <a16:creationId xmlns:a16="http://schemas.microsoft.com/office/drawing/2014/main" id="{554AF2E5-DC05-1C90-BD0F-C4124BDA0412}"/>
                  </a:ext>
                </a:extLst>
              </p:cNvPr>
              <p:cNvGraphicFramePr>
                <a:graphicFrameLocks noGrp="1"/>
              </p:cNvGraphicFramePr>
              <p:nvPr>
                <p:extLst>
                  <p:ext uri="{D42A27DB-BD31-4B8C-83A1-F6EECF244321}">
                    <p14:modId xmlns:p14="http://schemas.microsoft.com/office/powerpoint/2010/main" val="4014278256"/>
                  </p:ext>
                </p:extLst>
              </p:nvPr>
            </p:nvGraphicFramePr>
            <p:xfrm>
              <a:off x="6419192" y="2499805"/>
              <a:ext cx="3911098" cy="2186496"/>
            </p:xfrm>
            <a:graphic>
              <a:graphicData uri="http://schemas.openxmlformats.org/drawingml/2006/table">
                <a:tbl>
                  <a:tblPr firstRow="1" firstCol="1" bandRow="1">
                    <a:tableStyleId>{5C22544A-7EE6-4342-B048-85BDC9FD1C3A}</a:tableStyleId>
                  </a:tblPr>
                  <a:tblGrid>
                    <a:gridCol w="1891277">
                      <a:extLst>
                        <a:ext uri="{9D8B030D-6E8A-4147-A177-3AD203B41FA5}">
                          <a16:colId xmlns:a16="http://schemas.microsoft.com/office/drawing/2014/main" val="274643645"/>
                        </a:ext>
                      </a:extLst>
                    </a:gridCol>
                    <a:gridCol w="2019821">
                      <a:extLst>
                        <a:ext uri="{9D8B030D-6E8A-4147-A177-3AD203B41FA5}">
                          <a16:colId xmlns:a16="http://schemas.microsoft.com/office/drawing/2014/main" val="4174546663"/>
                        </a:ext>
                      </a:extLst>
                    </a:gridCol>
                  </a:tblGrid>
                  <a:tr h="576424">
                    <a:tc>
                      <a:txBody>
                        <a:bodyPr/>
                        <a:lstStyle/>
                        <a:p>
                          <a:pPr marL="0" marR="0" indent="0" algn="ctr">
                            <a:lnSpc>
                              <a:spcPct val="100000"/>
                            </a:lnSpc>
                            <a:buNone/>
                          </a:pPr>
                          <a:r>
                            <a:rPr lang="en-US" sz="1600" dirty="0">
                              <a:effectLst/>
                              <a:latin typeface="Times New Roman" panose="02020603050405020304" pitchFamily="18" charset="0"/>
                              <a:cs typeface="Times New Roman" panose="02020603050405020304" pitchFamily="18" charset="0"/>
                            </a:rPr>
                            <a:t>Candidate learning algorithms</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solidFill>
                          <a:schemeClr val="accent1">
                            <a:lumMod val="75000"/>
                          </a:schemeClr>
                        </a:solidFill>
                      </a:tcPr>
                    </a:tc>
                    <a:tc>
                      <a:txBody>
                        <a:bodyPr/>
                        <a:lstStyle/>
                        <a:p>
                          <a:endParaRPr lang="en-US"/>
                        </a:p>
                      </a:txBody>
                      <a:tcPr marL="68580" marR="68580" marT="0" marB="0">
                        <a:blipFill>
                          <a:blip r:embed="rId5"/>
                          <a:stretch>
                            <a:fillRect l="-93976" t="-10526" r="-1205" b="-285263"/>
                          </a:stretch>
                        </a:blipFill>
                      </a:tcPr>
                    </a:tc>
                    <a:extLst>
                      <a:ext uri="{0D108BD9-81ED-4DB2-BD59-A6C34878D82A}">
                        <a16:rowId xmlns:a16="http://schemas.microsoft.com/office/drawing/2014/main" val="1660492239"/>
                      </a:ext>
                    </a:extLst>
                  </a:tr>
                  <a:tr h="402518">
                    <a:tc>
                      <a:txBody>
                        <a:bodyPr/>
                        <a:lstStyle/>
                        <a:p>
                          <a:pPr marL="0" marR="0" indent="0" algn="ctr">
                            <a:lnSpc>
                              <a:spcPct val="150000"/>
                            </a:lnSpc>
                            <a:buNone/>
                          </a:pPr>
                          <a:r>
                            <a:rPr lang="en-US" sz="1600" dirty="0">
                              <a:effectLst/>
                              <a:latin typeface="Times New Roman" panose="02020603050405020304" pitchFamily="18" charset="0"/>
                              <a:cs typeface="Times New Roman" panose="02020603050405020304" pitchFamily="18" charset="0"/>
                            </a:rPr>
                            <a:t>ANN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600">
                              <a:effectLst/>
                              <a:latin typeface="Times New Roman" panose="02020603050405020304" pitchFamily="18" charset="0"/>
                              <a:cs typeface="Times New Roman" panose="02020603050405020304" pitchFamily="18" charset="0"/>
                            </a:rPr>
                            <a:t>0.314</a:t>
                          </a:r>
                          <a:endParaRPr lang="en-US"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7129929"/>
                      </a:ext>
                    </a:extLst>
                  </a:tr>
                  <a:tr h="402518">
                    <a:tc>
                      <a:txBody>
                        <a:bodyPr/>
                        <a:lstStyle/>
                        <a:p>
                          <a:pPr marL="0" marR="0" indent="0" algn="ctr">
                            <a:lnSpc>
                              <a:spcPct val="150000"/>
                            </a:lnSpc>
                            <a:buNone/>
                          </a:pPr>
                          <a:r>
                            <a:rPr lang="en-US" sz="1600" dirty="0">
                              <a:effectLst/>
                              <a:latin typeface="Times New Roman" panose="02020603050405020304" pitchFamily="18" charset="0"/>
                              <a:cs typeface="Times New Roman" panose="02020603050405020304" pitchFamily="18" charset="0"/>
                            </a:rPr>
                            <a:t>SVM</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600">
                              <a:effectLst/>
                              <a:latin typeface="Times New Roman" panose="02020603050405020304" pitchFamily="18" charset="0"/>
                              <a:cs typeface="Times New Roman" panose="02020603050405020304" pitchFamily="18" charset="0"/>
                            </a:rPr>
                            <a:t>0.247</a:t>
                          </a:r>
                          <a:endParaRPr lang="en-US"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96460359"/>
                      </a:ext>
                    </a:extLst>
                  </a:tr>
                  <a:tr h="402518">
                    <a:tc>
                      <a:txBody>
                        <a:bodyPr/>
                        <a:lstStyle/>
                        <a:p>
                          <a:pPr marL="0" marR="0" indent="0" algn="ctr">
                            <a:lnSpc>
                              <a:spcPct val="150000"/>
                            </a:lnSpc>
                            <a:buNone/>
                          </a:pPr>
                          <a:r>
                            <a:rPr lang="en-US" sz="1600" b="1" dirty="0">
                              <a:effectLst/>
                              <a:latin typeface="Times New Roman" panose="02020603050405020304" pitchFamily="18" charset="0"/>
                              <a:cs typeface="Times New Roman" panose="02020603050405020304" pitchFamily="18" charset="0"/>
                            </a:rPr>
                            <a:t>RF</a:t>
                          </a:r>
                          <a:endParaRPr lang="en-US" sz="16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600" b="1" dirty="0">
                              <a:effectLst/>
                              <a:latin typeface="Times New Roman" panose="02020603050405020304" pitchFamily="18" charset="0"/>
                              <a:cs typeface="Times New Roman" panose="02020603050405020304" pitchFamily="18" charset="0"/>
                            </a:rPr>
                            <a:t>0.114</a:t>
                          </a:r>
                          <a:endParaRPr lang="en-US" sz="16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3255930"/>
                      </a:ext>
                    </a:extLst>
                  </a:tr>
                  <a:tr h="402518">
                    <a:tc>
                      <a:txBody>
                        <a:bodyPr/>
                        <a:lstStyle/>
                        <a:p>
                          <a:pPr marL="0" marR="0" indent="0" algn="ctr">
                            <a:lnSpc>
                              <a:spcPct val="150000"/>
                            </a:lnSpc>
                            <a:buNone/>
                          </a:pPr>
                          <a:r>
                            <a:rPr lang="en-US" sz="1600">
                              <a:effectLst/>
                              <a:latin typeface="Times New Roman" panose="02020603050405020304" pitchFamily="18" charset="0"/>
                              <a:cs typeface="Times New Roman" panose="02020603050405020304" pitchFamily="18" charset="0"/>
                            </a:rPr>
                            <a:t>kNN</a:t>
                          </a:r>
                          <a:endParaRPr lang="en-US" sz="16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600" dirty="0">
                              <a:effectLst/>
                              <a:latin typeface="Times New Roman" panose="02020603050405020304" pitchFamily="18" charset="0"/>
                              <a:cs typeface="Times New Roman" panose="02020603050405020304" pitchFamily="18" charset="0"/>
                            </a:rPr>
                            <a:t>0.190</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2191720"/>
                      </a:ext>
                    </a:extLst>
                  </a:tr>
                </a:tbl>
              </a:graphicData>
            </a:graphic>
          </p:graphicFrame>
        </mc:Fallback>
      </mc:AlternateContent>
      <p:sp>
        <p:nvSpPr>
          <p:cNvPr id="9" name="TextBox 8">
            <a:extLst>
              <a:ext uri="{FF2B5EF4-FFF2-40B4-BE49-F238E27FC236}">
                <a16:creationId xmlns:a16="http://schemas.microsoft.com/office/drawing/2014/main" id="{305885F0-EEAE-E5E6-01FC-A1E6453B9936}"/>
              </a:ext>
            </a:extLst>
          </p:cNvPr>
          <p:cNvSpPr txBox="1"/>
          <p:nvPr/>
        </p:nvSpPr>
        <p:spPr>
          <a:xfrm>
            <a:off x="7311226" y="4828186"/>
            <a:ext cx="3019064" cy="338554"/>
          </a:xfrm>
          <a:prstGeom prst="rect">
            <a:avLst/>
          </a:prstGeom>
          <a:noFill/>
        </p:spPr>
        <p:txBody>
          <a:bodyPr wrap="square">
            <a:spAutoFit/>
          </a:bodyPr>
          <a:lstStyle/>
          <a:p>
            <a:r>
              <a:rPr lang="en-US" sz="1600" u="sng" dirty="0">
                <a:latin typeface="Times New Roman" panose="02020603050405020304" pitchFamily="18" charset="0"/>
                <a:ea typeface="SimSun" panose="02010600030101010101" pitchFamily="2" charset="-122"/>
              </a:rPr>
              <a:t>C</a:t>
            </a:r>
            <a:r>
              <a:rPr lang="en-US" sz="1600" u="sng" dirty="0">
                <a:effectLst/>
                <a:latin typeface="Times New Roman" panose="02020603050405020304" pitchFamily="18" charset="0"/>
                <a:ea typeface="SimSun" panose="02010600030101010101" pitchFamily="2" charset="-122"/>
              </a:rPr>
              <a:t>ross-validation results</a:t>
            </a:r>
            <a:endParaRPr lang="en-US" sz="1600" u="sng" dirty="0"/>
          </a:p>
        </p:txBody>
      </p:sp>
    </p:spTree>
    <p:extLst>
      <p:ext uri="{BB962C8B-B14F-4D97-AF65-F5344CB8AC3E}">
        <p14:creationId xmlns:p14="http://schemas.microsoft.com/office/powerpoint/2010/main" val="209551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2D98-D921-1528-9197-CC5C842A8F42}"/>
              </a:ext>
            </a:extLst>
          </p:cNvPr>
          <p:cNvSpPr>
            <a:spLocks noGrp="1"/>
          </p:cNvSpPr>
          <p:nvPr>
            <p:ph type="title"/>
          </p:nvPr>
        </p:nvSpPr>
        <p:spPr>
          <a:xfrm>
            <a:off x="155269" y="25427"/>
            <a:ext cx="8766855" cy="1167839"/>
          </a:xfrm>
        </p:spPr>
        <p:txBody>
          <a:bodyPr>
            <a:normAutofit fontScale="90000"/>
          </a:bodyPr>
          <a:lstStyle/>
          <a:p>
            <a:r>
              <a:rPr lang="en-US" dirty="0"/>
              <a:t>Task 2.2 Zone Environment and HVAC System Power Model Development</a:t>
            </a:r>
            <a:br>
              <a:rPr lang="en-US" dirty="0"/>
            </a:br>
            <a:endParaRPr lang="en-US" dirty="0"/>
          </a:p>
        </p:txBody>
      </p:sp>
      <p:sp>
        <p:nvSpPr>
          <p:cNvPr id="3" name="Slide Number Placeholder 2">
            <a:extLst>
              <a:ext uri="{FF2B5EF4-FFF2-40B4-BE49-F238E27FC236}">
                <a16:creationId xmlns:a16="http://schemas.microsoft.com/office/drawing/2014/main" id="{A9BBC907-B3EA-83FE-1569-2D70ACF28947}"/>
              </a:ext>
            </a:extLst>
          </p:cNvPr>
          <p:cNvSpPr>
            <a:spLocks noGrp="1"/>
          </p:cNvSpPr>
          <p:nvPr>
            <p:ph type="sldNum" sz="quarter" idx="10"/>
          </p:nvPr>
        </p:nvSpPr>
        <p:spPr/>
        <p:txBody>
          <a:bodyPr/>
          <a:lstStyle/>
          <a:p>
            <a:fld id="{E18569AF-2237-4C38-90A2-3DAC76D180AF}" type="slidenum">
              <a:rPr lang="en-US" smtClean="0"/>
              <a:pPr/>
              <a:t>23</a:t>
            </a:fld>
            <a:endParaRPr lang="en-US" dirty="0"/>
          </a:p>
        </p:txBody>
      </p:sp>
      <p:sp>
        <p:nvSpPr>
          <p:cNvPr id="4" name="Content Placeholder 3">
            <a:extLst>
              <a:ext uri="{FF2B5EF4-FFF2-40B4-BE49-F238E27FC236}">
                <a16:creationId xmlns:a16="http://schemas.microsoft.com/office/drawing/2014/main" id="{B1FEB5E0-8747-0A6F-835B-E449A5306DD9}"/>
              </a:ext>
            </a:extLst>
          </p:cNvPr>
          <p:cNvSpPr>
            <a:spLocks noGrp="1"/>
          </p:cNvSpPr>
          <p:nvPr>
            <p:ph idx="1"/>
          </p:nvPr>
        </p:nvSpPr>
        <p:spPr/>
        <p:txBody>
          <a:bodyPr>
            <a:normAutofit/>
          </a:bodyPr>
          <a:lstStyle/>
          <a:p>
            <a:r>
              <a:rPr lang="en-US" sz="2400" dirty="0"/>
              <a:t>Goal: </a:t>
            </a:r>
          </a:p>
          <a:p>
            <a:pPr lvl="1"/>
            <a:r>
              <a:rPr lang="en-US" sz="2000" dirty="0"/>
              <a:t>Develop three models to predict </a:t>
            </a:r>
            <a:r>
              <a:rPr lang="en-US" sz="2000" b="1" dirty="0"/>
              <a:t>zone air temperature</a:t>
            </a:r>
            <a:r>
              <a:rPr lang="en-US" sz="2000" dirty="0"/>
              <a:t>, </a:t>
            </a:r>
            <a:r>
              <a:rPr lang="en-US" sz="2000" b="1" dirty="0"/>
              <a:t>zone air relative humidity</a:t>
            </a:r>
            <a:r>
              <a:rPr lang="en-US" sz="2000" dirty="0"/>
              <a:t>, and </a:t>
            </a:r>
            <a:r>
              <a:rPr lang="en-US" sz="2000" b="1" dirty="0"/>
              <a:t>HVAC system power</a:t>
            </a:r>
            <a:r>
              <a:rPr lang="en-US" sz="2000" dirty="0"/>
              <a:t> in the future time (prediction timestep = 15 min), respectively</a:t>
            </a:r>
          </a:p>
          <a:p>
            <a:r>
              <a:rPr lang="en-US" sz="2400" dirty="0"/>
              <a:t>Data generation</a:t>
            </a:r>
          </a:p>
          <a:p>
            <a:pPr lvl="1"/>
            <a:r>
              <a:rPr lang="en-US" sz="2000" dirty="0"/>
              <a:t>Use the developed virtual testbed (Atlanta Summer) to generate the model training and validation data</a:t>
            </a:r>
          </a:p>
          <a:p>
            <a:pPr lvl="2"/>
            <a:r>
              <a:rPr lang="en-US" sz="1800" dirty="0"/>
              <a:t>Training data</a:t>
            </a:r>
          </a:p>
          <a:p>
            <a:pPr lvl="3"/>
            <a:r>
              <a:rPr lang="en-US" dirty="0"/>
              <a:t>Use active learning [1] to generate the zone air temperature setpoint (</a:t>
            </a:r>
            <a:r>
              <a:rPr lang="en-US" dirty="0">
                <a:ea typeface="SimSun" panose="02010600030101010101" pitchFamily="2" charset="-122"/>
                <a:cs typeface="Arial" panose="020B0604020202020204" pitchFamily="34" charset="0"/>
              </a:rPr>
              <a:t>65</a:t>
            </a:r>
            <a:r>
              <a:rPr lang="zh-CN" altLang="en-US" dirty="0">
                <a:effectLst/>
                <a:latin typeface="Times New Roman" panose="02020603050405020304" pitchFamily="18" charset="0"/>
                <a:ea typeface="SimSun" panose="02010600030101010101" pitchFamily="2" charset="-122"/>
                <a:cs typeface="Arial" panose="020B0604020202020204" pitchFamily="34" charset="0"/>
              </a:rPr>
              <a:t>℉</a:t>
            </a:r>
            <a:r>
              <a:rPr lang="en-US" dirty="0">
                <a:effectLst/>
                <a:latin typeface="Times New Roman" panose="02020603050405020304" pitchFamily="18" charset="0"/>
                <a:ea typeface="SimSun" panose="02010600030101010101" pitchFamily="2" charset="-122"/>
                <a:cs typeface="Arial" panose="020B0604020202020204" pitchFamily="34" charset="0"/>
              </a:rPr>
              <a:t> ~ 85</a:t>
            </a:r>
            <a:r>
              <a:rPr lang="zh-CN" altLang="en-US" dirty="0">
                <a:effectLst/>
                <a:latin typeface="Times New Roman" panose="02020603050405020304" pitchFamily="18" charset="0"/>
                <a:ea typeface="SimSun" panose="02010600030101010101" pitchFamily="2" charset="-122"/>
                <a:cs typeface="Arial" panose="020B0604020202020204" pitchFamily="34" charset="0"/>
              </a:rPr>
              <a:t>℉</a:t>
            </a:r>
            <a:r>
              <a:rPr lang="en-US" dirty="0"/>
              <a:t>)</a:t>
            </a:r>
          </a:p>
          <a:p>
            <a:pPr lvl="3"/>
            <a:r>
              <a:rPr lang="en-US" dirty="0"/>
              <a:t>Simulation period: 2 days</a:t>
            </a:r>
          </a:p>
          <a:p>
            <a:pPr lvl="2"/>
            <a:r>
              <a:rPr lang="en-US" sz="1800" dirty="0"/>
              <a:t>Validation data </a:t>
            </a:r>
          </a:p>
          <a:p>
            <a:pPr lvl="3"/>
            <a:r>
              <a:rPr lang="en-US" dirty="0"/>
              <a:t>Randomly generate the zone air temperature setpoint (</a:t>
            </a:r>
            <a:r>
              <a:rPr lang="en-US" dirty="0">
                <a:ea typeface="SimSun" panose="02010600030101010101" pitchFamily="2" charset="-122"/>
                <a:cs typeface="Arial" panose="020B0604020202020204" pitchFamily="34" charset="0"/>
              </a:rPr>
              <a:t>65</a:t>
            </a:r>
            <a:r>
              <a:rPr lang="zh-CN" altLang="en-US" dirty="0">
                <a:effectLst/>
                <a:latin typeface="Times New Roman" panose="02020603050405020304" pitchFamily="18" charset="0"/>
                <a:ea typeface="SimSun" panose="02010600030101010101" pitchFamily="2" charset="-122"/>
                <a:cs typeface="Arial" panose="020B0604020202020204" pitchFamily="34" charset="0"/>
              </a:rPr>
              <a:t>℉</a:t>
            </a:r>
            <a:r>
              <a:rPr lang="en-US" dirty="0">
                <a:effectLst/>
                <a:latin typeface="Times New Roman" panose="02020603050405020304" pitchFamily="18" charset="0"/>
                <a:ea typeface="SimSun" panose="02010600030101010101" pitchFamily="2" charset="-122"/>
                <a:cs typeface="Arial" panose="020B0604020202020204" pitchFamily="34" charset="0"/>
              </a:rPr>
              <a:t> ~ 85</a:t>
            </a:r>
            <a:r>
              <a:rPr lang="zh-CN" altLang="en-US" dirty="0">
                <a:effectLst/>
                <a:latin typeface="Times New Roman" panose="02020603050405020304" pitchFamily="18" charset="0"/>
                <a:ea typeface="SimSun" panose="02010600030101010101" pitchFamily="2" charset="-122"/>
                <a:cs typeface="Arial" panose="020B0604020202020204" pitchFamily="34" charset="0"/>
              </a:rPr>
              <a:t>℉</a:t>
            </a:r>
            <a:r>
              <a:rPr lang="en-US" dirty="0"/>
              <a:t>)</a:t>
            </a:r>
          </a:p>
          <a:p>
            <a:pPr lvl="3"/>
            <a:r>
              <a:rPr lang="en-US" dirty="0"/>
              <a:t>Simulation period: 1day</a:t>
            </a:r>
          </a:p>
        </p:txBody>
      </p:sp>
      <p:sp>
        <p:nvSpPr>
          <p:cNvPr id="5" name="TextBox 4">
            <a:extLst>
              <a:ext uri="{FF2B5EF4-FFF2-40B4-BE49-F238E27FC236}">
                <a16:creationId xmlns:a16="http://schemas.microsoft.com/office/drawing/2014/main" id="{37D94AFC-765F-AB28-D77E-6BE362882691}"/>
              </a:ext>
            </a:extLst>
          </p:cNvPr>
          <p:cNvSpPr txBox="1"/>
          <p:nvPr/>
        </p:nvSpPr>
        <p:spPr>
          <a:xfrm>
            <a:off x="14664" y="6190449"/>
            <a:ext cx="11929594" cy="276999"/>
          </a:xfrm>
          <a:prstGeom prst="rect">
            <a:avLst/>
          </a:prstGeom>
          <a:noFill/>
        </p:spPr>
        <p:txBody>
          <a:bodyPr wrap="square">
            <a:spAutoFit/>
          </a:bodyPr>
          <a:lstStyle/>
          <a:p>
            <a:r>
              <a:rPr lang="en-US" sz="1200" dirty="0"/>
              <a:t>[1] Zhang, L. and J. Wen, A systematic feature selection procedure for short-term data-driven building energy forecasting model development. Energy and Buildings, 2019. 183: p. 428-442</a:t>
            </a:r>
          </a:p>
        </p:txBody>
      </p:sp>
    </p:spTree>
    <p:extLst>
      <p:ext uri="{BB962C8B-B14F-4D97-AF65-F5344CB8AC3E}">
        <p14:creationId xmlns:p14="http://schemas.microsoft.com/office/powerpoint/2010/main" val="111904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733E7-E7A6-8031-2D1B-BED818CAE32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FDCF37A-E098-077A-08C4-D359312E37EF}"/>
              </a:ext>
            </a:extLst>
          </p:cNvPr>
          <p:cNvPicPr>
            <a:picLocks noChangeAspect="1"/>
          </p:cNvPicPr>
          <p:nvPr/>
        </p:nvPicPr>
        <p:blipFill>
          <a:blip r:embed="rId3"/>
          <a:stretch>
            <a:fillRect/>
          </a:stretch>
        </p:blipFill>
        <p:spPr>
          <a:xfrm>
            <a:off x="1677411" y="1991261"/>
            <a:ext cx="8568667" cy="2875477"/>
          </a:xfrm>
          <a:prstGeom prst="rect">
            <a:avLst/>
          </a:prstGeom>
        </p:spPr>
      </p:pic>
      <p:sp>
        <p:nvSpPr>
          <p:cNvPr id="4" name="Content Placeholder 3">
            <a:extLst>
              <a:ext uri="{FF2B5EF4-FFF2-40B4-BE49-F238E27FC236}">
                <a16:creationId xmlns:a16="http://schemas.microsoft.com/office/drawing/2014/main" id="{5B4ACCB4-35AF-769E-602D-0E239B199241}"/>
              </a:ext>
            </a:extLst>
          </p:cNvPr>
          <p:cNvSpPr>
            <a:spLocks noGrp="1"/>
          </p:cNvSpPr>
          <p:nvPr>
            <p:ph idx="1"/>
          </p:nvPr>
        </p:nvSpPr>
        <p:spPr>
          <a:xfrm>
            <a:off x="341832" y="1333144"/>
            <a:ext cx="11468456" cy="4934432"/>
          </a:xfrm>
        </p:spPr>
        <p:txBody>
          <a:bodyPr>
            <a:normAutofit fontScale="92500" lnSpcReduction="10000"/>
          </a:bodyPr>
          <a:lstStyle/>
          <a:p>
            <a:r>
              <a:rPr lang="en-US" sz="2600" dirty="0"/>
              <a:t>Feature selection</a:t>
            </a:r>
          </a:p>
          <a:p>
            <a:pPr lvl="1"/>
            <a:r>
              <a:rPr lang="en-US" sz="2200" dirty="0"/>
              <a:t>Based on the literature, manually select the commonly available features:</a:t>
            </a:r>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Candidate model structures</a:t>
            </a:r>
          </a:p>
          <a:p>
            <a:pPr lvl="1"/>
            <a:r>
              <a:rPr lang="en-US" sz="2200" dirty="0"/>
              <a:t>Artificial Neural Network (ANN)</a:t>
            </a:r>
          </a:p>
          <a:p>
            <a:pPr lvl="1"/>
            <a:r>
              <a:rPr lang="en-US" sz="2200" dirty="0"/>
              <a:t>Recurrent Neural Network (RNN)</a:t>
            </a:r>
          </a:p>
          <a:p>
            <a:pPr lvl="1"/>
            <a:r>
              <a:rPr lang="en-US" sz="2200" dirty="0"/>
              <a:t>Multiple Linear Regression (MLR)</a:t>
            </a:r>
          </a:p>
          <a:p>
            <a:pPr lvl="1"/>
            <a:r>
              <a:rPr lang="en-US" sz="2200" dirty="0"/>
              <a:t>Multivariate Adaptive Regression Splines (MARS) </a:t>
            </a:r>
          </a:p>
          <a:p>
            <a:endParaRPr lang="en-US" sz="2600" dirty="0"/>
          </a:p>
          <a:p>
            <a:pPr lvl="2"/>
            <a:endParaRPr lang="en-US" sz="1800" dirty="0"/>
          </a:p>
        </p:txBody>
      </p:sp>
      <p:sp>
        <p:nvSpPr>
          <p:cNvPr id="2" name="Title 1">
            <a:extLst>
              <a:ext uri="{FF2B5EF4-FFF2-40B4-BE49-F238E27FC236}">
                <a16:creationId xmlns:a16="http://schemas.microsoft.com/office/drawing/2014/main" id="{AD5351A8-B981-1251-2130-8B7B92FCC737}"/>
              </a:ext>
            </a:extLst>
          </p:cNvPr>
          <p:cNvSpPr>
            <a:spLocks noGrp="1"/>
          </p:cNvSpPr>
          <p:nvPr>
            <p:ph type="title"/>
          </p:nvPr>
        </p:nvSpPr>
        <p:spPr>
          <a:xfrm>
            <a:off x="155269" y="25427"/>
            <a:ext cx="8766855" cy="1167839"/>
          </a:xfrm>
        </p:spPr>
        <p:txBody>
          <a:bodyPr>
            <a:normAutofit fontScale="90000"/>
          </a:bodyPr>
          <a:lstStyle/>
          <a:p>
            <a:r>
              <a:rPr lang="en-US" dirty="0"/>
              <a:t>Task 2.2 Zone Environment and HVAC System Power Model Development</a:t>
            </a:r>
            <a:br>
              <a:rPr lang="en-US" dirty="0"/>
            </a:br>
            <a:endParaRPr lang="en-US" dirty="0"/>
          </a:p>
        </p:txBody>
      </p:sp>
      <p:sp>
        <p:nvSpPr>
          <p:cNvPr id="3" name="Slide Number Placeholder 2">
            <a:extLst>
              <a:ext uri="{FF2B5EF4-FFF2-40B4-BE49-F238E27FC236}">
                <a16:creationId xmlns:a16="http://schemas.microsoft.com/office/drawing/2014/main" id="{2171B420-B246-6E8E-F75B-6D72EFF2CBA7}"/>
              </a:ext>
            </a:extLst>
          </p:cNvPr>
          <p:cNvSpPr>
            <a:spLocks noGrp="1"/>
          </p:cNvSpPr>
          <p:nvPr>
            <p:ph type="sldNum" sz="quarter" idx="10"/>
          </p:nvPr>
        </p:nvSpPr>
        <p:spPr/>
        <p:txBody>
          <a:bodyPr/>
          <a:lstStyle/>
          <a:p>
            <a:fld id="{E18569AF-2237-4C38-90A2-3DAC76D180AF}" type="slidenum">
              <a:rPr lang="en-US" smtClean="0"/>
              <a:pPr/>
              <a:t>24</a:t>
            </a:fld>
            <a:endParaRPr lang="en-US" dirty="0"/>
          </a:p>
        </p:txBody>
      </p:sp>
    </p:spTree>
    <p:extLst>
      <p:ext uri="{BB962C8B-B14F-4D97-AF65-F5344CB8AC3E}">
        <p14:creationId xmlns:p14="http://schemas.microsoft.com/office/powerpoint/2010/main" val="411252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505BC-180C-879F-9258-A2DD2C86C8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CC0F81-5343-5169-AB78-13F18FA8E7A0}"/>
              </a:ext>
            </a:extLst>
          </p:cNvPr>
          <p:cNvSpPr>
            <a:spLocks noGrp="1"/>
          </p:cNvSpPr>
          <p:nvPr>
            <p:ph type="title"/>
          </p:nvPr>
        </p:nvSpPr>
        <p:spPr>
          <a:xfrm>
            <a:off x="155269" y="25427"/>
            <a:ext cx="8766855" cy="1167839"/>
          </a:xfrm>
        </p:spPr>
        <p:txBody>
          <a:bodyPr>
            <a:normAutofit fontScale="90000"/>
          </a:bodyPr>
          <a:lstStyle/>
          <a:p>
            <a:r>
              <a:rPr lang="en-US" dirty="0"/>
              <a:t>Task 2.2 Zone Environment and HVAC System Power Model Development</a:t>
            </a:r>
            <a:br>
              <a:rPr lang="en-US" dirty="0"/>
            </a:br>
            <a:endParaRPr lang="en-US" dirty="0"/>
          </a:p>
        </p:txBody>
      </p:sp>
      <p:sp>
        <p:nvSpPr>
          <p:cNvPr id="3" name="Slide Number Placeholder 2">
            <a:extLst>
              <a:ext uri="{FF2B5EF4-FFF2-40B4-BE49-F238E27FC236}">
                <a16:creationId xmlns:a16="http://schemas.microsoft.com/office/drawing/2014/main" id="{0D7A81D7-54C8-9F62-F97F-7810179BACE9}"/>
              </a:ext>
            </a:extLst>
          </p:cNvPr>
          <p:cNvSpPr>
            <a:spLocks noGrp="1"/>
          </p:cNvSpPr>
          <p:nvPr>
            <p:ph type="sldNum" sz="quarter" idx="10"/>
          </p:nvPr>
        </p:nvSpPr>
        <p:spPr/>
        <p:txBody>
          <a:bodyPr/>
          <a:lstStyle/>
          <a:p>
            <a:fld id="{E18569AF-2237-4C38-90A2-3DAC76D180AF}" type="slidenum">
              <a:rPr lang="en-US" smtClean="0"/>
              <a:pPr/>
              <a:t>25</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D778F0F-198D-6F30-C740-4813962EB255}"/>
                  </a:ext>
                </a:extLst>
              </p:cNvPr>
              <p:cNvSpPr>
                <a:spLocks noGrp="1"/>
              </p:cNvSpPr>
              <p:nvPr>
                <p:ph idx="1"/>
              </p:nvPr>
            </p:nvSpPr>
            <p:spPr>
              <a:xfrm>
                <a:off x="250998" y="1162986"/>
                <a:ext cx="11941002" cy="5037377"/>
              </a:xfrm>
            </p:spPr>
            <p:txBody>
              <a:bodyPr>
                <a:normAutofit/>
              </a:bodyPr>
              <a:lstStyle/>
              <a:p>
                <a:r>
                  <a:rPr lang="en-US" sz="2400" dirty="0"/>
                  <a:t>Validation goal</a:t>
                </a:r>
              </a:p>
              <a:p>
                <a:pPr lvl="1"/>
                <a:r>
                  <a:rPr lang="en-US" sz="2000" dirty="0"/>
                  <a:t>Determine model structure  </a:t>
                </a:r>
              </a:p>
              <a:p>
                <a:pPr lvl="1"/>
                <a:r>
                  <a:rPr lang="en-US" sz="2000" dirty="0"/>
                  <a:t>Determine the prediction horizon for MPC</a:t>
                </a:r>
              </a:p>
              <a:p>
                <a:r>
                  <a:rPr lang="en-US" sz="2400" dirty="0"/>
                  <a:t>Validation index</a:t>
                </a:r>
              </a:p>
              <a:p>
                <a:pPr lvl="1"/>
                <a:r>
                  <a:rPr lang="en-US" sz="2000" dirty="0"/>
                  <a:t>Root Mean Square Error (RMSE): </a:t>
                </a:r>
                <a14:m>
                  <m:oMath xmlns:m="http://schemas.openxmlformats.org/officeDocument/2006/math">
                    <m:r>
                      <a:rPr lang="en-US" sz="1800" i="1" smtClean="0">
                        <a:latin typeface="Cambria Math" panose="02040503050406030204" pitchFamily="18" charset="0"/>
                      </a:rPr>
                      <m:t>𝑅𝑀𝑆𝐸</m:t>
                    </m:r>
                    <m:r>
                      <a:rPr lang="en-US" sz="1800" i="0">
                        <a:latin typeface="Cambria Math" panose="02040503050406030204" pitchFamily="18" charset="0"/>
                      </a:rPr>
                      <m:t>= </m:t>
                    </m:r>
                    <m:rad>
                      <m:radPr>
                        <m:degHide m:val="on"/>
                        <m:ctrlPr>
                          <a:rPr lang="en-US" sz="1800" i="1" smtClean="0">
                            <a:solidFill>
                              <a:schemeClr val="tx1"/>
                            </a:solidFill>
                            <a:latin typeface="Cambria Math" panose="02040503050406030204" pitchFamily="18" charset="0"/>
                          </a:rPr>
                        </m:ctrlPr>
                      </m:radPr>
                      <m:deg/>
                      <m:e>
                        <m:f>
                          <m:fPr>
                            <m:ctrlPr>
                              <a:rPr lang="en-US" sz="1800" i="1">
                                <a:solidFill>
                                  <a:schemeClr val="tx1"/>
                                </a:solidFill>
                                <a:latin typeface="Cambria Math" panose="02040503050406030204" pitchFamily="18" charset="0"/>
                              </a:rPr>
                            </m:ctrlPr>
                          </m:fPr>
                          <m:num>
                            <m:nary>
                              <m:naryPr>
                                <m:chr m:val="∑"/>
                                <m:limLoc m:val="undOvr"/>
                                <m:ctrlPr>
                                  <a:rPr lang="en-US" sz="1800" i="1">
                                    <a:solidFill>
                                      <a:schemeClr val="tx1"/>
                                    </a:solidFill>
                                    <a:latin typeface="Cambria Math" panose="02040503050406030204" pitchFamily="18" charset="0"/>
                                  </a:rPr>
                                </m:ctrlPr>
                              </m:naryPr>
                              <m:sub>
                                <m:r>
                                  <a:rPr lang="en-US" sz="1800" i="1">
                                    <a:solidFill>
                                      <a:schemeClr val="tx1"/>
                                    </a:solidFill>
                                    <a:latin typeface="Cambria Math" panose="02040503050406030204" pitchFamily="18" charset="0"/>
                                  </a:rPr>
                                  <m:t>𝑖</m:t>
                                </m:r>
                                <m:r>
                                  <a:rPr lang="en-US" sz="1800" i="0">
                                    <a:solidFill>
                                      <a:schemeClr val="tx1"/>
                                    </a:solidFill>
                                    <a:latin typeface="Cambria Math" panose="02040503050406030204" pitchFamily="18" charset="0"/>
                                  </a:rPr>
                                  <m:t>=1</m:t>
                                </m:r>
                              </m:sub>
                              <m:sup>
                                <m:r>
                                  <a:rPr lang="en-US" sz="1800" i="1">
                                    <a:solidFill>
                                      <a:schemeClr val="tx1"/>
                                    </a:solidFill>
                                    <a:latin typeface="Cambria Math" panose="02040503050406030204" pitchFamily="18" charset="0"/>
                                  </a:rPr>
                                  <m:t>𝑁</m:t>
                                </m:r>
                              </m:sup>
                              <m:e>
                                <m:sSup>
                                  <m:sSupPr>
                                    <m:ctrlPr>
                                      <a:rPr lang="en-US" sz="1800" i="1">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𝑖</m:t>
                                            </m:r>
                                          </m:sub>
                                        </m:sSub>
                                        <m:r>
                                          <a:rPr lang="en-US" sz="1800" i="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0">
                                                <a:solidFill>
                                                  <a:schemeClr val="tx1"/>
                                                </a:solidFill>
                                                <a:latin typeface="Cambria Math" panose="02040503050406030204" pitchFamily="18" charset="0"/>
                                              </a:rPr>
                                              <m:t>ŷ</m:t>
                                            </m:r>
                                          </m:e>
                                          <m:sub>
                                            <m:r>
                                              <a:rPr lang="en-US" sz="1800" i="1">
                                                <a:solidFill>
                                                  <a:schemeClr val="tx1"/>
                                                </a:solidFill>
                                                <a:latin typeface="Cambria Math" panose="02040503050406030204" pitchFamily="18" charset="0"/>
                                              </a:rPr>
                                              <m:t>𝑖</m:t>
                                            </m:r>
                                          </m:sub>
                                        </m:sSub>
                                      </m:e>
                                    </m:d>
                                  </m:e>
                                  <m:sup>
                                    <m:r>
                                      <a:rPr lang="en-US" sz="1800" i="0">
                                        <a:solidFill>
                                          <a:schemeClr val="tx1"/>
                                        </a:solidFill>
                                        <a:latin typeface="Cambria Math" panose="02040503050406030204" pitchFamily="18" charset="0"/>
                                      </a:rPr>
                                      <m:t>2</m:t>
                                    </m:r>
                                  </m:sup>
                                </m:sSup>
                              </m:e>
                            </m:nary>
                          </m:num>
                          <m:den>
                            <m:r>
                              <a:rPr lang="en-US" sz="1800" i="1">
                                <a:solidFill>
                                  <a:schemeClr val="tx1"/>
                                </a:solidFill>
                                <a:latin typeface="Cambria Math" panose="02040503050406030204" pitchFamily="18" charset="0"/>
                              </a:rPr>
                              <m:t>𝑁</m:t>
                            </m:r>
                          </m:den>
                        </m:f>
                      </m:e>
                    </m:rad>
                  </m:oMath>
                </a14:m>
                <a:endParaRPr lang="en-US" sz="1800" dirty="0"/>
              </a:p>
              <a:p>
                <a:r>
                  <a:rPr lang="en-US" sz="2400" dirty="0"/>
                  <a:t>Validation results</a:t>
                </a:r>
              </a:p>
            </p:txBody>
          </p:sp>
        </mc:Choice>
        <mc:Fallback xmlns="">
          <p:sp>
            <p:nvSpPr>
              <p:cNvPr id="4" name="Content Placeholder 3">
                <a:extLst>
                  <a:ext uri="{FF2B5EF4-FFF2-40B4-BE49-F238E27FC236}">
                    <a16:creationId xmlns:a16="http://schemas.microsoft.com/office/drawing/2014/main" id="{3D778F0F-198D-6F30-C740-4813962EB255}"/>
                  </a:ext>
                </a:extLst>
              </p:cNvPr>
              <p:cNvSpPr>
                <a:spLocks noGrp="1" noRot="1" noChangeAspect="1" noMove="1" noResize="1" noEditPoints="1" noAdjustHandles="1" noChangeArrowheads="1" noChangeShapeType="1" noTextEdit="1"/>
              </p:cNvSpPr>
              <p:nvPr>
                <p:ph idx="1"/>
              </p:nvPr>
            </p:nvSpPr>
            <p:spPr>
              <a:xfrm>
                <a:off x="250998" y="1162986"/>
                <a:ext cx="11941002" cy="5037377"/>
              </a:xfrm>
              <a:blipFill>
                <a:blip r:embed="rId3"/>
                <a:stretch>
                  <a:fillRect l="-664" t="-1695"/>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5E172595-BBCD-0F84-4579-8712B32C99FE}"/>
              </a:ext>
            </a:extLst>
          </p:cNvPr>
          <p:cNvGraphicFramePr>
            <a:graphicFrameLocks noGrp="1"/>
          </p:cNvGraphicFramePr>
          <p:nvPr>
            <p:extLst>
              <p:ext uri="{D42A27DB-BD31-4B8C-83A1-F6EECF244321}">
                <p14:modId xmlns:p14="http://schemas.microsoft.com/office/powerpoint/2010/main" val="3199599469"/>
              </p:ext>
            </p:extLst>
          </p:nvPr>
        </p:nvGraphicFramePr>
        <p:xfrm>
          <a:off x="956789" y="3855396"/>
          <a:ext cx="5456118" cy="1749110"/>
        </p:xfrm>
        <a:graphic>
          <a:graphicData uri="http://schemas.openxmlformats.org/drawingml/2006/table">
            <a:tbl>
              <a:tblPr firstRow="1" firstCol="1" bandRow="1">
                <a:tableStyleId>{5C22544A-7EE6-4342-B048-85BDC9FD1C3A}</a:tableStyleId>
              </a:tblPr>
              <a:tblGrid>
                <a:gridCol w="1623191">
                  <a:extLst>
                    <a:ext uri="{9D8B030D-6E8A-4147-A177-3AD203B41FA5}">
                      <a16:colId xmlns:a16="http://schemas.microsoft.com/office/drawing/2014/main" val="3200671103"/>
                    </a:ext>
                  </a:extLst>
                </a:gridCol>
                <a:gridCol w="939412">
                  <a:extLst>
                    <a:ext uri="{9D8B030D-6E8A-4147-A177-3AD203B41FA5}">
                      <a16:colId xmlns:a16="http://schemas.microsoft.com/office/drawing/2014/main" val="3999495826"/>
                    </a:ext>
                  </a:extLst>
                </a:gridCol>
                <a:gridCol w="988029">
                  <a:extLst>
                    <a:ext uri="{9D8B030D-6E8A-4147-A177-3AD203B41FA5}">
                      <a16:colId xmlns:a16="http://schemas.microsoft.com/office/drawing/2014/main" val="1290479159"/>
                    </a:ext>
                  </a:extLst>
                </a:gridCol>
                <a:gridCol w="988029">
                  <a:extLst>
                    <a:ext uri="{9D8B030D-6E8A-4147-A177-3AD203B41FA5}">
                      <a16:colId xmlns:a16="http://schemas.microsoft.com/office/drawing/2014/main" val="4212534948"/>
                    </a:ext>
                  </a:extLst>
                </a:gridCol>
                <a:gridCol w="917457">
                  <a:extLst>
                    <a:ext uri="{9D8B030D-6E8A-4147-A177-3AD203B41FA5}">
                      <a16:colId xmlns:a16="http://schemas.microsoft.com/office/drawing/2014/main" val="1264641501"/>
                    </a:ext>
                  </a:extLst>
                </a:gridCol>
              </a:tblGrid>
              <a:tr h="0">
                <a:tc rowSpan="2">
                  <a:txBody>
                    <a:bodyPr/>
                    <a:lstStyle/>
                    <a:p>
                      <a:pPr marL="0" marR="0" indent="0" algn="ctr">
                        <a:lnSpc>
                          <a:spcPct val="150000"/>
                        </a:lnSpc>
                        <a:buNone/>
                      </a:pPr>
                      <a:r>
                        <a:rPr lang="en-US" sz="1400" dirty="0">
                          <a:effectLst/>
                        </a:rPr>
                        <a:t>Candidate learning algorithms</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gridSpan="4">
                  <a:txBody>
                    <a:bodyPr/>
                    <a:lstStyle/>
                    <a:p>
                      <a:pPr marL="0" marR="0" indent="0" algn="ctr">
                        <a:lnSpc>
                          <a:spcPct val="150000"/>
                        </a:lnSpc>
                        <a:buNone/>
                      </a:pPr>
                      <a:r>
                        <a:rPr lang="en-US" sz="1400" dirty="0">
                          <a:effectLst/>
                        </a:rPr>
                        <a:t>Candidate Prediction Horizons (PH)</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3804027"/>
                  </a:ext>
                </a:extLst>
              </a:tr>
              <a:tr h="0">
                <a:tc vMerge="1">
                  <a:txBody>
                    <a:bodyPr/>
                    <a:lstStyle/>
                    <a:p>
                      <a:endParaRPr lang="en-US"/>
                    </a:p>
                  </a:txBody>
                  <a:tcPr/>
                </a:tc>
                <a:tc>
                  <a:txBody>
                    <a:bodyPr/>
                    <a:lstStyle/>
                    <a:p>
                      <a:pPr marL="0" marR="0" indent="0" algn="ctr">
                        <a:lnSpc>
                          <a:spcPct val="150000"/>
                        </a:lnSpc>
                        <a:buNone/>
                      </a:pPr>
                      <a:r>
                        <a:rPr lang="en-US" sz="1400">
                          <a:effectLst/>
                        </a:rPr>
                        <a:t>ph=1</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ph=2</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ph=4</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ph=8</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38059478"/>
                  </a:ext>
                </a:extLst>
              </a:tr>
              <a:tr h="0">
                <a:tc>
                  <a:txBody>
                    <a:bodyPr/>
                    <a:lstStyle/>
                    <a:p>
                      <a:pPr marL="0" marR="0" indent="0" algn="ctr">
                        <a:lnSpc>
                          <a:spcPct val="150000"/>
                        </a:lnSpc>
                        <a:buNone/>
                      </a:pPr>
                      <a:r>
                        <a:rPr lang="en-US" sz="1400" dirty="0">
                          <a:effectLst/>
                        </a:rPr>
                        <a:t>ANN</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1.48</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3.26</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5.73</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8.59</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460799035"/>
                  </a:ext>
                </a:extLst>
              </a:tr>
              <a:tr h="0">
                <a:tc>
                  <a:txBody>
                    <a:bodyPr/>
                    <a:lstStyle/>
                    <a:p>
                      <a:pPr marL="0" marR="0" indent="0" algn="ctr">
                        <a:lnSpc>
                          <a:spcPct val="150000"/>
                        </a:lnSpc>
                        <a:buNone/>
                      </a:pPr>
                      <a:r>
                        <a:rPr lang="en-US" sz="1400" dirty="0">
                          <a:effectLst/>
                        </a:rPr>
                        <a:t>RNN</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3.47</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5.82</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8.36</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11.09</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04728569"/>
                  </a:ext>
                </a:extLst>
              </a:tr>
              <a:tr h="0">
                <a:tc>
                  <a:txBody>
                    <a:bodyPr/>
                    <a:lstStyle/>
                    <a:p>
                      <a:pPr marL="0" marR="0" indent="0" algn="ctr">
                        <a:lnSpc>
                          <a:spcPct val="150000"/>
                        </a:lnSpc>
                        <a:buNone/>
                      </a:pPr>
                      <a:r>
                        <a:rPr lang="en-US" sz="1400" dirty="0">
                          <a:effectLst/>
                        </a:rPr>
                        <a:t>MLR</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5.63</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9.27</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13.58</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18.94</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21842175"/>
                  </a:ext>
                </a:extLst>
              </a:tr>
              <a:tr h="0">
                <a:tc>
                  <a:txBody>
                    <a:bodyPr/>
                    <a:lstStyle/>
                    <a:p>
                      <a:pPr marL="0" marR="0" indent="0" algn="ctr">
                        <a:lnSpc>
                          <a:spcPct val="150000"/>
                        </a:lnSpc>
                        <a:buNone/>
                      </a:pPr>
                      <a:r>
                        <a:rPr lang="en-US" sz="1400" b="1" dirty="0">
                          <a:solidFill>
                            <a:schemeClr val="bg1"/>
                          </a:solidFill>
                          <a:effectLst/>
                        </a:rPr>
                        <a:t>MARS</a:t>
                      </a:r>
                      <a:endParaRPr lang="en-US" sz="1400" b="1" dirty="0">
                        <a:solidFill>
                          <a:schemeClr val="bg1"/>
                        </a:solidFill>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b="0" dirty="0">
                          <a:effectLst/>
                        </a:rPr>
                        <a:t>1.51</a:t>
                      </a:r>
                      <a:endParaRPr lang="en-US" sz="1400" b="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b="0" dirty="0">
                          <a:effectLst/>
                        </a:rPr>
                        <a:t>2.74</a:t>
                      </a:r>
                      <a:endParaRPr lang="en-US" sz="1400" b="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b="0" dirty="0">
                          <a:effectLst/>
                        </a:rPr>
                        <a:t>4.74</a:t>
                      </a:r>
                      <a:endParaRPr lang="en-US" sz="1400" b="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b="0" dirty="0">
                          <a:effectLst/>
                        </a:rPr>
                        <a:t>8.12</a:t>
                      </a:r>
                      <a:endParaRPr lang="en-US" sz="1400" b="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78758479"/>
                  </a:ext>
                </a:extLst>
              </a:tr>
            </a:tbl>
          </a:graphicData>
        </a:graphic>
      </p:graphicFrame>
      <p:pic>
        <p:nvPicPr>
          <p:cNvPr id="9" name="Picture 8" descr="A graph of a graph&#10;&#10;AI-generated content may be incorrect.">
            <a:extLst>
              <a:ext uri="{FF2B5EF4-FFF2-40B4-BE49-F238E27FC236}">
                <a16:creationId xmlns:a16="http://schemas.microsoft.com/office/drawing/2014/main" id="{E021AD11-4F5F-E0A0-AA52-775EF163489E}"/>
              </a:ext>
            </a:extLst>
          </p:cNvPr>
          <p:cNvPicPr>
            <a:picLocks noChangeAspect="1"/>
          </p:cNvPicPr>
          <p:nvPr/>
        </p:nvPicPr>
        <p:blipFill>
          <a:blip r:embed="rId4"/>
          <a:stretch>
            <a:fillRect/>
          </a:stretch>
        </p:blipFill>
        <p:spPr>
          <a:xfrm>
            <a:off x="7448382" y="2108905"/>
            <a:ext cx="4136035" cy="3331699"/>
          </a:xfrm>
          <a:prstGeom prst="rect">
            <a:avLst/>
          </a:prstGeom>
        </p:spPr>
      </p:pic>
      <p:sp>
        <p:nvSpPr>
          <p:cNvPr id="11" name="TextBox 10">
            <a:extLst>
              <a:ext uri="{FF2B5EF4-FFF2-40B4-BE49-F238E27FC236}">
                <a16:creationId xmlns:a16="http://schemas.microsoft.com/office/drawing/2014/main" id="{6F8AA9D3-F3A8-A088-6878-2AD25A341EAD}"/>
              </a:ext>
            </a:extLst>
          </p:cNvPr>
          <p:cNvSpPr txBox="1"/>
          <p:nvPr/>
        </p:nvSpPr>
        <p:spPr>
          <a:xfrm>
            <a:off x="787773" y="5623749"/>
            <a:ext cx="5883626" cy="338554"/>
          </a:xfrm>
          <a:prstGeom prst="rect">
            <a:avLst/>
          </a:prstGeom>
          <a:noFill/>
        </p:spPr>
        <p:txBody>
          <a:bodyPr wrap="square">
            <a:spAutoFit/>
          </a:bodyPr>
          <a:lstStyle/>
          <a:p>
            <a:r>
              <a:rPr lang="en-US" sz="1600" u="sng" dirty="0">
                <a:latin typeface="Times New Roman" panose="02020603050405020304" pitchFamily="18" charset="0"/>
                <a:cs typeface="Times New Roman" panose="02020603050405020304" pitchFamily="18" charset="0"/>
              </a:rPr>
              <a:t>Summary of validation error [%] in zone air relative humidity model </a:t>
            </a:r>
          </a:p>
        </p:txBody>
      </p:sp>
      <p:sp>
        <p:nvSpPr>
          <p:cNvPr id="12" name="TextBox 11">
            <a:extLst>
              <a:ext uri="{FF2B5EF4-FFF2-40B4-BE49-F238E27FC236}">
                <a16:creationId xmlns:a16="http://schemas.microsoft.com/office/drawing/2014/main" id="{E4B0DCA4-753C-5DF7-51D5-170FAE0AD2E0}"/>
              </a:ext>
            </a:extLst>
          </p:cNvPr>
          <p:cNvSpPr txBox="1"/>
          <p:nvPr/>
        </p:nvSpPr>
        <p:spPr>
          <a:xfrm>
            <a:off x="8308323" y="5456743"/>
            <a:ext cx="3045477" cy="584775"/>
          </a:xfrm>
          <a:prstGeom prst="rect">
            <a:avLst/>
          </a:prstGeom>
          <a:noFill/>
        </p:spPr>
        <p:txBody>
          <a:bodyPr wrap="square">
            <a:spAutoFit/>
          </a:bodyPr>
          <a:lstStyle/>
          <a:p>
            <a:pPr algn="ctr"/>
            <a:r>
              <a:rPr lang="en-US" sz="1600" u="sng" dirty="0">
                <a:latin typeface="Times New Roman" panose="02020603050405020304" pitchFamily="18" charset="0"/>
                <a:cs typeface="Times New Roman" panose="02020603050405020304" pitchFamily="18" charset="0"/>
              </a:rPr>
              <a:t>Zone air relative humidity MARS model validation results </a:t>
            </a:r>
          </a:p>
        </p:txBody>
      </p:sp>
      <p:sp>
        <p:nvSpPr>
          <p:cNvPr id="13" name="Oval 12">
            <a:extLst>
              <a:ext uri="{FF2B5EF4-FFF2-40B4-BE49-F238E27FC236}">
                <a16:creationId xmlns:a16="http://schemas.microsoft.com/office/drawing/2014/main" id="{B2EA81D1-0E93-B444-01AF-863EDD9A1102}"/>
              </a:ext>
            </a:extLst>
          </p:cNvPr>
          <p:cNvSpPr/>
          <p:nvPr/>
        </p:nvSpPr>
        <p:spPr>
          <a:xfrm>
            <a:off x="1087490" y="5361888"/>
            <a:ext cx="5421145" cy="302846"/>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C84B61B-79B4-E1E9-F42D-4AB192236E48}"/>
              </a:ext>
            </a:extLst>
          </p:cNvPr>
          <p:cNvSpPr/>
          <p:nvPr/>
        </p:nvSpPr>
        <p:spPr>
          <a:xfrm>
            <a:off x="4624482" y="5352266"/>
            <a:ext cx="795149" cy="302846"/>
          </a:xfrm>
          <a:prstGeom prst="ellipse">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6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11BB-574C-C1B5-FEBF-E0959171CA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040EC3-5C2F-B05A-5FA0-26433006E4AE}"/>
              </a:ext>
            </a:extLst>
          </p:cNvPr>
          <p:cNvSpPr>
            <a:spLocks noGrp="1"/>
          </p:cNvSpPr>
          <p:nvPr>
            <p:ph type="title"/>
          </p:nvPr>
        </p:nvSpPr>
        <p:spPr>
          <a:xfrm>
            <a:off x="155269" y="25427"/>
            <a:ext cx="8766855" cy="1167839"/>
          </a:xfrm>
        </p:spPr>
        <p:txBody>
          <a:bodyPr>
            <a:normAutofit fontScale="90000"/>
          </a:bodyPr>
          <a:lstStyle/>
          <a:p>
            <a:r>
              <a:rPr lang="en-US" dirty="0"/>
              <a:t>Task 2.2 Zone Environment and HVAC System Power Model Development</a:t>
            </a:r>
            <a:br>
              <a:rPr lang="en-US" dirty="0"/>
            </a:br>
            <a:endParaRPr lang="en-US" dirty="0"/>
          </a:p>
        </p:txBody>
      </p:sp>
      <p:sp>
        <p:nvSpPr>
          <p:cNvPr id="3" name="Slide Number Placeholder 2">
            <a:extLst>
              <a:ext uri="{FF2B5EF4-FFF2-40B4-BE49-F238E27FC236}">
                <a16:creationId xmlns:a16="http://schemas.microsoft.com/office/drawing/2014/main" id="{4ECFA3EA-2931-CB1D-4339-5A566C6A2EAF}"/>
              </a:ext>
            </a:extLst>
          </p:cNvPr>
          <p:cNvSpPr>
            <a:spLocks noGrp="1"/>
          </p:cNvSpPr>
          <p:nvPr>
            <p:ph type="sldNum" sz="quarter" idx="10"/>
          </p:nvPr>
        </p:nvSpPr>
        <p:spPr/>
        <p:txBody>
          <a:bodyPr/>
          <a:lstStyle/>
          <a:p>
            <a:fld id="{E18569AF-2237-4C38-90A2-3DAC76D180AF}" type="slidenum">
              <a:rPr lang="en-US" smtClean="0"/>
              <a:pPr/>
              <a:t>26</a:t>
            </a:fld>
            <a:endParaRPr lang="en-US" dirty="0"/>
          </a:p>
        </p:txBody>
      </p:sp>
      <p:sp>
        <p:nvSpPr>
          <p:cNvPr id="4" name="Content Placeholder 3">
            <a:extLst>
              <a:ext uri="{FF2B5EF4-FFF2-40B4-BE49-F238E27FC236}">
                <a16:creationId xmlns:a16="http://schemas.microsoft.com/office/drawing/2014/main" id="{20AB67D6-8F89-E9D8-6A1C-201417D69CF5}"/>
              </a:ext>
            </a:extLst>
          </p:cNvPr>
          <p:cNvSpPr>
            <a:spLocks noGrp="1"/>
          </p:cNvSpPr>
          <p:nvPr>
            <p:ph idx="1"/>
          </p:nvPr>
        </p:nvSpPr>
        <p:spPr>
          <a:xfrm>
            <a:off x="250998" y="1162986"/>
            <a:ext cx="11941002" cy="5037377"/>
          </a:xfrm>
        </p:spPr>
        <p:txBody>
          <a:bodyPr>
            <a:normAutofit/>
          </a:bodyPr>
          <a:lstStyle/>
          <a:p>
            <a:r>
              <a:rPr lang="en-US" sz="2400" dirty="0"/>
              <a:t>Validation results</a:t>
            </a:r>
          </a:p>
          <a:p>
            <a:pPr lvl="1"/>
            <a:r>
              <a:rPr lang="en-US" sz="2000" dirty="0"/>
              <a:t>Model structures selection and error</a:t>
            </a:r>
          </a:p>
          <a:p>
            <a:pPr lvl="2"/>
            <a:r>
              <a:rPr lang="en-US" sz="1800" dirty="0"/>
              <a:t>Zone air temperature </a:t>
            </a:r>
            <a:r>
              <a:rPr lang="en-US" sz="1800" b="1" dirty="0"/>
              <a:t>RNN</a:t>
            </a:r>
            <a:r>
              <a:rPr lang="en-US" sz="1800" dirty="0"/>
              <a:t> model: 0.21 °C</a:t>
            </a:r>
          </a:p>
          <a:p>
            <a:pPr lvl="2"/>
            <a:r>
              <a:rPr lang="en-US" sz="1800" dirty="0"/>
              <a:t>Zone air relative humidity </a:t>
            </a:r>
            <a:r>
              <a:rPr lang="en-US" sz="1800" b="1" dirty="0"/>
              <a:t>MARS</a:t>
            </a:r>
            <a:r>
              <a:rPr lang="en-US" sz="1800" dirty="0"/>
              <a:t> model: 4.74%</a:t>
            </a:r>
          </a:p>
          <a:p>
            <a:pPr lvl="2"/>
            <a:r>
              <a:rPr lang="en-US" sz="1800" dirty="0"/>
              <a:t>HVAC system power </a:t>
            </a:r>
            <a:r>
              <a:rPr lang="en-US" sz="1800" b="1" dirty="0"/>
              <a:t>ANN</a:t>
            </a:r>
            <a:r>
              <a:rPr lang="en-US" sz="1800" dirty="0"/>
              <a:t> model: 71W</a:t>
            </a:r>
          </a:p>
          <a:p>
            <a:pPr lvl="1"/>
            <a:r>
              <a:rPr lang="en-US" sz="2000" dirty="0"/>
              <a:t>Prediction horizon (PH) selection</a:t>
            </a:r>
          </a:p>
          <a:p>
            <a:pPr lvl="2"/>
            <a:r>
              <a:rPr lang="en-US" sz="1800" b="1" dirty="0"/>
              <a:t>PH=4</a:t>
            </a:r>
            <a:r>
              <a:rPr lang="en-US" sz="1800" dirty="0"/>
              <a:t>, based on the typical criteria (0.5 °C for temperature, 5% for relative humidity, and 90W for HVAC system power [1]) </a:t>
            </a:r>
          </a:p>
        </p:txBody>
      </p:sp>
      <p:sp>
        <p:nvSpPr>
          <p:cNvPr id="5" name="TextBox 4">
            <a:extLst>
              <a:ext uri="{FF2B5EF4-FFF2-40B4-BE49-F238E27FC236}">
                <a16:creationId xmlns:a16="http://schemas.microsoft.com/office/drawing/2014/main" id="{B186AB0B-994B-E7E0-9077-C5430791A963}"/>
              </a:ext>
            </a:extLst>
          </p:cNvPr>
          <p:cNvSpPr txBox="1"/>
          <p:nvPr/>
        </p:nvSpPr>
        <p:spPr>
          <a:xfrm>
            <a:off x="14664" y="6190449"/>
            <a:ext cx="11929594" cy="276999"/>
          </a:xfrm>
          <a:prstGeom prst="rect">
            <a:avLst/>
          </a:prstGeom>
          <a:noFill/>
        </p:spPr>
        <p:txBody>
          <a:bodyPr wrap="square">
            <a:spAutoFit/>
          </a:bodyPr>
          <a:lstStyle/>
          <a:p>
            <a:r>
              <a:rPr lang="en-US" sz="1200" dirty="0"/>
              <a:t>[1] American Society of Heating, V., and Air Conditioning Engineers (ASHRAE), Guideline 14-2014, in Measurement of Energy and Demand Savings. 2014.</a:t>
            </a:r>
          </a:p>
        </p:txBody>
      </p:sp>
    </p:spTree>
    <p:extLst>
      <p:ext uri="{BB962C8B-B14F-4D97-AF65-F5344CB8AC3E}">
        <p14:creationId xmlns:p14="http://schemas.microsoft.com/office/powerpoint/2010/main" val="2175811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BFCDE-C356-335C-3E38-11C88C871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6902F2-6193-4898-67CA-7DC53D3CAB1E}"/>
              </a:ext>
            </a:extLst>
          </p:cNvPr>
          <p:cNvSpPr>
            <a:spLocks noGrp="1"/>
          </p:cNvSpPr>
          <p:nvPr>
            <p:ph type="title"/>
          </p:nvPr>
        </p:nvSpPr>
        <p:spPr/>
        <p:txBody>
          <a:bodyPr>
            <a:normAutofit fontScale="90000"/>
          </a:bodyPr>
          <a:lstStyle/>
          <a:p>
            <a:r>
              <a:rPr lang="en-US" dirty="0"/>
              <a:t>Conclusions of Objective 2</a:t>
            </a:r>
          </a:p>
        </p:txBody>
      </p:sp>
      <p:sp>
        <p:nvSpPr>
          <p:cNvPr id="3" name="Slide Number Placeholder 2">
            <a:extLst>
              <a:ext uri="{FF2B5EF4-FFF2-40B4-BE49-F238E27FC236}">
                <a16:creationId xmlns:a16="http://schemas.microsoft.com/office/drawing/2014/main" id="{E5049AEE-1A58-CA5D-4C81-6B5D39DC92AC}"/>
              </a:ext>
            </a:extLst>
          </p:cNvPr>
          <p:cNvSpPr>
            <a:spLocks noGrp="1"/>
          </p:cNvSpPr>
          <p:nvPr>
            <p:ph type="sldNum" sz="quarter" idx="10"/>
          </p:nvPr>
        </p:nvSpPr>
        <p:spPr/>
        <p:txBody>
          <a:bodyPr/>
          <a:lstStyle/>
          <a:p>
            <a:fld id="{E18569AF-2237-4C38-90A2-3DAC76D180AF}" type="slidenum">
              <a:rPr lang="en-US" smtClean="0"/>
              <a:pPr/>
              <a:t>27</a:t>
            </a:fld>
            <a:endParaRPr lang="en-US" dirty="0"/>
          </a:p>
        </p:txBody>
      </p:sp>
      <p:grpSp>
        <p:nvGrpSpPr>
          <p:cNvPr id="8" name="Group 7">
            <a:extLst>
              <a:ext uri="{FF2B5EF4-FFF2-40B4-BE49-F238E27FC236}">
                <a16:creationId xmlns:a16="http://schemas.microsoft.com/office/drawing/2014/main" id="{22D0B5B4-B27B-82D7-1B71-AB7FC41A7EEA}"/>
              </a:ext>
            </a:extLst>
          </p:cNvPr>
          <p:cNvGrpSpPr/>
          <p:nvPr/>
        </p:nvGrpSpPr>
        <p:grpSpPr>
          <a:xfrm>
            <a:off x="213853" y="1293973"/>
            <a:ext cx="11764294" cy="3296808"/>
            <a:chOff x="205171" y="1850524"/>
            <a:chExt cx="11764294" cy="1479565"/>
          </a:xfrm>
        </p:grpSpPr>
        <p:sp>
          <p:nvSpPr>
            <p:cNvPr id="12" name="Google Shape;139;p18">
              <a:extLst>
                <a:ext uri="{FF2B5EF4-FFF2-40B4-BE49-F238E27FC236}">
                  <a16:creationId xmlns:a16="http://schemas.microsoft.com/office/drawing/2014/main" id="{75597FE5-3AAE-0F99-3139-9E31AE54BC1C}"/>
                </a:ext>
              </a:extLst>
            </p:cNvPr>
            <p:cNvSpPr/>
            <p:nvPr/>
          </p:nvSpPr>
          <p:spPr>
            <a:xfrm>
              <a:off x="205171" y="1850524"/>
              <a:ext cx="11764294" cy="286300"/>
            </a:xfrm>
            <a:prstGeom prst="flowChartAlternateProcess">
              <a:avLst/>
            </a:prstGeom>
            <a:solidFill>
              <a:schemeClr val="bg1">
                <a:lumMod val="85000"/>
              </a:schemeClr>
            </a:solidFill>
            <a:ln>
              <a:noFill/>
            </a:ln>
          </p:spPr>
          <p:txBody>
            <a:bodyPr spcFirstLastPara="1" wrap="square" lIns="91425" tIns="91425" rIns="91425" bIns="91425" anchor="ctr" anchorCtr="0">
              <a:noAutofit/>
            </a:bodyPr>
            <a:lstStyle/>
            <a:p>
              <a:r>
                <a:rPr lang="en-US" sz="2800" b="1" dirty="0">
                  <a:latin typeface="Times New Roman" panose="02020603050405020304" pitchFamily="18" charset="0"/>
                  <a:cs typeface="Times New Roman" panose="02020603050405020304" pitchFamily="18" charset="0"/>
                </a:rPr>
                <a:t>Objective 2: </a:t>
              </a:r>
              <a:r>
                <a:rPr lang="en-US" sz="2800" dirty="0">
                  <a:latin typeface="Times New Roman" panose="02020603050405020304" pitchFamily="18" charset="0"/>
                  <a:cs typeface="Times New Roman" panose="02020603050405020304" pitchFamily="18" charset="0"/>
                </a:rPr>
                <a:t>Predictive Model Development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85F08E-6DE2-602C-CC32-DB964729B509}"/>
                    </a:ext>
                  </a:extLst>
                </p:cNvPr>
                <p:cNvSpPr txBox="1"/>
                <p:nvPr/>
              </p:nvSpPr>
              <p:spPr>
                <a:xfrm>
                  <a:off x="435699" y="2183642"/>
                  <a:ext cx="11205535" cy="11464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definition of group thermal comfort was proposed, and the methodology for model training and validation was established (task 2.1)</a:t>
                  </a:r>
                </a:p>
                <a:p>
                  <a:pPr marL="742950" lvl="1"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Selected model structures: Random Forest model</a:t>
                  </a:r>
                </a:p>
                <a:p>
                  <a:pPr marL="742950" lvl="1"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Evaluation index: </a:t>
                  </a:r>
                  <a14:m>
                    <m:oMath xmlns:m="http://schemas.openxmlformats.org/officeDocument/2006/math">
                      <m:acc>
                        <m:accPr>
                          <m:chr m:val="̅"/>
                          <m:ctrlPr>
                            <a:rPr lang="en-US" i="1" smtClean="0">
                              <a:solidFill>
                                <a:schemeClr val="tx1"/>
                              </a:solidFill>
                              <a:effectLst/>
                              <a:latin typeface="Cambria Math" panose="02040503050406030204" pitchFamily="18" charset="0"/>
                            </a:rPr>
                          </m:ctrlPr>
                        </m:accPr>
                        <m:e>
                          <m:r>
                            <a:rPr lang="en-US" sz="20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𝐽𝑆𝐷</m:t>
                          </m:r>
                        </m:e>
                      </m:acc>
                    </m:oMath>
                  </a14:m>
                  <a:endParaRPr lang="en-US" altLang="zh-CN"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zone air temperature model, zone air relative humidity model, and HVAC system power model are developed (task 2.2)</a:t>
                  </a:r>
                </a:p>
              </p:txBody>
            </p:sp>
          </mc:Choice>
          <mc:Fallback xmlns="">
            <p:sp>
              <p:nvSpPr>
                <p:cNvPr id="10" name="TextBox 9">
                  <a:extLst>
                    <a:ext uri="{FF2B5EF4-FFF2-40B4-BE49-F238E27FC236}">
                      <a16:creationId xmlns:a16="http://schemas.microsoft.com/office/drawing/2014/main" id="{1F85F08E-6DE2-602C-CC32-DB964729B509}"/>
                    </a:ext>
                  </a:extLst>
                </p:cNvPr>
                <p:cNvSpPr txBox="1">
                  <a:spLocks noRot="1" noChangeAspect="1" noMove="1" noResize="1" noEditPoints="1" noAdjustHandles="1" noChangeArrowheads="1" noChangeShapeType="1" noTextEdit="1"/>
                </p:cNvSpPr>
                <p:nvPr/>
              </p:nvSpPr>
              <p:spPr>
                <a:xfrm>
                  <a:off x="435699" y="2183642"/>
                  <a:ext cx="11205535" cy="1146447"/>
                </a:xfrm>
                <a:prstGeom prst="rect">
                  <a:avLst/>
                </a:prstGeom>
                <a:blipFill>
                  <a:blip r:embed="rId3"/>
                  <a:stretch>
                    <a:fillRect l="-762" t="-1909" r="-544" b="-4535"/>
                  </a:stretch>
                </a:blipFill>
              </p:spPr>
              <p:txBody>
                <a:bodyPr/>
                <a:lstStyle/>
                <a:p>
                  <a:r>
                    <a:rPr lang="en-US">
                      <a:noFill/>
                    </a:rPr>
                    <a:t> </a:t>
                  </a:r>
                </a:p>
              </p:txBody>
            </p:sp>
          </mc:Fallback>
        </mc:AlternateContent>
      </p:grpSp>
    </p:spTree>
    <p:extLst>
      <p:ext uri="{BB962C8B-B14F-4D97-AF65-F5344CB8AC3E}">
        <p14:creationId xmlns:p14="http://schemas.microsoft.com/office/powerpoint/2010/main" val="1951128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F084B43-8999-8E4B-70F5-84FFD4B952C9}"/>
              </a:ext>
            </a:extLst>
          </p:cNvPr>
          <p:cNvPicPr>
            <a:picLocks noChangeAspect="1"/>
          </p:cNvPicPr>
          <p:nvPr/>
        </p:nvPicPr>
        <p:blipFill>
          <a:blip r:embed="rId3"/>
          <a:srcRect t="12391"/>
          <a:stretch/>
        </p:blipFill>
        <p:spPr>
          <a:xfrm>
            <a:off x="5515995" y="2231541"/>
            <a:ext cx="6614499" cy="3738450"/>
          </a:xfrm>
          <a:prstGeom prst="rect">
            <a:avLst/>
          </a:prstGeom>
        </p:spPr>
      </p:pic>
      <p:sp>
        <p:nvSpPr>
          <p:cNvPr id="2" name="Title 1">
            <a:extLst>
              <a:ext uri="{FF2B5EF4-FFF2-40B4-BE49-F238E27FC236}">
                <a16:creationId xmlns:a16="http://schemas.microsoft.com/office/drawing/2014/main" id="{7E5CDFDF-62F7-A70E-E0A3-1052B990E283}"/>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F089A02D-DD28-E0D8-548E-4CB7BEEFF436}"/>
              </a:ext>
            </a:extLst>
          </p:cNvPr>
          <p:cNvSpPr>
            <a:spLocks noGrp="1"/>
          </p:cNvSpPr>
          <p:nvPr>
            <p:ph type="sldNum" sz="quarter" idx="10"/>
          </p:nvPr>
        </p:nvSpPr>
        <p:spPr/>
        <p:txBody>
          <a:bodyPr/>
          <a:lstStyle/>
          <a:p>
            <a:fld id="{E18569AF-2237-4C38-90A2-3DAC76D180AF}" type="slidenum">
              <a:rPr lang="en-US" smtClean="0"/>
              <a:pPr/>
              <a:t>28</a:t>
            </a:fld>
            <a:endParaRPr lang="en-US" dirty="0"/>
          </a:p>
        </p:txBody>
      </p:sp>
      <p:sp>
        <p:nvSpPr>
          <p:cNvPr id="4" name="Content Placeholder 3">
            <a:extLst>
              <a:ext uri="{FF2B5EF4-FFF2-40B4-BE49-F238E27FC236}">
                <a16:creationId xmlns:a16="http://schemas.microsoft.com/office/drawing/2014/main" id="{AFFDE7BC-4CBA-355F-410D-983FCC6A3068}"/>
              </a:ext>
            </a:extLst>
          </p:cNvPr>
          <p:cNvSpPr>
            <a:spLocks noGrp="1"/>
          </p:cNvSpPr>
          <p:nvPr>
            <p:ph idx="1"/>
          </p:nvPr>
        </p:nvSpPr>
        <p:spPr>
          <a:xfrm>
            <a:off x="218460" y="1144637"/>
            <a:ext cx="11468456" cy="1460120"/>
          </a:xfrm>
        </p:spPr>
        <p:txBody>
          <a:bodyPr>
            <a:normAutofit/>
          </a:bodyPr>
          <a:lstStyle/>
          <a:p>
            <a:pPr marL="0" indent="0" algn="ctr">
              <a:buNone/>
            </a:pPr>
            <a:r>
              <a:rPr lang="en-US" sz="3600" b="1" dirty="0"/>
              <a:t>Objective 3: Transfer Learning (TL) Used in Group Occupant Thermal Comfort Model</a:t>
            </a:r>
          </a:p>
        </p:txBody>
      </p:sp>
      <p:sp>
        <p:nvSpPr>
          <p:cNvPr id="6" name="Content Placeholder 3">
            <a:extLst>
              <a:ext uri="{FF2B5EF4-FFF2-40B4-BE49-F238E27FC236}">
                <a16:creationId xmlns:a16="http://schemas.microsoft.com/office/drawing/2014/main" id="{84A7D5DB-E4FC-034F-A5D4-42B2BE26FF4E}"/>
              </a:ext>
            </a:extLst>
          </p:cNvPr>
          <p:cNvSpPr txBox="1">
            <a:spLocks/>
          </p:cNvSpPr>
          <p:nvPr/>
        </p:nvSpPr>
        <p:spPr>
          <a:xfrm>
            <a:off x="320061" y="2423151"/>
            <a:ext cx="5405826" cy="3416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Task 3.1</a:t>
            </a:r>
            <a:r>
              <a:rPr lang="en-US" sz="2400" dirty="0"/>
              <a:t> TL Framework Development</a:t>
            </a:r>
          </a:p>
          <a:p>
            <a:pPr marL="0" indent="0">
              <a:buNone/>
            </a:pPr>
            <a:r>
              <a:rPr lang="en-US" sz="2400" dirty="0"/>
              <a:t>(Presented in thesis proposal)</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b="1" dirty="0"/>
              <a:t>Task 3.2 </a:t>
            </a:r>
            <a:r>
              <a:rPr lang="en-US" sz="2400" dirty="0"/>
              <a:t>Evaluation Scenarios Design</a:t>
            </a:r>
          </a:p>
          <a:p>
            <a:pPr marL="0" indent="0">
              <a:buFont typeface="Arial" panose="020B0604020202020204" pitchFamily="34" charset="0"/>
              <a:buNone/>
            </a:pPr>
            <a:r>
              <a:rPr lang="en-US" sz="2400" b="1" dirty="0"/>
              <a:t>Task 3.3 </a:t>
            </a:r>
            <a:r>
              <a:rPr lang="en-US" sz="2400" dirty="0"/>
              <a:t>Evaluation Results Analyze </a:t>
            </a:r>
          </a:p>
        </p:txBody>
      </p:sp>
      <p:sp>
        <p:nvSpPr>
          <p:cNvPr id="7" name="Oval 6">
            <a:extLst>
              <a:ext uri="{FF2B5EF4-FFF2-40B4-BE49-F238E27FC236}">
                <a16:creationId xmlns:a16="http://schemas.microsoft.com/office/drawing/2014/main" id="{BA49ADB9-8E3A-48ED-C767-26E92039D98B}"/>
              </a:ext>
            </a:extLst>
          </p:cNvPr>
          <p:cNvSpPr/>
          <p:nvPr/>
        </p:nvSpPr>
        <p:spPr>
          <a:xfrm>
            <a:off x="9947550" y="2334986"/>
            <a:ext cx="2151743" cy="1094014"/>
          </a:xfrm>
          <a:prstGeom prst="ellipse">
            <a:avLst/>
          </a:prstGeom>
          <a:noFill/>
          <a:ln>
            <a:solidFill>
              <a:schemeClr val="accent1">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8412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6E29C-E014-EEEB-291B-AFA46546D6B4}"/>
              </a:ext>
            </a:extLst>
          </p:cNvPr>
          <p:cNvSpPr>
            <a:spLocks noGrp="1"/>
          </p:cNvSpPr>
          <p:nvPr>
            <p:ph type="title"/>
          </p:nvPr>
        </p:nvSpPr>
        <p:spPr/>
        <p:txBody>
          <a:bodyPr>
            <a:normAutofit fontScale="90000"/>
          </a:bodyPr>
          <a:lstStyle/>
          <a:p>
            <a:r>
              <a:rPr lang="en-US" dirty="0"/>
              <a:t>Task 3.1 </a:t>
            </a:r>
            <a:r>
              <a:rPr lang="en-US" sz="3200" dirty="0"/>
              <a:t>Transfer Learning Framework </a:t>
            </a:r>
            <a:r>
              <a:rPr lang="en-US" dirty="0"/>
              <a:t>D</a:t>
            </a:r>
            <a:r>
              <a:rPr lang="en-US" sz="3200" dirty="0"/>
              <a:t>evelopment</a:t>
            </a:r>
            <a:endParaRPr lang="en-US" dirty="0"/>
          </a:p>
        </p:txBody>
      </p:sp>
      <p:sp>
        <p:nvSpPr>
          <p:cNvPr id="3" name="Slide Number Placeholder 2">
            <a:extLst>
              <a:ext uri="{FF2B5EF4-FFF2-40B4-BE49-F238E27FC236}">
                <a16:creationId xmlns:a16="http://schemas.microsoft.com/office/drawing/2014/main" id="{816829AA-B6AF-18B7-0DBF-259DBA251196}"/>
              </a:ext>
            </a:extLst>
          </p:cNvPr>
          <p:cNvSpPr>
            <a:spLocks noGrp="1"/>
          </p:cNvSpPr>
          <p:nvPr>
            <p:ph type="sldNum" sz="quarter" idx="10"/>
          </p:nvPr>
        </p:nvSpPr>
        <p:spPr/>
        <p:txBody>
          <a:bodyPr/>
          <a:lstStyle/>
          <a:p>
            <a:fld id="{E18569AF-2237-4C38-90A2-3DAC76D180AF}" type="slidenum">
              <a:rPr lang="en-US" smtClean="0"/>
              <a:pPr/>
              <a:t>29</a:t>
            </a:fld>
            <a:endParaRPr lang="en-US" dirty="0"/>
          </a:p>
        </p:txBody>
      </p:sp>
      <p:sp>
        <p:nvSpPr>
          <p:cNvPr id="8" name="Content Placeholder 3">
            <a:extLst>
              <a:ext uri="{FF2B5EF4-FFF2-40B4-BE49-F238E27FC236}">
                <a16:creationId xmlns:a16="http://schemas.microsoft.com/office/drawing/2014/main" id="{69B8AF75-1BDB-2977-BFE0-94DE17A24488}"/>
              </a:ext>
            </a:extLst>
          </p:cNvPr>
          <p:cNvSpPr>
            <a:spLocks noGrp="1"/>
          </p:cNvSpPr>
          <p:nvPr>
            <p:ph idx="1"/>
          </p:nvPr>
        </p:nvSpPr>
        <p:spPr>
          <a:xfrm>
            <a:off x="264558" y="1333144"/>
            <a:ext cx="11545369" cy="4024467"/>
          </a:xfrm>
        </p:spPr>
        <p:txBody>
          <a:bodyPr>
            <a:normAutofit/>
          </a:bodyPr>
          <a:lstStyle/>
          <a:p>
            <a:r>
              <a:rPr lang="en-US" sz="2400" dirty="0"/>
              <a:t>B</a:t>
            </a:r>
            <a:r>
              <a:rPr lang="en-US" altLang="zh-CN" sz="2400" dirty="0"/>
              <a:t>ackground </a:t>
            </a:r>
            <a:endParaRPr lang="en-US" sz="2400" dirty="0"/>
          </a:p>
          <a:p>
            <a:pPr lvl="1"/>
            <a:r>
              <a:rPr lang="en-US" sz="2000" dirty="0"/>
              <a:t>A reliable group thermal comfort model need sufficient data to train</a:t>
            </a:r>
          </a:p>
          <a:p>
            <a:pPr lvl="1"/>
            <a:r>
              <a:rPr lang="en-US" sz="2000" dirty="0"/>
              <a:t>The data collection of occupant is time-consuming</a:t>
            </a:r>
          </a:p>
          <a:p>
            <a:pPr lvl="1"/>
            <a:r>
              <a:rPr lang="en-US" sz="2000" dirty="0">
                <a:solidFill>
                  <a:srgbClr val="C00000"/>
                </a:solidFill>
              </a:rPr>
              <a:t>There is often a lack of data to develop the group thermal comfort model</a:t>
            </a:r>
          </a:p>
          <a:p>
            <a:pPr marL="457200" lvl="1" indent="0">
              <a:buNone/>
            </a:pPr>
            <a:endParaRPr lang="en-US" sz="2000" dirty="0">
              <a:solidFill>
                <a:srgbClr val="C00000"/>
              </a:solidFill>
            </a:endParaRPr>
          </a:p>
          <a:p>
            <a:r>
              <a:rPr lang="en-US" sz="2400" dirty="0"/>
              <a:t>Solution: </a:t>
            </a:r>
            <a:r>
              <a:rPr lang="en-US" sz="2000" b="1" dirty="0"/>
              <a:t>Transfer learning </a:t>
            </a:r>
          </a:p>
          <a:p>
            <a:pPr lvl="1"/>
            <a:r>
              <a:rPr lang="en-US" sz="2000" dirty="0"/>
              <a:t>A machine learning technique that transfers previously learned knowledge to a new task [1]</a:t>
            </a:r>
          </a:p>
          <a:p>
            <a:pPr lvl="1"/>
            <a:r>
              <a:rPr lang="en-US" sz="2000" dirty="0"/>
              <a:t>A solution for insufficient data problem [2, 3]</a:t>
            </a:r>
          </a:p>
          <a:p>
            <a:pPr lvl="1"/>
            <a:r>
              <a:rPr lang="en-US" sz="2000" dirty="0"/>
              <a:t>Transfer the knowledge from source domain to target domain</a:t>
            </a:r>
          </a:p>
          <a:p>
            <a:pPr marL="457200" lvl="1" indent="0">
              <a:buNone/>
            </a:pPr>
            <a:endParaRPr lang="en-US" sz="2000" dirty="0"/>
          </a:p>
        </p:txBody>
      </p:sp>
      <p:sp>
        <p:nvSpPr>
          <p:cNvPr id="4" name="TextBox 3">
            <a:extLst>
              <a:ext uri="{FF2B5EF4-FFF2-40B4-BE49-F238E27FC236}">
                <a16:creationId xmlns:a16="http://schemas.microsoft.com/office/drawing/2014/main" id="{8A012A3B-EDB6-5425-701D-2F28BC81618E}"/>
              </a:ext>
            </a:extLst>
          </p:cNvPr>
          <p:cNvSpPr txBox="1"/>
          <p:nvPr/>
        </p:nvSpPr>
        <p:spPr>
          <a:xfrm>
            <a:off x="-2152" y="5621325"/>
            <a:ext cx="11929594" cy="830997"/>
          </a:xfrm>
          <a:prstGeom prst="rect">
            <a:avLst/>
          </a:prstGeom>
          <a:noFill/>
        </p:spPr>
        <p:txBody>
          <a:bodyPr wrap="square">
            <a:spAutoFit/>
          </a:bodyPr>
          <a:lstStyle/>
          <a:p>
            <a:r>
              <a:rPr lang="en-US" sz="1200" dirty="0"/>
              <a:t>[1] Pan, W., E. Xiang, and Q. Yang. Transfer learning in collaborative filtering with uncertain ratings. in Proceedings of the AAAI Conference on Artificial Intelligence. 2012.</a:t>
            </a:r>
          </a:p>
          <a:p>
            <a:r>
              <a:rPr lang="en-US" sz="1200" dirty="0"/>
              <a:t>[2] Gupta, N. and A.S. Jalal, Traditional to transfer learning progression on scene text detection and recognition: a survey. Artificial Intelligence Review, 2022: p. 1-46.</a:t>
            </a:r>
          </a:p>
          <a:p>
            <a:r>
              <a:rPr lang="en-US" sz="1200" dirty="0"/>
              <a:t>[3] Di, S., et al., Cross-domain traffic scene understanding: A dense correspondence-based transfer learning approach. IEEE transactions on intelligent transportation systems, 2017. 19(3): p. 745-757.</a:t>
            </a:r>
          </a:p>
        </p:txBody>
      </p:sp>
    </p:spTree>
    <p:extLst>
      <p:ext uri="{BB962C8B-B14F-4D97-AF65-F5344CB8AC3E}">
        <p14:creationId xmlns:p14="http://schemas.microsoft.com/office/powerpoint/2010/main" val="141005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38305-CDA3-41A0-A368-82D9E663F299}"/>
              </a:ext>
            </a:extLst>
          </p:cNvPr>
          <p:cNvSpPr>
            <a:spLocks noGrp="1"/>
          </p:cNvSpPr>
          <p:nvPr>
            <p:ph type="title"/>
          </p:nvPr>
        </p:nvSpPr>
        <p:spPr/>
        <p:txBody>
          <a:bodyPr>
            <a:normAutofit fontScale="90000"/>
          </a:bodyPr>
          <a:lstStyle/>
          <a:p>
            <a:r>
              <a:rPr lang="en-US" dirty="0"/>
              <a:t>Outline</a:t>
            </a:r>
          </a:p>
        </p:txBody>
      </p:sp>
      <p:sp>
        <p:nvSpPr>
          <p:cNvPr id="3" name="Slide Number Placeholder 2">
            <a:extLst>
              <a:ext uri="{FF2B5EF4-FFF2-40B4-BE49-F238E27FC236}">
                <a16:creationId xmlns:a16="http://schemas.microsoft.com/office/drawing/2014/main" id="{FE084965-23D8-4ED7-A00E-0CC04AFFF830}"/>
              </a:ext>
            </a:extLst>
          </p:cNvPr>
          <p:cNvSpPr>
            <a:spLocks noGrp="1"/>
          </p:cNvSpPr>
          <p:nvPr>
            <p:ph type="sldNum" sz="quarter" idx="10"/>
          </p:nvPr>
        </p:nvSpPr>
        <p:spPr/>
        <p:txBody>
          <a:bodyPr/>
          <a:lstStyle/>
          <a:p>
            <a:fld id="{E18569AF-2237-4C38-90A2-3DAC76D180AF}" type="slidenum">
              <a:rPr lang="en-US" smtClean="0"/>
              <a:pPr/>
              <a:t>3</a:t>
            </a:fld>
            <a:endParaRPr lang="en-US" dirty="0"/>
          </a:p>
        </p:txBody>
      </p:sp>
      <p:sp>
        <p:nvSpPr>
          <p:cNvPr id="4" name="Content Placeholder 3">
            <a:extLst>
              <a:ext uri="{FF2B5EF4-FFF2-40B4-BE49-F238E27FC236}">
                <a16:creationId xmlns:a16="http://schemas.microsoft.com/office/drawing/2014/main" id="{C505EF46-2FDA-4CAC-A375-4A71EC70082E}"/>
              </a:ext>
            </a:extLst>
          </p:cNvPr>
          <p:cNvSpPr>
            <a:spLocks noGrp="1"/>
          </p:cNvSpPr>
          <p:nvPr>
            <p:ph idx="1"/>
          </p:nvPr>
        </p:nvSpPr>
        <p:spPr>
          <a:xfrm>
            <a:off x="274320" y="1371600"/>
            <a:ext cx="11500292" cy="4954534"/>
          </a:xfrm>
        </p:spPr>
        <p:txBody>
          <a:bodyPr>
            <a:normAutofit/>
          </a:bodyPr>
          <a:lstStyle/>
          <a:p>
            <a:pPr marL="514350" indent="-514350">
              <a:buFont typeface="+mj-lt"/>
              <a:buAutoNum type="arabicPeriod"/>
            </a:pPr>
            <a:r>
              <a:rPr lang="en-US" dirty="0"/>
              <a:t>Introduction</a:t>
            </a:r>
          </a:p>
          <a:p>
            <a:pPr marL="514350" indent="-514350">
              <a:buFont typeface="+mj-lt"/>
              <a:buAutoNum type="arabicPeriod"/>
            </a:pPr>
            <a:r>
              <a:rPr lang="en-US" dirty="0"/>
              <a:t>Research Objectives</a:t>
            </a:r>
          </a:p>
          <a:p>
            <a:pPr marL="514350" indent="-514350">
              <a:buFont typeface="+mj-lt"/>
              <a:buAutoNum type="arabicPeriod"/>
            </a:pPr>
            <a:r>
              <a:rPr lang="en-US" dirty="0"/>
              <a:t>Research Contents</a:t>
            </a:r>
          </a:p>
          <a:p>
            <a:pPr lvl="1"/>
            <a:r>
              <a:rPr lang="en-US" dirty="0"/>
              <a:t>Task 1: Virtual Testbed Development</a:t>
            </a:r>
          </a:p>
          <a:p>
            <a:pPr lvl="1"/>
            <a:r>
              <a:rPr lang="en-US" dirty="0"/>
              <a:t>Task 2: Predictive Model Development</a:t>
            </a:r>
          </a:p>
          <a:p>
            <a:pPr lvl="1"/>
            <a:r>
              <a:rPr lang="en-US" dirty="0"/>
              <a:t>Task 3: Transfer Learning Used in Group Occupant Thermal Comfort Model </a:t>
            </a:r>
          </a:p>
          <a:p>
            <a:pPr lvl="1"/>
            <a:r>
              <a:rPr lang="en-US" dirty="0"/>
              <a:t>Task 4: Development of MPC-based Group Occupant Centric Control</a:t>
            </a:r>
          </a:p>
          <a:p>
            <a:pPr marL="514350" indent="-514350">
              <a:buFont typeface="+mj-lt"/>
              <a:buAutoNum type="arabicPeriod"/>
            </a:pPr>
            <a:r>
              <a:rPr lang="en-US" dirty="0"/>
              <a:t>Conclusions and Future Works</a:t>
            </a:r>
            <a:endParaRPr lang="en-US" sz="2800" dirty="0"/>
          </a:p>
        </p:txBody>
      </p:sp>
    </p:spTree>
    <p:extLst>
      <p:ext uri="{BB962C8B-B14F-4D97-AF65-F5344CB8AC3E}">
        <p14:creationId xmlns:p14="http://schemas.microsoft.com/office/powerpoint/2010/main" val="4049607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FE430-BA04-3CC1-416F-367300E51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B2BF0-DC63-89B6-5AA4-268D60AFB54F}"/>
              </a:ext>
            </a:extLst>
          </p:cNvPr>
          <p:cNvSpPr>
            <a:spLocks noGrp="1"/>
          </p:cNvSpPr>
          <p:nvPr>
            <p:ph type="title"/>
          </p:nvPr>
        </p:nvSpPr>
        <p:spPr/>
        <p:txBody>
          <a:bodyPr>
            <a:normAutofit fontScale="90000"/>
          </a:bodyPr>
          <a:lstStyle/>
          <a:p>
            <a:r>
              <a:rPr lang="en-US" dirty="0"/>
              <a:t>Task 3.1 </a:t>
            </a:r>
            <a:r>
              <a:rPr lang="en-US" sz="3200" dirty="0"/>
              <a:t>Transfer Learning Framework </a:t>
            </a:r>
            <a:r>
              <a:rPr lang="en-US" dirty="0"/>
              <a:t>D</a:t>
            </a:r>
            <a:r>
              <a:rPr lang="en-US" sz="3200" dirty="0"/>
              <a:t>evelopment</a:t>
            </a:r>
            <a:endParaRPr lang="en-US" dirty="0"/>
          </a:p>
        </p:txBody>
      </p:sp>
      <p:sp>
        <p:nvSpPr>
          <p:cNvPr id="3" name="Slide Number Placeholder 2">
            <a:extLst>
              <a:ext uri="{FF2B5EF4-FFF2-40B4-BE49-F238E27FC236}">
                <a16:creationId xmlns:a16="http://schemas.microsoft.com/office/drawing/2014/main" id="{8167BADD-3C9E-BC7B-5442-15D0CFF54C61}"/>
              </a:ext>
            </a:extLst>
          </p:cNvPr>
          <p:cNvSpPr>
            <a:spLocks noGrp="1"/>
          </p:cNvSpPr>
          <p:nvPr>
            <p:ph type="sldNum" sz="quarter" idx="10"/>
          </p:nvPr>
        </p:nvSpPr>
        <p:spPr/>
        <p:txBody>
          <a:bodyPr/>
          <a:lstStyle/>
          <a:p>
            <a:fld id="{E18569AF-2237-4C38-90A2-3DAC76D180AF}" type="slidenum">
              <a:rPr lang="en-US" smtClean="0"/>
              <a:pPr/>
              <a:t>30</a:t>
            </a:fld>
            <a:endParaRPr lang="en-US" dirty="0"/>
          </a:p>
        </p:txBody>
      </p:sp>
      <p:sp>
        <p:nvSpPr>
          <p:cNvPr id="8" name="TextBox 7">
            <a:extLst>
              <a:ext uri="{FF2B5EF4-FFF2-40B4-BE49-F238E27FC236}">
                <a16:creationId xmlns:a16="http://schemas.microsoft.com/office/drawing/2014/main" id="{A6E890CC-20DF-3517-2404-E3452A809F83}"/>
              </a:ext>
            </a:extLst>
          </p:cNvPr>
          <p:cNvSpPr txBox="1"/>
          <p:nvPr/>
        </p:nvSpPr>
        <p:spPr>
          <a:xfrm>
            <a:off x="247946" y="1112136"/>
            <a:ext cx="8915371" cy="301621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Categorization of TL</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Instance-based</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Transfer the knowledge by re-sampling source instances to minimize the difference in marginal distributions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method is used in this study</a:t>
            </a:r>
          </a:p>
          <a:p>
            <a:pPr marL="1200150" lvl="2"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Feature-based</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Minimize the mismatch by transferring features to another space </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method is not used because the features of the group thermal comfort model are typical available</a:t>
            </a:r>
          </a:p>
        </p:txBody>
      </p:sp>
      <p:pic>
        <p:nvPicPr>
          <p:cNvPr id="4" name="Picture 3" descr="A diagram of a diagram of a complex&#10;&#10;Description automatically generated with medium confidence">
            <a:extLst>
              <a:ext uri="{FF2B5EF4-FFF2-40B4-BE49-F238E27FC236}">
                <a16:creationId xmlns:a16="http://schemas.microsoft.com/office/drawing/2014/main" id="{6DF54DF8-B6F6-2F26-4ACB-AC5FA5ED62F7}"/>
              </a:ext>
            </a:extLst>
          </p:cNvPr>
          <p:cNvPicPr>
            <a:picLocks noChangeAspect="1"/>
          </p:cNvPicPr>
          <p:nvPr/>
        </p:nvPicPr>
        <p:blipFill rotWithShape="1">
          <a:blip r:embed="rId3"/>
          <a:srcRect t="6439" r="68883" b="11144"/>
          <a:stretch/>
        </p:blipFill>
        <p:spPr>
          <a:xfrm>
            <a:off x="9196172" y="1235198"/>
            <a:ext cx="2747882" cy="1412109"/>
          </a:xfrm>
          <a:prstGeom prst="rect">
            <a:avLst/>
          </a:prstGeom>
        </p:spPr>
      </p:pic>
      <p:pic>
        <p:nvPicPr>
          <p:cNvPr id="5" name="Picture 4" descr="A diagram of a diagram of a complex&#10;&#10;Description automatically generated with medium confidence">
            <a:extLst>
              <a:ext uri="{FF2B5EF4-FFF2-40B4-BE49-F238E27FC236}">
                <a16:creationId xmlns:a16="http://schemas.microsoft.com/office/drawing/2014/main" id="{6AEB1B17-1EC3-2773-53B0-93223852AEF5}"/>
              </a:ext>
            </a:extLst>
          </p:cNvPr>
          <p:cNvPicPr>
            <a:picLocks noChangeAspect="1"/>
          </p:cNvPicPr>
          <p:nvPr/>
        </p:nvPicPr>
        <p:blipFill rotWithShape="1">
          <a:blip r:embed="rId3"/>
          <a:srcRect l="31355" t="6293" r="44866" b="5228"/>
          <a:stretch/>
        </p:blipFill>
        <p:spPr>
          <a:xfrm>
            <a:off x="9488281" y="2715596"/>
            <a:ext cx="2163663" cy="1562035"/>
          </a:xfrm>
          <a:prstGeom prst="rect">
            <a:avLst/>
          </a:prstGeom>
        </p:spPr>
      </p:pic>
      <p:pic>
        <p:nvPicPr>
          <p:cNvPr id="6" name="Picture 5" descr="A diagram of a diagram of a complex&#10;&#10;Description automatically generated with medium confidence">
            <a:extLst>
              <a:ext uri="{FF2B5EF4-FFF2-40B4-BE49-F238E27FC236}">
                <a16:creationId xmlns:a16="http://schemas.microsoft.com/office/drawing/2014/main" id="{30AD5DB7-9FB8-B365-63D0-5B4579C8845E}"/>
              </a:ext>
            </a:extLst>
          </p:cNvPr>
          <p:cNvPicPr>
            <a:picLocks noChangeAspect="1"/>
          </p:cNvPicPr>
          <p:nvPr/>
        </p:nvPicPr>
        <p:blipFill rotWithShape="1">
          <a:blip r:embed="rId3"/>
          <a:srcRect l="53766" t="7435" b="7069"/>
          <a:stretch/>
        </p:blipFill>
        <p:spPr>
          <a:xfrm>
            <a:off x="7952704" y="4368509"/>
            <a:ext cx="4239296" cy="1521001"/>
          </a:xfrm>
          <a:prstGeom prst="rect">
            <a:avLst/>
          </a:prstGeom>
        </p:spPr>
      </p:pic>
      <p:sp>
        <p:nvSpPr>
          <p:cNvPr id="10" name="TextBox 9">
            <a:extLst>
              <a:ext uri="{FF2B5EF4-FFF2-40B4-BE49-F238E27FC236}">
                <a16:creationId xmlns:a16="http://schemas.microsoft.com/office/drawing/2014/main" id="{D9D5AC01-1020-F3DB-1F30-36A6A38C30BF}"/>
              </a:ext>
            </a:extLst>
          </p:cNvPr>
          <p:cNvSpPr txBox="1"/>
          <p:nvPr/>
        </p:nvSpPr>
        <p:spPr>
          <a:xfrm>
            <a:off x="247946" y="4317219"/>
            <a:ext cx="7323248" cy="1508105"/>
          </a:xfrm>
          <a:prstGeom prst="rect">
            <a:avLst/>
          </a:prstGeom>
          <a:noFill/>
        </p:spPr>
        <p:txBody>
          <a:bodyPr wrap="square">
            <a:spAutoFit/>
          </a:bodyPr>
          <a:lstStyle/>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Model-based</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Keep parts of the model from source domain, and fine-tune the model for the target domain</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method is not used because the group thermal comfort RF model is hard to fine-tune</a:t>
            </a:r>
          </a:p>
        </p:txBody>
      </p:sp>
      <p:sp>
        <p:nvSpPr>
          <p:cNvPr id="11" name="TextBox 10">
            <a:extLst>
              <a:ext uri="{FF2B5EF4-FFF2-40B4-BE49-F238E27FC236}">
                <a16:creationId xmlns:a16="http://schemas.microsoft.com/office/drawing/2014/main" id="{1D7515DC-F8FB-2639-D5B0-4D51AA686224}"/>
              </a:ext>
            </a:extLst>
          </p:cNvPr>
          <p:cNvSpPr txBox="1"/>
          <p:nvPr/>
        </p:nvSpPr>
        <p:spPr>
          <a:xfrm>
            <a:off x="8673453" y="5947624"/>
            <a:ext cx="3793317" cy="307777"/>
          </a:xfrm>
          <a:prstGeom prst="rect">
            <a:avLst/>
          </a:prstGeom>
          <a:noFill/>
        </p:spPr>
        <p:txBody>
          <a:bodyPr wrap="square">
            <a:spAutoFit/>
          </a:bodyPr>
          <a:lstStyle/>
          <a:p>
            <a:r>
              <a:rPr lang="en-US" sz="1400" u="sng" dirty="0">
                <a:effectLst/>
                <a:latin typeface="Times New Roman" panose="02020603050405020304" pitchFamily="18" charset="0"/>
                <a:ea typeface="SimSun" panose="02010600030101010101" pitchFamily="2" charset="-122"/>
              </a:rPr>
              <a:t>The schema of three categories of TL [1]</a:t>
            </a:r>
            <a:endParaRPr lang="en-US" sz="1400" u="sng" dirty="0"/>
          </a:p>
        </p:txBody>
      </p:sp>
      <p:sp>
        <p:nvSpPr>
          <p:cNvPr id="12" name="TextBox 11">
            <a:extLst>
              <a:ext uri="{FF2B5EF4-FFF2-40B4-BE49-F238E27FC236}">
                <a16:creationId xmlns:a16="http://schemas.microsoft.com/office/drawing/2014/main" id="{7671F1FE-5690-2349-B5CB-67EFCC9F2A43}"/>
              </a:ext>
            </a:extLst>
          </p:cNvPr>
          <p:cNvSpPr txBox="1"/>
          <p:nvPr/>
        </p:nvSpPr>
        <p:spPr>
          <a:xfrm>
            <a:off x="0" y="6190449"/>
            <a:ext cx="11929594" cy="276999"/>
          </a:xfrm>
          <a:prstGeom prst="rect">
            <a:avLst/>
          </a:prstGeom>
          <a:noFill/>
        </p:spPr>
        <p:txBody>
          <a:bodyPr wrap="square">
            <a:spAutoFit/>
          </a:bodyPr>
          <a:lstStyle/>
          <a:p>
            <a:r>
              <a:rPr lang="en-US" sz="1200" dirty="0"/>
              <a:t>[1] </a:t>
            </a:r>
            <a:r>
              <a:rPr lang="en-US" sz="1200" dirty="0" err="1"/>
              <a:t>Asgarian</a:t>
            </a:r>
            <a:r>
              <a:rPr lang="en-US" sz="1200" dirty="0"/>
              <a:t>, A., An Introduction to Transfer Learning, a simple and concise explanation with real examples, in Medium. 2018.</a:t>
            </a:r>
          </a:p>
        </p:txBody>
      </p:sp>
    </p:spTree>
    <p:extLst>
      <p:ext uri="{BB962C8B-B14F-4D97-AF65-F5344CB8AC3E}">
        <p14:creationId xmlns:p14="http://schemas.microsoft.com/office/powerpoint/2010/main" val="10719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0796E-5A38-B5FC-405D-538AACDEC1C3}"/>
              </a:ext>
            </a:extLst>
          </p:cNvPr>
          <p:cNvSpPr>
            <a:spLocks noGrp="1"/>
          </p:cNvSpPr>
          <p:nvPr>
            <p:ph type="title"/>
          </p:nvPr>
        </p:nvSpPr>
        <p:spPr/>
        <p:txBody>
          <a:bodyPr>
            <a:normAutofit fontScale="90000"/>
          </a:bodyPr>
          <a:lstStyle/>
          <a:p>
            <a:r>
              <a:rPr lang="en-US" dirty="0"/>
              <a:t>Task 3.1 </a:t>
            </a:r>
            <a:r>
              <a:rPr lang="en-US" sz="3200" dirty="0"/>
              <a:t>Transfer Learning Framework </a:t>
            </a:r>
            <a:r>
              <a:rPr lang="en-US" dirty="0"/>
              <a:t>D</a:t>
            </a:r>
            <a:r>
              <a:rPr lang="en-US" sz="3200" dirty="0"/>
              <a:t>evelopment</a:t>
            </a:r>
            <a:endParaRPr lang="en-US" dirty="0"/>
          </a:p>
        </p:txBody>
      </p:sp>
      <p:sp>
        <p:nvSpPr>
          <p:cNvPr id="3" name="Slide Number Placeholder 2">
            <a:extLst>
              <a:ext uri="{FF2B5EF4-FFF2-40B4-BE49-F238E27FC236}">
                <a16:creationId xmlns:a16="http://schemas.microsoft.com/office/drawing/2014/main" id="{03883D34-920D-4294-521C-3F500FDA0985}"/>
              </a:ext>
            </a:extLst>
          </p:cNvPr>
          <p:cNvSpPr>
            <a:spLocks noGrp="1"/>
          </p:cNvSpPr>
          <p:nvPr>
            <p:ph type="sldNum" sz="quarter" idx="10"/>
          </p:nvPr>
        </p:nvSpPr>
        <p:spPr/>
        <p:txBody>
          <a:bodyPr/>
          <a:lstStyle/>
          <a:p>
            <a:fld id="{E18569AF-2237-4C38-90A2-3DAC76D180AF}" type="slidenum">
              <a:rPr lang="en-US" smtClean="0"/>
              <a:pPr/>
              <a:t>31</a:t>
            </a:fld>
            <a:endParaRPr lang="en-US" dirty="0"/>
          </a:p>
        </p:txBody>
      </p:sp>
      <p:sp>
        <p:nvSpPr>
          <p:cNvPr id="4" name="Content Placeholder 3">
            <a:extLst>
              <a:ext uri="{FF2B5EF4-FFF2-40B4-BE49-F238E27FC236}">
                <a16:creationId xmlns:a16="http://schemas.microsoft.com/office/drawing/2014/main" id="{F1EE08F3-C9A5-4BBB-F460-890841AC268D}"/>
              </a:ext>
            </a:extLst>
          </p:cNvPr>
          <p:cNvSpPr>
            <a:spLocks noGrp="1"/>
          </p:cNvSpPr>
          <p:nvPr>
            <p:ph idx="1"/>
          </p:nvPr>
        </p:nvSpPr>
        <p:spPr>
          <a:xfrm>
            <a:off x="296756" y="1307386"/>
            <a:ext cx="11468456" cy="4593831"/>
          </a:xfrm>
        </p:spPr>
        <p:txBody>
          <a:bodyPr/>
          <a:lstStyle/>
          <a:p>
            <a:r>
              <a:rPr lang="en-US" sz="2400" dirty="0"/>
              <a:t>The key procedure in instance-based transfer learning is sample adaptation</a:t>
            </a:r>
          </a:p>
          <a:p>
            <a:r>
              <a:rPr lang="en-US" sz="2400" dirty="0"/>
              <a:t>Sample adaptation </a:t>
            </a:r>
          </a:p>
          <a:p>
            <a:pPr lvl="1"/>
            <a:r>
              <a:rPr lang="en-US" sz="2000" dirty="0"/>
              <a:t>Minimize the difference of marginal distributions between two domains. </a:t>
            </a:r>
          </a:p>
          <a:p>
            <a:pPr lvl="1"/>
            <a:r>
              <a:rPr lang="en-US" sz="2000" dirty="0"/>
              <a:t>The difference is measured by Maximum Mean Discrepancy (MMD) [1]</a:t>
            </a:r>
          </a:p>
          <a:p>
            <a:pPr lvl="1"/>
            <a:endParaRPr lang="en-US" sz="2000" dirty="0"/>
          </a:p>
          <a:p>
            <a:pPr lvl="1"/>
            <a:endParaRPr lang="en-US" dirty="0"/>
          </a:p>
          <a:p>
            <a:pPr marL="457200" lvl="1" indent="0">
              <a:buNone/>
            </a:pPr>
            <a:endParaRPr lang="en-US" dirty="0"/>
          </a:p>
          <a:p>
            <a:pPr marL="457200" lvl="1" indent="0">
              <a:buNone/>
            </a:pPr>
            <a:endParaRPr lang="en-US" sz="2000" dirty="0"/>
          </a:p>
          <a:p>
            <a:pPr lvl="1"/>
            <a:r>
              <a:rPr lang="en-US" sz="2000" dirty="0"/>
              <a:t>Use optimization method to minimize MMD</a:t>
            </a:r>
          </a:p>
          <a:p>
            <a:pPr lvl="2"/>
            <a:r>
              <a:rPr lang="en-US" sz="1800" dirty="0"/>
              <a:t>Objective function</a:t>
            </a:r>
          </a:p>
          <a:p>
            <a:pPr marL="914400" lvl="2" indent="0">
              <a:buNone/>
            </a:pPr>
            <a:endParaRPr lang="en-US" sz="1800" dirty="0"/>
          </a:p>
          <a:p>
            <a:pPr lvl="2"/>
            <a:r>
              <a:rPr lang="en-US" sz="1800" dirty="0"/>
              <a:t>Optimization algorithm: Genetic algorithm </a:t>
            </a:r>
          </a:p>
          <a:p>
            <a:pPr lvl="2"/>
            <a:endParaRPr lang="en-US" sz="1800" dirty="0"/>
          </a:p>
          <a:p>
            <a:pPr lvl="1"/>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97A03C-B00A-44B3-7AFF-9C370A168DB3}"/>
                  </a:ext>
                </a:extLst>
              </p:cNvPr>
              <p:cNvSpPr txBox="1"/>
              <p:nvPr/>
            </p:nvSpPr>
            <p:spPr>
              <a:xfrm>
                <a:off x="444381" y="2785476"/>
                <a:ext cx="8910395" cy="1103572"/>
              </a:xfrm>
              <a:prstGeom prst="rect">
                <a:avLst/>
              </a:prstGeom>
              <a:noFill/>
            </p:spPr>
            <p:txBody>
              <a:bodyPr wrap="square">
                <a:spAutoFit/>
              </a:bodyPr>
              <a:lstStyle/>
              <a:p>
                <a:pPr marL="0" marR="0" indent="182880" algn="ctr">
                  <a:lnSpc>
                    <a:spcPct val="150000"/>
                  </a:lnSpc>
                  <a:spcBef>
                    <a:spcPts val="0"/>
                  </a:spcBef>
                  <a:spcAft>
                    <a:spcPts val="0"/>
                  </a:spcAft>
                </a:pPr>
                <a14:m>
                  <m:oMath xmlns:m="http://schemas.openxmlformats.org/officeDocument/2006/math">
                    <m:r>
                      <a:rPr lang="en-US" sz="1600" i="1" smtClean="0">
                        <a:effectLst/>
                        <a:latin typeface="Cambria Math" panose="02040503050406030204" pitchFamily="18" charset="0"/>
                        <a:ea typeface="Cambria Math" panose="02040503050406030204" pitchFamily="18" charset="0"/>
                        <a:cs typeface="Cambria Math" panose="02040503050406030204" pitchFamily="18" charset="0"/>
                      </a:rPr>
                      <m:t>𝑀𝑀</m:t>
                    </m:r>
                    <m:sSup>
                      <m:s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𝐷</m:t>
                        </m:r>
                      </m:e>
                      <m:sup>
                        <m:r>
                          <a:rPr lang="en-US" sz="1600" i="1">
                            <a:effectLst/>
                            <a:latin typeface="Cambria Math" panose="02040503050406030204" pitchFamily="18" charset="0"/>
                            <a:ea typeface="Cambria Math" panose="02040503050406030204" pitchFamily="18" charset="0"/>
                            <a:cs typeface="Cambria Math" panose="02040503050406030204" pitchFamily="18" charset="0"/>
                          </a:rPr>
                          <m:t>2</m:t>
                        </m:r>
                      </m:sup>
                    </m:sSup>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r>
                      <a:rPr lang="en-US" sz="1600" i="1">
                        <a:effectLst/>
                        <a:latin typeface="Cambria Math" panose="02040503050406030204" pitchFamily="18" charset="0"/>
                        <a:ea typeface="Cambria Math" panose="02040503050406030204" pitchFamily="18" charset="0"/>
                        <a:cs typeface="Cambria Math" panose="02040503050406030204" pitchFamily="18" charset="0"/>
                      </a:rPr>
                      <m:t>𝑋</m:t>
                    </m:r>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r>
                      <a:rPr lang="en-US" sz="1600" i="1">
                        <a:effectLst/>
                        <a:latin typeface="Cambria Math" panose="02040503050406030204" pitchFamily="18" charset="0"/>
                        <a:ea typeface="Cambria Math" panose="02040503050406030204" pitchFamily="18" charset="0"/>
                        <a:cs typeface="Cambria Math" panose="02040503050406030204" pitchFamily="18" charset="0"/>
                      </a:rPr>
                      <m:t>𝑌</m:t>
                    </m:r>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600" i="1">
                            <a:effectLst/>
                            <a:latin typeface="Cambria Math" panose="02040503050406030204" pitchFamily="18" charset="0"/>
                            <a:ea typeface="Cambria Math" panose="02040503050406030204" pitchFamily="18" charset="0"/>
                            <a:cs typeface="Cambria Math" panose="02040503050406030204" pitchFamily="18" charset="0"/>
                          </a:rPr>
                          <m:t>1</m:t>
                        </m:r>
                      </m:num>
                      <m:den>
                        <m:sSup>
                          <m:s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𝑚</m:t>
                            </m:r>
                          </m:e>
                          <m:sup>
                            <m:r>
                              <a:rPr lang="en-US" sz="1600" i="1">
                                <a:effectLst/>
                                <a:latin typeface="Cambria Math" panose="02040503050406030204" pitchFamily="18" charset="0"/>
                                <a:ea typeface="Cambria Math" panose="02040503050406030204" pitchFamily="18" charset="0"/>
                                <a:cs typeface="Cambria Math" panose="02040503050406030204" pitchFamily="18" charset="0"/>
                              </a:rPr>
                              <m:t>2</m:t>
                            </m:r>
                          </m:sup>
                        </m:sSup>
                      </m:den>
                    </m:f>
                    <m:nary>
                      <m:nary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𝑖</m:t>
                        </m:r>
                        <m:r>
                          <a:rPr lang="en-US" sz="1600" i="1">
                            <a:effectLst/>
                            <a:latin typeface="Cambria Math" panose="02040503050406030204" pitchFamily="18" charset="0"/>
                            <a:ea typeface="Cambria Math" panose="02040503050406030204" pitchFamily="18" charset="0"/>
                            <a:cs typeface="Cambria Math" panose="02040503050406030204" pitchFamily="18" charset="0"/>
                          </a:rPr>
                          <m:t>=1</m:t>
                        </m:r>
                      </m:sub>
                      <m:sup>
                        <m:r>
                          <a:rPr lang="en-US" sz="1600" i="1">
                            <a:effectLst/>
                            <a:latin typeface="Cambria Math" panose="02040503050406030204" pitchFamily="18" charset="0"/>
                            <a:ea typeface="Cambria Math" panose="02040503050406030204" pitchFamily="18" charset="0"/>
                            <a:cs typeface="Cambria Math" panose="02040503050406030204" pitchFamily="18" charset="0"/>
                          </a:rPr>
                          <m:t>𝑚</m:t>
                        </m:r>
                      </m:sup>
                      <m:e>
                        <m:nary>
                          <m:nary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𝑗</m:t>
                            </m:r>
                            <m:r>
                              <a:rPr lang="en-US" sz="1600" i="1">
                                <a:effectLst/>
                                <a:latin typeface="Cambria Math" panose="02040503050406030204" pitchFamily="18" charset="0"/>
                                <a:ea typeface="Cambria Math" panose="02040503050406030204" pitchFamily="18" charset="0"/>
                                <a:cs typeface="Cambria Math" panose="02040503050406030204" pitchFamily="18" charset="0"/>
                              </a:rPr>
                              <m:t>=1</m:t>
                            </m:r>
                          </m:sub>
                          <m:sup>
                            <m:r>
                              <a:rPr lang="en-US" sz="1600" i="1">
                                <a:effectLst/>
                                <a:latin typeface="Cambria Math" panose="02040503050406030204" pitchFamily="18" charset="0"/>
                                <a:ea typeface="Cambria Math" panose="02040503050406030204" pitchFamily="18" charset="0"/>
                                <a:cs typeface="Cambria Math" panose="02040503050406030204" pitchFamily="18" charset="0"/>
                              </a:rPr>
                              <m:t>𝑚</m:t>
                            </m:r>
                          </m:sup>
                          <m:e>
                            <m:r>
                              <a:rPr lang="en-US" sz="1600" i="1">
                                <a:effectLst/>
                                <a:latin typeface="Cambria Math" panose="02040503050406030204" pitchFamily="18" charset="0"/>
                                <a:ea typeface="Cambria Math" panose="02040503050406030204" pitchFamily="18" charset="0"/>
                                <a:cs typeface="Cambria Math" panose="02040503050406030204" pitchFamily="18" charset="0"/>
                              </a:rPr>
                              <m:t>𝐾</m:t>
                            </m:r>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𝑗</m:t>
                                </m:r>
                              </m:sub>
                            </m:sSub>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e>
                        </m:nary>
                      </m:e>
                    </m:nary>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600" i="1">
                            <a:effectLst/>
                            <a:latin typeface="Cambria Math" panose="02040503050406030204" pitchFamily="18" charset="0"/>
                            <a:ea typeface="Cambria Math" panose="02040503050406030204" pitchFamily="18" charset="0"/>
                            <a:cs typeface="Cambria Math" panose="02040503050406030204" pitchFamily="18" charset="0"/>
                          </a:rPr>
                          <m:t>1</m:t>
                        </m:r>
                      </m:num>
                      <m:den>
                        <m:r>
                          <a:rPr lang="en-US" sz="1600" i="1">
                            <a:effectLst/>
                            <a:latin typeface="Cambria Math" panose="02040503050406030204" pitchFamily="18" charset="0"/>
                            <a:ea typeface="Cambria Math" panose="02040503050406030204" pitchFamily="18" charset="0"/>
                            <a:cs typeface="Cambria Math" panose="02040503050406030204" pitchFamily="18" charset="0"/>
                          </a:rPr>
                          <m:t>𝑚𝑛</m:t>
                        </m:r>
                      </m:den>
                    </m:f>
                    <m:nary>
                      <m:nary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𝑖</m:t>
                        </m:r>
                        <m:r>
                          <a:rPr lang="en-US" sz="1600" i="1">
                            <a:effectLst/>
                            <a:latin typeface="Cambria Math" panose="02040503050406030204" pitchFamily="18" charset="0"/>
                            <a:ea typeface="Cambria Math" panose="02040503050406030204" pitchFamily="18" charset="0"/>
                            <a:cs typeface="Cambria Math" panose="02040503050406030204" pitchFamily="18" charset="0"/>
                          </a:rPr>
                          <m:t>=1</m:t>
                        </m:r>
                      </m:sub>
                      <m:sup>
                        <m:r>
                          <a:rPr lang="en-US" sz="1600" i="1">
                            <a:effectLst/>
                            <a:latin typeface="Cambria Math" panose="02040503050406030204" pitchFamily="18" charset="0"/>
                            <a:ea typeface="Cambria Math" panose="02040503050406030204" pitchFamily="18" charset="0"/>
                            <a:cs typeface="Cambria Math" panose="02040503050406030204" pitchFamily="18" charset="0"/>
                          </a:rPr>
                          <m:t>𝑚</m:t>
                        </m:r>
                      </m:sup>
                      <m:e>
                        <m:nary>
                          <m:nary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𝑗</m:t>
                            </m:r>
                            <m:r>
                              <a:rPr lang="en-US" sz="1600" i="1">
                                <a:effectLst/>
                                <a:latin typeface="Cambria Math" panose="02040503050406030204" pitchFamily="18" charset="0"/>
                                <a:ea typeface="Cambria Math" panose="02040503050406030204" pitchFamily="18" charset="0"/>
                                <a:cs typeface="Cambria Math" panose="02040503050406030204" pitchFamily="18" charset="0"/>
                              </a:rPr>
                              <m:t>=1</m:t>
                            </m:r>
                          </m:sub>
                          <m:sup>
                            <m:r>
                              <a:rPr lang="en-US" sz="1600" i="1">
                                <a:effectLst/>
                                <a:latin typeface="Cambria Math" panose="02040503050406030204" pitchFamily="18" charset="0"/>
                                <a:ea typeface="Cambria Math" panose="02040503050406030204" pitchFamily="18" charset="0"/>
                                <a:cs typeface="Cambria Math" panose="02040503050406030204" pitchFamily="18" charset="0"/>
                              </a:rPr>
                              <m:t>𝑛</m:t>
                            </m:r>
                          </m:sup>
                          <m:e>
                            <m:r>
                              <a:rPr lang="en-US" sz="1600" i="1">
                                <a:effectLst/>
                                <a:latin typeface="Cambria Math" panose="02040503050406030204" pitchFamily="18" charset="0"/>
                                <a:ea typeface="Cambria Math" panose="02040503050406030204" pitchFamily="18" charset="0"/>
                                <a:cs typeface="Cambria Math" panose="02040503050406030204" pitchFamily="18" charset="0"/>
                              </a:rPr>
                              <m:t>𝐾</m:t>
                            </m:r>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𝑥</m:t>
                                </m:r>
                              </m:e>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𝑦</m:t>
                                </m:r>
                              </m:e>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𝑗</m:t>
                                </m:r>
                              </m:sub>
                            </m:sSub>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e>
                        </m:nary>
                      </m:e>
                    </m:nary>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600" i="1">
                            <a:effectLst/>
                            <a:latin typeface="Cambria Math" panose="02040503050406030204" pitchFamily="18" charset="0"/>
                            <a:ea typeface="Cambria Math" panose="02040503050406030204" pitchFamily="18" charset="0"/>
                            <a:cs typeface="Cambria Math" panose="02040503050406030204" pitchFamily="18" charset="0"/>
                          </a:rPr>
                          <m:t>1</m:t>
                        </m:r>
                      </m:num>
                      <m:den>
                        <m:sSup>
                          <m:s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𝑛</m:t>
                            </m:r>
                          </m:e>
                          <m:sup>
                            <m:r>
                              <a:rPr lang="en-US" sz="1600" i="1">
                                <a:effectLst/>
                                <a:latin typeface="Cambria Math" panose="02040503050406030204" pitchFamily="18" charset="0"/>
                                <a:ea typeface="Cambria Math" panose="02040503050406030204" pitchFamily="18" charset="0"/>
                                <a:cs typeface="Cambria Math" panose="02040503050406030204" pitchFamily="18" charset="0"/>
                              </a:rPr>
                              <m:t>2</m:t>
                            </m:r>
                          </m:sup>
                        </m:sSup>
                      </m:den>
                    </m:f>
                    <m:nary>
                      <m:nary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𝑖</m:t>
                        </m:r>
                        <m:r>
                          <a:rPr lang="en-US" sz="1600" i="1">
                            <a:effectLst/>
                            <a:latin typeface="Cambria Math" panose="02040503050406030204" pitchFamily="18" charset="0"/>
                            <a:ea typeface="Cambria Math" panose="02040503050406030204" pitchFamily="18" charset="0"/>
                            <a:cs typeface="Cambria Math" panose="02040503050406030204" pitchFamily="18" charset="0"/>
                          </a:rPr>
                          <m:t>=1</m:t>
                        </m:r>
                      </m:sub>
                      <m:sup>
                        <m:r>
                          <a:rPr lang="en-US" sz="1600" i="1">
                            <a:effectLst/>
                            <a:latin typeface="Cambria Math" panose="02040503050406030204" pitchFamily="18" charset="0"/>
                            <a:ea typeface="Cambria Math" panose="02040503050406030204" pitchFamily="18" charset="0"/>
                            <a:cs typeface="Cambria Math" panose="02040503050406030204" pitchFamily="18" charset="0"/>
                          </a:rPr>
                          <m:t>𝑛</m:t>
                        </m:r>
                      </m:sup>
                      <m:e>
                        <m:nary>
                          <m:nary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𝑗</m:t>
                            </m:r>
                            <m:r>
                              <a:rPr lang="en-US" sz="1600" i="1">
                                <a:effectLst/>
                                <a:latin typeface="Cambria Math" panose="02040503050406030204" pitchFamily="18" charset="0"/>
                                <a:ea typeface="Cambria Math" panose="02040503050406030204" pitchFamily="18" charset="0"/>
                                <a:cs typeface="Cambria Math" panose="02040503050406030204" pitchFamily="18" charset="0"/>
                              </a:rPr>
                              <m:t>=1</m:t>
                            </m:r>
                          </m:sub>
                          <m:sup>
                            <m:r>
                              <a:rPr lang="en-US" sz="1600" i="1">
                                <a:effectLst/>
                                <a:latin typeface="Cambria Math" panose="02040503050406030204" pitchFamily="18" charset="0"/>
                                <a:ea typeface="Cambria Math" panose="02040503050406030204" pitchFamily="18" charset="0"/>
                                <a:cs typeface="Cambria Math" panose="02040503050406030204" pitchFamily="18" charset="0"/>
                              </a:rPr>
                              <m:t>𝑛</m:t>
                            </m:r>
                          </m:sup>
                          <m:e>
                            <m:r>
                              <a:rPr lang="en-US" sz="1600" i="1">
                                <a:effectLst/>
                                <a:latin typeface="Cambria Math" panose="02040503050406030204" pitchFamily="18" charset="0"/>
                                <a:ea typeface="Cambria Math" panose="02040503050406030204" pitchFamily="18" charset="0"/>
                                <a:cs typeface="Cambria Math" panose="02040503050406030204" pitchFamily="18" charset="0"/>
                              </a:rPr>
                              <m:t>𝐾</m:t>
                            </m:r>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𝑦</m:t>
                                </m:r>
                              </m:e>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𝑖</m:t>
                                </m:r>
                              </m:sub>
                            </m:sSub>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600" i="1">
                                    <a:effectLst/>
                                    <a:latin typeface="Cambria Math" panose="02040503050406030204" pitchFamily="18" charset="0"/>
                                    <a:ea typeface="Cambria Math" panose="02040503050406030204" pitchFamily="18" charset="0"/>
                                    <a:cs typeface="Cambria Math" panose="02040503050406030204" pitchFamily="18" charset="0"/>
                                  </a:rPr>
                                  <m:t>𝑦</m:t>
                                </m:r>
                              </m:e>
                              <m:sub>
                                <m:r>
                                  <a:rPr lang="en-US" sz="1600" i="1">
                                    <a:effectLst/>
                                    <a:latin typeface="Cambria Math" panose="02040503050406030204" pitchFamily="18" charset="0"/>
                                    <a:ea typeface="Cambria Math" panose="02040503050406030204" pitchFamily="18" charset="0"/>
                                    <a:cs typeface="Cambria Math" panose="02040503050406030204" pitchFamily="18" charset="0"/>
                                  </a:rPr>
                                  <m:t>𝑗</m:t>
                                </m:r>
                              </m:sub>
                            </m:sSub>
                            <m:r>
                              <a:rPr lang="en-US" sz="1600" i="1">
                                <a:effectLst/>
                                <a:latin typeface="Cambria Math" panose="02040503050406030204" pitchFamily="18" charset="0"/>
                                <a:ea typeface="Cambria Math" panose="02040503050406030204" pitchFamily="18" charset="0"/>
                                <a:cs typeface="Cambria Math" panose="02040503050406030204" pitchFamily="18" charset="0"/>
                              </a:rPr>
                              <m:t>)</m:t>
                            </m:r>
                          </m:e>
                        </m:nary>
                      </m:e>
                    </m:nary>
                  </m:oMath>
                </a14:m>
                <a:r>
                  <a:rPr lang="en-US" sz="1600" dirty="0">
                    <a:effectLst/>
                    <a:latin typeface="Times New Roman" panose="02020603050405020304" pitchFamily="18" charset="0"/>
                    <a:ea typeface="SimSun" panose="02010600030101010101" pitchFamily="2" charset="-122"/>
                    <a:cs typeface="Times New Roman" panose="02020603050405020304" pitchFamily="18" charset="0"/>
                  </a:rPr>
                  <a:t>    </a:t>
                </a:r>
              </a:p>
              <a:p>
                <a:pPr marL="0" marR="0" indent="182880" algn="ctr">
                  <a:lnSpc>
                    <a:spcPct val="150000"/>
                  </a:lnSpc>
                  <a:spcBef>
                    <a:spcPts val="0"/>
                  </a:spcBef>
                  <a:spcAft>
                    <a:spcPts val="0"/>
                  </a:spcAft>
                </a:pPr>
                <a14:m>
                  <m:oMath xmlns:m="http://schemas.openxmlformats.org/officeDocument/2006/math">
                    <m:r>
                      <a:rPr lang="en-US" sz="1600" i="1">
                        <a:effectLst/>
                        <a:latin typeface="Cambria Math" panose="02040503050406030204" pitchFamily="18" charset="0"/>
                        <a:ea typeface="SimSun" panose="02010600030101010101" pitchFamily="2" charset="-122"/>
                        <a:cs typeface="Times New Roman" panose="02020603050405020304" pitchFamily="18" charset="0"/>
                      </a:rPr>
                      <m:t>𝐾</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𝑦</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SimSun" panose="02010600030101010101" pitchFamily="2" charset="-122"/>
                            <a:cs typeface="Times New Roman" panose="02020603050405020304" pitchFamily="18" charset="0"/>
                          </a:rPr>
                          <m:t>𝑒</m:t>
                        </m:r>
                      </m:e>
                      <m:sup>
                        <m:r>
                          <a:rPr lang="en-US" sz="16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𝑦</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Sup>
                              <m:s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6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p>
                            </m:sSup>
                          </m:den>
                        </m:f>
                      </m:sup>
                    </m:sSup>
                  </m:oMath>
                </a14:m>
                <a:r>
                  <a:rPr lang="en-US" sz="16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600" dirty="0">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D97A03C-B00A-44B3-7AFF-9C370A168DB3}"/>
                  </a:ext>
                </a:extLst>
              </p:cNvPr>
              <p:cNvSpPr txBox="1">
                <a:spLocks noRot="1" noChangeAspect="1" noMove="1" noResize="1" noEditPoints="1" noAdjustHandles="1" noChangeArrowheads="1" noChangeShapeType="1" noTextEdit="1"/>
              </p:cNvSpPr>
              <p:nvPr/>
            </p:nvSpPr>
            <p:spPr>
              <a:xfrm>
                <a:off x="444381" y="2785476"/>
                <a:ext cx="8910395" cy="1103572"/>
              </a:xfrm>
              <a:prstGeom prst="rect">
                <a:avLst/>
              </a:prstGeom>
              <a:blipFill>
                <a:blip r:embed="rId3"/>
                <a:stretch>
                  <a:fillRect t="-17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0CD949-1761-2B14-D9B7-D1FD66DD44B0}"/>
                  </a:ext>
                </a:extLst>
              </p:cNvPr>
              <p:cNvSpPr txBox="1"/>
              <p:nvPr/>
            </p:nvSpPr>
            <p:spPr>
              <a:xfrm>
                <a:off x="3443833" y="4683594"/>
                <a:ext cx="2990090" cy="507831"/>
              </a:xfrm>
              <a:prstGeom prst="rect">
                <a:avLst/>
              </a:prstGeom>
              <a:noFill/>
            </p:spPr>
            <p:txBody>
              <a:bodyPr wrap="square">
                <a:spAutoFit/>
              </a:bodyPr>
              <a:lstStyle/>
              <a:p>
                <a:pPr marL="0" marR="0" indent="18288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𝐽</m:t>
                      </m:r>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𝑥</m:t>
                      </m:r>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𝑀𝑀𝐷</m:t>
                      </m:r>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600" i="1" smtClean="0">
                          <a:effectLst/>
                          <a:latin typeface="Cambria Math" panose="02040503050406030204" pitchFamily="18" charset="0"/>
                          <a:ea typeface="SimSun" panose="02010600030101010101" pitchFamily="2" charset="-122"/>
                          <a:cs typeface="Times New Roman" panose="02020603050405020304" pitchFamily="18" charset="0"/>
                        </a:rPr>
                        <m:t>𝐷</m:t>
                      </m:r>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𝑥</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sub>
                      </m:sSub>
                      <m:r>
                        <a:rPr lang="en-US" sz="1600" i="1">
                          <a:effectLst/>
                          <a:latin typeface="Cambria Math" panose="02040503050406030204" pitchFamily="18" charset="0"/>
                          <a:ea typeface="SimSun" panose="02010600030101010101" pitchFamily="2" charset="-122"/>
                          <a:cs typeface="Times New Roman" panose="02020603050405020304" pitchFamily="18" charset="0"/>
                        </a:rPr>
                        <m:t>,</m:t>
                      </m:r>
                      <m:r>
                        <a:rPr lang="en-US" sz="1600" i="1">
                          <a:effectLst/>
                          <a:latin typeface="Cambria Math" panose="02040503050406030204" pitchFamily="18" charset="0"/>
                          <a:ea typeface="SimSun" panose="02010600030101010101" pitchFamily="2" charset="-122"/>
                          <a:cs typeface="Times New Roman" panose="02020603050405020304" pitchFamily="18" charset="0"/>
                        </a:rPr>
                        <m:t>𝐷𝑡</m:t>
                      </m:r>
                      <m:r>
                        <a:rPr lang="en-US" sz="16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990CD949-1761-2B14-D9B7-D1FD66DD44B0}"/>
                  </a:ext>
                </a:extLst>
              </p:cNvPr>
              <p:cNvSpPr txBox="1">
                <a:spLocks noRot="1" noChangeAspect="1" noMove="1" noResize="1" noEditPoints="1" noAdjustHandles="1" noChangeArrowheads="1" noChangeShapeType="1" noTextEdit="1"/>
              </p:cNvSpPr>
              <p:nvPr/>
            </p:nvSpPr>
            <p:spPr>
              <a:xfrm>
                <a:off x="3443833" y="4683594"/>
                <a:ext cx="2990090" cy="507831"/>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E8D5582-DB3C-D6B9-00C1-CA6CCD53FDB1}"/>
              </a:ext>
            </a:extLst>
          </p:cNvPr>
          <p:cNvSpPr txBox="1"/>
          <p:nvPr/>
        </p:nvSpPr>
        <p:spPr>
          <a:xfrm>
            <a:off x="6433923" y="3594205"/>
            <a:ext cx="4860849" cy="95410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Where: </a:t>
            </a:r>
          </a:p>
          <a:p>
            <a:r>
              <a:rPr lang="en-US" sz="1400" i="1" dirty="0">
                <a:latin typeface="Times New Roman" panose="02020603050405020304" pitchFamily="18" charset="0"/>
                <a:cs typeface="Times New Roman" panose="02020603050405020304" pitchFamily="18" charset="0"/>
              </a:rPr>
              <a:t>x</a:t>
            </a:r>
            <a:r>
              <a:rPr lang="en-US" sz="1400" i="1" baseline="-25000" dirty="0">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 and </a:t>
            </a:r>
            <a:r>
              <a:rPr lang="en-US" sz="1400" i="1" dirty="0" err="1">
                <a:latin typeface="Times New Roman" panose="02020603050405020304" pitchFamily="18" charset="0"/>
                <a:cs typeface="Times New Roman" panose="02020603050405020304" pitchFamily="18" charset="0"/>
              </a:rPr>
              <a:t>y</a:t>
            </a:r>
            <a:r>
              <a:rPr lang="en-US" sz="1400" i="1" baseline="-250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 is the data in two distribution </a:t>
            </a:r>
            <a:r>
              <a:rPr lang="en-US" sz="1400" i="1" dirty="0">
                <a:latin typeface="Times New Roman" panose="02020603050405020304" pitchFamily="18" charset="0"/>
                <a:cs typeface="Times New Roman" panose="02020603050405020304" pitchFamily="18" charset="0"/>
              </a:rPr>
              <a:t>X</a:t>
            </a:r>
            <a:r>
              <a:rPr lang="en-US" sz="1400" dirty="0">
                <a:latin typeface="Times New Roman" panose="02020603050405020304" pitchFamily="18" charset="0"/>
                <a:cs typeface="Times New Roman" panose="02020603050405020304" pitchFamily="18" charset="0"/>
              </a:rPr>
              <a:t> and </a:t>
            </a:r>
            <a:r>
              <a:rPr lang="en-US" sz="1400" i="1" dirty="0">
                <a:latin typeface="Times New Roman" panose="02020603050405020304" pitchFamily="18" charset="0"/>
                <a:cs typeface="Times New Roman" panose="02020603050405020304" pitchFamily="18" charset="0"/>
              </a:rPr>
              <a:t>Y</a:t>
            </a:r>
            <a:r>
              <a:rPr lang="en-US" sz="1400" dirty="0">
                <a:latin typeface="Times New Roman" panose="02020603050405020304" pitchFamily="18" charset="0"/>
                <a:cs typeface="Times New Roman" panose="02020603050405020304" pitchFamily="18" charset="0"/>
              </a:rPr>
              <a:t>, respectively</a:t>
            </a:r>
          </a:p>
          <a:p>
            <a:r>
              <a:rPr lang="en-US" sz="1400" i="1" dirty="0">
                <a:latin typeface="Times New Roman" panose="02020603050405020304" pitchFamily="18" charset="0"/>
                <a:cs typeface="Times New Roman" panose="02020603050405020304" pitchFamily="18" charset="0"/>
              </a:rPr>
              <a:t>K</a:t>
            </a:r>
            <a:r>
              <a:rPr lang="en-US" sz="1400" dirty="0">
                <a:latin typeface="Times New Roman" panose="02020603050405020304" pitchFamily="18" charset="0"/>
                <a:cs typeface="Times New Roman" panose="02020603050405020304" pitchFamily="18" charset="0"/>
              </a:rPr>
              <a:t> is Gaussian kernel function</a:t>
            </a:r>
          </a:p>
          <a:p>
            <a:r>
              <a:rPr lang="en-US" sz="1400" i="1" dirty="0">
                <a:latin typeface="Times New Roman" panose="02020603050405020304" pitchFamily="18" charset="0"/>
                <a:cs typeface="Times New Roman" panose="02020603050405020304" pitchFamily="18" charset="0"/>
              </a:rPr>
              <a:t>σ</a:t>
            </a:r>
            <a:r>
              <a:rPr lang="en-US" sz="1400" dirty="0">
                <a:latin typeface="Times New Roman" panose="02020603050405020304" pitchFamily="18" charset="0"/>
                <a:cs typeface="Times New Roman" panose="02020603050405020304" pitchFamily="18" charset="0"/>
              </a:rPr>
              <a:t> is the parameter in </a:t>
            </a:r>
            <a:r>
              <a:rPr lang="en-US" sz="1400" i="1" dirty="0">
                <a:latin typeface="Times New Roman" panose="02020603050405020304" pitchFamily="18" charset="0"/>
                <a:cs typeface="Times New Roman" panose="02020603050405020304" pitchFamily="18" charset="0"/>
              </a:rPr>
              <a:t>K</a:t>
            </a:r>
            <a:r>
              <a:rPr lang="en-US" sz="1400" dirty="0">
                <a:latin typeface="Times New Roman" panose="02020603050405020304" pitchFamily="18" charset="0"/>
                <a:cs typeface="Times New Roman" panose="02020603050405020304" pitchFamily="18" charset="0"/>
              </a:rPr>
              <a:t>, typically equal to 1</a:t>
            </a:r>
          </a:p>
        </p:txBody>
      </p:sp>
      <p:sp>
        <p:nvSpPr>
          <p:cNvPr id="8" name="TextBox 7">
            <a:extLst>
              <a:ext uri="{FF2B5EF4-FFF2-40B4-BE49-F238E27FC236}">
                <a16:creationId xmlns:a16="http://schemas.microsoft.com/office/drawing/2014/main" id="{CBEDC1B2-F139-918A-948A-9EC76CC3E205}"/>
              </a:ext>
            </a:extLst>
          </p:cNvPr>
          <p:cNvSpPr txBox="1"/>
          <p:nvPr/>
        </p:nvSpPr>
        <p:spPr>
          <a:xfrm>
            <a:off x="6333806" y="4860862"/>
            <a:ext cx="5213445" cy="738664"/>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Where: </a:t>
            </a:r>
          </a:p>
          <a:p>
            <a:r>
              <a:rPr lang="en-US" sz="1400" i="1" dirty="0">
                <a:latin typeface="Times New Roman" panose="02020603050405020304" pitchFamily="18" charset="0"/>
                <a:cs typeface="Times New Roman" panose="02020603050405020304" pitchFamily="18" charset="0"/>
              </a:rPr>
              <a:t>Ds</a:t>
            </a:r>
            <a:r>
              <a:rPr lang="en-US" sz="1400" dirty="0">
                <a:latin typeface="Times New Roman" panose="02020603050405020304" pitchFamily="18" charset="0"/>
                <a:cs typeface="Times New Roman" panose="02020603050405020304" pitchFamily="18" charset="0"/>
              </a:rPr>
              <a:t> and </a:t>
            </a:r>
            <a:r>
              <a:rPr lang="en-US" sz="1400" i="1" dirty="0">
                <a:latin typeface="Times New Roman" panose="02020603050405020304" pitchFamily="18" charset="0"/>
                <a:cs typeface="Times New Roman" panose="02020603050405020304" pitchFamily="18" charset="0"/>
              </a:rPr>
              <a:t>Dt</a:t>
            </a:r>
            <a:r>
              <a:rPr lang="en-US" sz="1400" dirty="0">
                <a:latin typeface="Times New Roman" panose="02020603050405020304" pitchFamily="18" charset="0"/>
                <a:cs typeface="Times New Roman" panose="02020603050405020304" pitchFamily="18" charset="0"/>
              </a:rPr>
              <a:t> are the instances in the source and target domain</a:t>
            </a:r>
          </a:p>
          <a:p>
            <a:r>
              <a:rPr lang="en-US" sz="1400" i="1" dirty="0">
                <a:latin typeface="Times New Roman" panose="02020603050405020304" pitchFamily="18" charset="0"/>
                <a:cs typeface="Times New Roman" panose="02020603050405020304" pitchFamily="18" charset="0"/>
              </a:rPr>
              <a:t>x </a:t>
            </a:r>
            <a:r>
              <a:rPr lang="en-US" sz="1400" dirty="0">
                <a:latin typeface="Times New Roman" panose="02020603050405020304" pitchFamily="18" charset="0"/>
                <a:cs typeface="Times New Roman" panose="02020603050405020304" pitchFamily="18" charset="0"/>
              </a:rPr>
              <a:t>is an indicator of the instances resampled from the source domain</a:t>
            </a:r>
          </a:p>
        </p:txBody>
      </p:sp>
      <p:sp>
        <p:nvSpPr>
          <p:cNvPr id="9" name="TextBox 8">
            <a:extLst>
              <a:ext uri="{FF2B5EF4-FFF2-40B4-BE49-F238E27FC236}">
                <a16:creationId xmlns:a16="http://schemas.microsoft.com/office/drawing/2014/main" id="{FC787C0C-C557-E799-ADCA-23548EB74A7B}"/>
              </a:ext>
            </a:extLst>
          </p:cNvPr>
          <p:cNvSpPr txBox="1"/>
          <p:nvPr/>
        </p:nvSpPr>
        <p:spPr>
          <a:xfrm>
            <a:off x="53509" y="6168892"/>
            <a:ext cx="12084981" cy="276999"/>
          </a:xfrm>
          <a:prstGeom prst="rect">
            <a:avLst/>
          </a:prstGeom>
          <a:noFill/>
        </p:spPr>
        <p:txBody>
          <a:bodyPr wrap="square">
            <a:spAutoFit/>
          </a:bodyPr>
          <a:lstStyle/>
          <a:p>
            <a:r>
              <a:rPr lang="en-US" sz="1200" dirty="0"/>
              <a:t>[1] Xiao, D., et al., Domain adaptive motor fault diagnosis using deep transfer learning. </a:t>
            </a:r>
            <a:r>
              <a:rPr lang="en-US" sz="1200" dirty="0" err="1"/>
              <a:t>Ieee</a:t>
            </a:r>
            <a:r>
              <a:rPr lang="en-US" sz="1200" dirty="0"/>
              <a:t> Access, 2019. 7: p. 80937-80949</a:t>
            </a:r>
          </a:p>
        </p:txBody>
      </p:sp>
    </p:spTree>
    <p:extLst>
      <p:ext uri="{BB962C8B-B14F-4D97-AF65-F5344CB8AC3E}">
        <p14:creationId xmlns:p14="http://schemas.microsoft.com/office/powerpoint/2010/main" val="154469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04ED-BD36-85A4-80DE-AEEC8FCCED4E}"/>
              </a:ext>
            </a:extLst>
          </p:cNvPr>
          <p:cNvSpPr>
            <a:spLocks noGrp="1"/>
          </p:cNvSpPr>
          <p:nvPr>
            <p:ph type="title"/>
          </p:nvPr>
        </p:nvSpPr>
        <p:spPr/>
        <p:txBody>
          <a:bodyPr>
            <a:normAutofit fontScale="90000"/>
          </a:bodyPr>
          <a:lstStyle/>
          <a:p>
            <a:r>
              <a:rPr lang="en-US" dirty="0"/>
              <a:t>Task 3.1 </a:t>
            </a:r>
            <a:r>
              <a:rPr lang="en-US" sz="3200" dirty="0"/>
              <a:t>Transfer Learning Framework </a:t>
            </a:r>
            <a:r>
              <a:rPr lang="en-US" dirty="0"/>
              <a:t>D</a:t>
            </a:r>
            <a:r>
              <a:rPr lang="en-US" sz="3200" dirty="0"/>
              <a:t>evelopment</a:t>
            </a:r>
            <a:endParaRPr lang="en-US" dirty="0"/>
          </a:p>
        </p:txBody>
      </p:sp>
      <p:sp>
        <p:nvSpPr>
          <p:cNvPr id="3" name="Slide Number Placeholder 2">
            <a:extLst>
              <a:ext uri="{FF2B5EF4-FFF2-40B4-BE49-F238E27FC236}">
                <a16:creationId xmlns:a16="http://schemas.microsoft.com/office/drawing/2014/main" id="{6F67A728-C2E1-9F54-9FFA-DF58157747DF}"/>
              </a:ext>
            </a:extLst>
          </p:cNvPr>
          <p:cNvSpPr>
            <a:spLocks noGrp="1"/>
          </p:cNvSpPr>
          <p:nvPr>
            <p:ph type="sldNum" sz="quarter" idx="10"/>
          </p:nvPr>
        </p:nvSpPr>
        <p:spPr/>
        <p:txBody>
          <a:bodyPr/>
          <a:lstStyle/>
          <a:p>
            <a:fld id="{E18569AF-2237-4C38-90A2-3DAC76D180AF}" type="slidenum">
              <a:rPr lang="en-US" smtClean="0"/>
              <a:pPr/>
              <a:t>32</a:t>
            </a:fld>
            <a:endParaRPr lang="en-US" dirty="0"/>
          </a:p>
        </p:txBody>
      </p:sp>
      <p:sp>
        <p:nvSpPr>
          <p:cNvPr id="4" name="Content Placeholder 3">
            <a:extLst>
              <a:ext uri="{FF2B5EF4-FFF2-40B4-BE49-F238E27FC236}">
                <a16:creationId xmlns:a16="http://schemas.microsoft.com/office/drawing/2014/main" id="{32964005-FF1D-E8A3-407B-A585FB9AD468}"/>
              </a:ext>
            </a:extLst>
          </p:cNvPr>
          <p:cNvSpPr>
            <a:spLocks noGrp="1"/>
          </p:cNvSpPr>
          <p:nvPr>
            <p:ph idx="1"/>
          </p:nvPr>
        </p:nvSpPr>
        <p:spPr>
          <a:xfrm>
            <a:off x="341832" y="1333144"/>
            <a:ext cx="8094903" cy="4593831"/>
          </a:xfrm>
        </p:spPr>
        <p:txBody>
          <a:bodyPr/>
          <a:lstStyle/>
          <a:p>
            <a:pPr>
              <a:lnSpc>
                <a:spcPct val="100000"/>
              </a:lnSpc>
            </a:pPr>
            <a:r>
              <a:rPr lang="en-US" sz="2400" dirty="0"/>
              <a:t>Instance-based TL</a:t>
            </a:r>
          </a:p>
          <a:p>
            <a:pPr lvl="1">
              <a:lnSpc>
                <a:spcPct val="100000"/>
              </a:lnSpc>
            </a:pPr>
            <a:r>
              <a:rPr lang="en-US" sz="2000" dirty="0"/>
              <a:t>Use TL to find data from virtual testbed simulated data that is close to realistic data to enrich the training data of group thermal comfort model</a:t>
            </a:r>
          </a:p>
          <a:p>
            <a:pPr lvl="1">
              <a:lnSpc>
                <a:spcPct val="100000"/>
              </a:lnSpc>
            </a:pPr>
            <a:endParaRPr lang="en-US" sz="2000" dirty="0"/>
          </a:p>
          <a:p>
            <a:pPr lvl="1">
              <a:lnSpc>
                <a:spcPct val="100000"/>
              </a:lnSpc>
            </a:pPr>
            <a:endParaRPr lang="en-US" sz="2000" dirty="0"/>
          </a:p>
          <a:p>
            <a:pPr lvl="1">
              <a:lnSpc>
                <a:spcPct val="100000"/>
              </a:lnSpc>
            </a:pPr>
            <a:endParaRPr lang="en-US" sz="2000" dirty="0"/>
          </a:p>
          <a:p>
            <a:pPr lvl="1">
              <a:lnSpc>
                <a:spcPct val="100000"/>
              </a:lnSpc>
            </a:pPr>
            <a:endParaRPr lang="en-US" sz="2000" dirty="0"/>
          </a:p>
        </p:txBody>
      </p:sp>
      <p:pic>
        <p:nvPicPr>
          <p:cNvPr id="5" name="Picture 4" descr="A diagram of a model&#10;&#10;AI-generated content may be incorrect.">
            <a:extLst>
              <a:ext uri="{FF2B5EF4-FFF2-40B4-BE49-F238E27FC236}">
                <a16:creationId xmlns:a16="http://schemas.microsoft.com/office/drawing/2014/main" id="{4B14011B-A328-A1B8-0482-7B6E9E967C3B}"/>
              </a:ext>
            </a:extLst>
          </p:cNvPr>
          <p:cNvPicPr>
            <a:picLocks noChangeAspect="1"/>
          </p:cNvPicPr>
          <p:nvPr/>
        </p:nvPicPr>
        <p:blipFill>
          <a:blip r:embed="rId3"/>
          <a:stretch>
            <a:fillRect/>
          </a:stretch>
        </p:blipFill>
        <p:spPr>
          <a:xfrm>
            <a:off x="8705747" y="1164316"/>
            <a:ext cx="3365401" cy="4610377"/>
          </a:xfrm>
          <a:prstGeom prst="rect">
            <a:avLst/>
          </a:prstGeom>
        </p:spPr>
      </p:pic>
      <p:sp>
        <p:nvSpPr>
          <p:cNvPr id="6" name="TextBox 5">
            <a:extLst>
              <a:ext uri="{FF2B5EF4-FFF2-40B4-BE49-F238E27FC236}">
                <a16:creationId xmlns:a16="http://schemas.microsoft.com/office/drawing/2014/main" id="{F63D9F24-505E-309D-17F3-783A01D6EAB6}"/>
              </a:ext>
            </a:extLst>
          </p:cNvPr>
          <p:cNvSpPr txBox="1"/>
          <p:nvPr/>
        </p:nvSpPr>
        <p:spPr>
          <a:xfrm>
            <a:off x="8702899" y="5761107"/>
            <a:ext cx="3500258" cy="584775"/>
          </a:xfrm>
          <a:prstGeom prst="rect">
            <a:avLst/>
          </a:prstGeom>
          <a:noFill/>
        </p:spPr>
        <p:txBody>
          <a:bodyPr wrap="square">
            <a:spAutoFit/>
          </a:bodyPr>
          <a:lstStyle/>
          <a:p>
            <a:pPr algn="ctr"/>
            <a:r>
              <a:rPr lang="en-US" sz="1600" u="sng" dirty="0">
                <a:effectLst/>
                <a:latin typeface="Times New Roman" panose="02020603050405020304" pitchFamily="18" charset="0"/>
                <a:ea typeface="SimSun" panose="02010600030101010101" pitchFamily="2" charset="-122"/>
              </a:rPr>
              <a:t>Framework of model development using instance-based transfer learning </a:t>
            </a:r>
            <a:endParaRPr lang="en-US" sz="1600" u="sng" dirty="0"/>
          </a:p>
        </p:txBody>
      </p:sp>
      <p:sp>
        <p:nvSpPr>
          <p:cNvPr id="15" name="TextBox 14">
            <a:extLst>
              <a:ext uri="{FF2B5EF4-FFF2-40B4-BE49-F238E27FC236}">
                <a16:creationId xmlns:a16="http://schemas.microsoft.com/office/drawing/2014/main" id="{80901D94-5DF2-560F-5348-E3213FB56C8C}"/>
              </a:ext>
            </a:extLst>
          </p:cNvPr>
          <p:cNvSpPr txBox="1"/>
          <p:nvPr/>
        </p:nvSpPr>
        <p:spPr>
          <a:xfrm>
            <a:off x="1355108" y="3029736"/>
            <a:ext cx="1297068" cy="250017"/>
          </a:xfrm>
          <a:prstGeom prst="rect">
            <a:avLst/>
          </a:prstGeom>
          <a:noFill/>
        </p:spPr>
        <p:txBody>
          <a:bodyPr wrap="square" rtlCol="0">
            <a:spAutoFit/>
          </a:bodyPr>
          <a:lstStyle/>
          <a:p>
            <a:r>
              <a:rPr lang="en-US" sz="1400" b="1" dirty="0"/>
              <a:t>Virtual testbed</a:t>
            </a:r>
          </a:p>
        </p:txBody>
      </p:sp>
      <p:sp>
        <p:nvSpPr>
          <p:cNvPr id="16" name="Cylinder 15">
            <a:extLst>
              <a:ext uri="{FF2B5EF4-FFF2-40B4-BE49-F238E27FC236}">
                <a16:creationId xmlns:a16="http://schemas.microsoft.com/office/drawing/2014/main" id="{45971208-890A-C5B1-1E39-60566B45C710}"/>
              </a:ext>
            </a:extLst>
          </p:cNvPr>
          <p:cNvSpPr/>
          <p:nvPr/>
        </p:nvSpPr>
        <p:spPr>
          <a:xfrm>
            <a:off x="1075435" y="4912460"/>
            <a:ext cx="2432975" cy="80452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Source domain</a:t>
            </a:r>
          </a:p>
          <a:p>
            <a:pPr algn="ctr"/>
            <a:r>
              <a:rPr lang="en-US" sz="1600" dirty="0"/>
              <a:t> (simulated occupant data)</a:t>
            </a:r>
          </a:p>
        </p:txBody>
      </p:sp>
      <p:sp>
        <p:nvSpPr>
          <p:cNvPr id="17" name="Cylinder 16">
            <a:extLst>
              <a:ext uri="{FF2B5EF4-FFF2-40B4-BE49-F238E27FC236}">
                <a16:creationId xmlns:a16="http://schemas.microsoft.com/office/drawing/2014/main" id="{97CC1D96-90CA-1225-6CE1-EED7722EB8CB}"/>
              </a:ext>
            </a:extLst>
          </p:cNvPr>
          <p:cNvSpPr/>
          <p:nvPr/>
        </p:nvSpPr>
        <p:spPr>
          <a:xfrm>
            <a:off x="4882473" y="4970166"/>
            <a:ext cx="2271573" cy="80452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Target domain</a:t>
            </a:r>
          </a:p>
          <a:p>
            <a:pPr algn="ctr"/>
            <a:r>
              <a:rPr lang="en-US" sz="1600" dirty="0"/>
              <a:t> (real occupant data)</a:t>
            </a:r>
          </a:p>
        </p:txBody>
      </p:sp>
      <p:cxnSp>
        <p:nvCxnSpPr>
          <p:cNvPr id="18" name="Straight Arrow Connector 17">
            <a:extLst>
              <a:ext uri="{FF2B5EF4-FFF2-40B4-BE49-F238E27FC236}">
                <a16:creationId xmlns:a16="http://schemas.microsoft.com/office/drawing/2014/main" id="{1ECA6086-332F-AA4B-197C-559422E18E73}"/>
              </a:ext>
            </a:extLst>
          </p:cNvPr>
          <p:cNvCxnSpPr>
            <a:cxnSpLocks/>
            <a:endCxn id="16" idx="1"/>
          </p:cNvCxnSpPr>
          <p:nvPr/>
        </p:nvCxnSpPr>
        <p:spPr>
          <a:xfrm>
            <a:off x="2291923" y="4453412"/>
            <a:ext cx="0" cy="459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A1E89E-26B1-3151-3B08-F9AF78E068CC}"/>
              </a:ext>
            </a:extLst>
          </p:cNvPr>
          <p:cNvCxnSpPr>
            <a:cxnSpLocks/>
            <a:stCxn id="21" idx="2"/>
            <a:endCxn id="17" idx="1"/>
          </p:cNvCxnSpPr>
          <p:nvPr/>
        </p:nvCxnSpPr>
        <p:spPr>
          <a:xfrm>
            <a:off x="6018260" y="4416501"/>
            <a:ext cx="0" cy="553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947DF1E-E6D2-DFCB-B438-012A2974E241}"/>
              </a:ext>
            </a:extLst>
          </p:cNvPr>
          <p:cNvGrpSpPr/>
          <p:nvPr/>
        </p:nvGrpSpPr>
        <p:grpSpPr>
          <a:xfrm>
            <a:off x="4838784" y="3000857"/>
            <a:ext cx="2264205" cy="1415644"/>
            <a:chOff x="4916524" y="2789732"/>
            <a:chExt cx="2604540" cy="1620699"/>
          </a:xfrm>
        </p:grpSpPr>
        <p:pic>
          <p:nvPicPr>
            <p:cNvPr id="21" name="Picture 2" descr="large group of office employees working at desks in commercial property office building">
              <a:extLst>
                <a:ext uri="{FF2B5EF4-FFF2-40B4-BE49-F238E27FC236}">
                  <a16:creationId xmlns:a16="http://schemas.microsoft.com/office/drawing/2014/main" id="{8B47108F-103D-2D42-B78F-11FEC6B7F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513" y="3078644"/>
              <a:ext cx="2495551" cy="133178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8982E9F-133C-157A-E24B-F72CCAA12D99}"/>
                </a:ext>
              </a:extLst>
            </p:cNvPr>
            <p:cNvSpPr txBox="1"/>
            <p:nvPr/>
          </p:nvSpPr>
          <p:spPr>
            <a:xfrm>
              <a:off x="4916524" y="2789732"/>
              <a:ext cx="962321" cy="352358"/>
            </a:xfrm>
            <a:prstGeom prst="rect">
              <a:avLst/>
            </a:prstGeom>
            <a:noFill/>
          </p:spPr>
          <p:txBody>
            <a:bodyPr wrap="square" rtlCol="0">
              <a:spAutoFit/>
            </a:bodyPr>
            <a:lstStyle/>
            <a:p>
              <a:r>
                <a:rPr lang="en-US" sz="1400" b="1" dirty="0"/>
                <a:t>Reality</a:t>
              </a:r>
            </a:p>
          </p:txBody>
        </p:sp>
      </p:grpSp>
      <p:sp>
        <p:nvSpPr>
          <p:cNvPr id="23" name="Arrow: Curved Down 22">
            <a:extLst>
              <a:ext uri="{FF2B5EF4-FFF2-40B4-BE49-F238E27FC236}">
                <a16:creationId xmlns:a16="http://schemas.microsoft.com/office/drawing/2014/main" id="{7D4A279E-2E28-160E-0AAB-A0AC84F82BA9}"/>
              </a:ext>
            </a:extLst>
          </p:cNvPr>
          <p:cNvSpPr/>
          <p:nvPr/>
        </p:nvSpPr>
        <p:spPr>
          <a:xfrm>
            <a:off x="3654057" y="5018534"/>
            <a:ext cx="1109278" cy="279355"/>
          </a:xfrm>
          <a:prstGeom prst="curvedDownArrow">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transfer</a:t>
            </a:r>
          </a:p>
        </p:txBody>
      </p:sp>
      <p:pic>
        <p:nvPicPr>
          <p:cNvPr id="24" name="Picture 23" descr="Diagram of a system&#10;&#10;AI-generated content may be incorrect.">
            <a:extLst>
              <a:ext uri="{FF2B5EF4-FFF2-40B4-BE49-F238E27FC236}">
                <a16:creationId xmlns:a16="http://schemas.microsoft.com/office/drawing/2014/main" id="{A69A8AAA-B58E-39EF-98AC-22864653BEC8}"/>
              </a:ext>
            </a:extLst>
          </p:cNvPr>
          <p:cNvPicPr>
            <a:picLocks noChangeAspect="1"/>
          </p:cNvPicPr>
          <p:nvPr/>
        </p:nvPicPr>
        <p:blipFill>
          <a:blip r:embed="rId5"/>
          <a:stretch>
            <a:fillRect/>
          </a:stretch>
        </p:blipFill>
        <p:spPr>
          <a:xfrm>
            <a:off x="1487117" y="3276281"/>
            <a:ext cx="1669327" cy="1222793"/>
          </a:xfrm>
          <a:prstGeom prst="rect">
            <a:avLst/>
          </a:prstGeom>
          <a:ln>
            <a:solidFill>
              <a:schemeClr val="tx1"/>
            </a:solidFill>
          </a:ln>
        </p:spPr>
      </p:pic>
    </p:spTree>
    <p:extLst>
      <p:ext uri="{BB962C8B-B14F-4D97-AF65-F5344CB8AC3E}">
        <p14:creationId xmlns:p14="http://schemas.microsoft.com/office/powerpoint/2010/main" val="180656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animBg="1"/>
      <p:bldP spid="17"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7449E-33F4-23C5-F519-B2FE2848D2C0}"/>
              </a:ext>
            </a:extLst>
          </p:cNvPr>
          <p:cNvSpPr>
            <a:spLocks noGrp="1"/>
          </p:cNvSpPr>
          <p:nvPr>
            <p:ph type="title"/>
          </p:nvPr>
        </p:nvSpPr>
        <p:spPr/>
        <p:txBody>
          <a:bodyPr>
            <a:normAutofit fontScale="90000"/>
          </a:bodyPr>
          <a:lstStyle/>
          <a:p>
            <a:r>
              <a:rPr lang="en-US" dirty="0"/>
              <a:t>Task 3.2 </a:t>
            </a:r>
            <a:r>
              <a:rPr lang="en-US" sz="3200" dirty="0"/>
              <a:t>Evaluation Scenarios Design</a:t>
            </a:r>
            <a:endParaRPr lang="en-US" dirty="0"/>
          </a:p>
        </p:txBody>
      </p:sp>
      <p:sp>
        <p:nvSpPr>
          <p:cNvPr id="3" name="Slide Number Placeholder 2">
            <a:extLst>
              <a:ext uri="{FF2B5EF4-FFF2-40B4-BE49-F238E27FC236}">
                <a16:creationId xmlns:a16="http://schemas.microsoft.com/office/drawing/2014/main" id="{0468FFA2-58BE-ACEF-D5C9-7A72597824A5}"/>
              </a:ext>
            </a:extLst>
          </p:cNvPr>
          <p:cNvSpPr>
            <a:spLocks noGrp="1"/>
          </p:cNvSpPr>
          <p:nvPr>
            <p:ph type="sldNum" sz="quarter" idx="10"/>
          </p:nvPr>
        </p:nvSpPr>
        <p:spPr/>
        <p:txBody>
          <a:bodyPr/>
          <a:lstStyle/>
          <a:p>
            <a:fld id="{E18569AF-2237-4C38-90A2-3DAC76D180AF}" type="slidenum">
              <a:rPr lang="en-US" smtClean="0"/>
              <a:pPr/>
              <a:t>33</a:t>
            </a:fld>
            <a:endParaRPr lang="en-US" dirty="0"/>
          </a:p>
        </p:txBody>
      </p:sp>
      <p:sp>
        <p:nvSpPr>
          <p:cNvPr id="5" name="TextBox 4">
            <a:extLst>
              <a:ext uri="{FF2B5EF4-FFF2-40B4-BE49-F238E27FC236}">
                <a16:creationId xmlns:a16="http://schemas.microsoft.com/office/drawing/2014/main" id="{79B0195C-56CA-F551-9F6E-6205EBFB8C2E}"/>
              </a:ext>
            </a:extLst>
          </p:cNvPr>
          <p:cNvSpPr txBox="1"/>
          <p:nvPr/>
        </p:nvSpPr>
        <p:spPr>
          <a:xfrm>
            <a:off x="268599" y="1372479"/>
            <a:ext cx="6185270" cy="4031873"/>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Source domain: virtual testbed simulation data</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source domain data includes 3 different numbers of occupant (5, 10, and 15)</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Design based on the zone area and the minimum area per occupant</a:t>
            </a:r>
          </a:p>
          <a:p>
            <a:pPr marL="742950" lvl="1"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24 groups of each population size (thermal acceptability is sampled by RP-884)</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Make sure that the source domain have enough groups with different thermal preferences</a:t>
            </a:r>
          </a:p>
          <a:p>
            <a:pPr marL="1200150" lvl="2"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1-month simulation with random setpoint (65°F ~85°F)</a:t>
            </a:r>
          </a:p>
        </p:txBody>
      </p:sp>
      <p:pic>
        <p:nvPicPr>
          <p:cNvPr id="26" name="Picture 25">
            <a:extLst>
              <a:ext uri="{FF2B5EF4-FFF2-40B4-BE49-F238E27FC236}">
                <a16:creationId xmlns:a16="http://schemas.microsoft.com/office/drawing/2014/main" id="{79AAAC60-FBD1-3879-530A-E8CE3B5D9555}"/>
              </a:ext>
            </a:extLst>
          </p:cNvPr>
          <p:cNvPicPr>
            <a:picLocks noChangeAspect="1"/>
          </p:cNvPicPr>
          <p:nvPr/>
        </p:nvPicPr>
        <p:blipFill>
          <a:blip r:embed="rId3"/>
          <a:srcRect l="4201" t="22222" r="83913" b="58632"/>
          <a:stretch/>
        </p:blipFill>
        <p:spPr>
          <a:xfrm>
            <a:off x="6965140" y="2101798"/>
            <a:ext cx="573504" cy="554713"/>
          </a:xfrm>
          <a:prstGeom prst="rect">
            <a:avLst/>
          </a:prstGeom>
          <a:ln w="38100">
            <a:solidFill>
              <a:schemeClr val="tx1"/>
            </a:solidFill>
            <a:prstDash val="dash"/>
          </a:ln>
        </p:spPr>
      </p:pic>
      <p:pic>
        <p:nvPicPr>
          <p:cNvPr id="27" name="Picture 26">
            <a:extLst>
              <a:ext uri="{FF2B5EF4-FFF2-40B4-BE49-F238E27FC236}">
                <a16:creationId xmlns:a16="http://schemas.microsoft.com/office/drawing/2014/main" id="{06F6F6E4-54A9-AF60-FF68-AB0CCB9D8EEA}"/>
              </a:ext>
            </a:extLst>
          </p:cNvPr>
          <p:cNvPicPr>
            <a:picLocks noChangeAspect="1"/>
          </p:cNvPicPr>
          <p:nvPr/>
        </p:nvPicPr>
        <p:blipFill>
          <a:blip r:embed="rId3"/>
          <a:srcRect l="4201" t="22222" r="83913" b="58632"/>
          <a:stretch/>
        </p:blipFill>
        <p:spPr>
          <a:xfrm>
            <a:off x="8063356" y="2101798"/>
            <a:ext cx="573504" cy="554713"/>
          </a:xfrm>
          <a:prstGeom prst="rect">
            <a:avLst/>
          </a:prstGeom>
          <a:ln w="38100">
            <a:solidFill>
              <a:schemeClr val="accent1"/>
            </a:solidFill>
            <a:prstDash val="dash"/>
          </a:ln>
        </p:spPr>
      </p:pic>
      <p:pic>
        <p:nvPicPr>
          <p:cNvPr id="28" name="Picture 27">
            <a:extLst>
              <a:ext uri="{FF2B5EF4-FFF2-40B4-BE49-F238E27FC236}">
                <a16:creationId xmlns:a16="http://schemas.microsoft.com/office/drawing/2014/main" id="{C0C22C9E-1AB7-9DD3-E28B-3A242C21D805}"/>
              </a:ext>
            </a:extLst>
          </p:cNvPr>
          <p:cNvPicPr>
            <a:picLocks noChangeAspect="1"/>
          </p:cNvPicPr>
          <p:nvPr/>
        </p:nvPicPr>
        <p:blipFill>
          <a:blip r:embed="rId3"/>
          <a:srcRect l="4201" t="22222" r="83913" b="58632"/>
          <a:stretch/>
        </p:blipFill>
        <p:spPr>
          <a:xfrm>
            <a:off x="9161573" y="2101798"/>
            <a:ext cx="573504" cy="554713"/>
          </a:xfrm>
          <a:prstGeom prst="rect">
            <a:avLst/>
          </a:prstGeom>
          <a:ln w="38100">
            <a:solidFill>
              <a:schemeClr val="accent2"/>
            </a:solidFill>
            <a:prstDash val="dash"/>
          </a:ln>
        </p:spPr>
      </p:pic>
      <p:pic>
        <p:nvPicPr>
          <p:cNvPr id="29" name="Picture 28">
            <a:extLst>
              <a:ext uri="{FF2B5EF4-FFF2-40B4-BE49-F238E27FC236}">
                <a16:creationId xmlns:a16="http://schemas.microsoft.com/office/drawing/2014/main" id="{4E5A7234-FCF5-8A4B-2D80-C5689EB635D3}"/>
              </a:ext>
            </a:extLst>
          </p:cNvPr>
          <p:cNvPicPr>
            <a:picLocks noChangeAspect="1"/>
          </p:cNvPicPr>
          <p:nvPr/>
        </p:nvPicPr>
        <p:blipFill>
          <a:blip r:embed="rId3"/>
          <a:srcRect l="4201" t="22222" r="83913" b="58632"/>
          <a:stretch/>
        </p:blipFill>
        <p:spPr>
          <a:xfrm>
            <a:off x="11014324" y="2101798"/>
            <a:ext cx="573504" cy="554713"/>
          </a:xfrm>
          <a:prstGeom prst="rect">
            <a:avLst/>
          </a:prstGeom>
          <a:ln w="38100">
            <a:solidFill>
              <a:schemeClr val="accent6">
                <a:lumMod val="75000"/>
              </a:schemeClr>
            </a:solidFill>
            <a:prstDash val="dash"/>
          </a:ln>
        </p:spPr>
      </p:pic>
      <p:sp>
        <p:nvSpPr>
          <p:cNvPr id="30" name="Left Brace 29">
            <a:extLst>
              <a:ext uri="{FF2B5EF4-FFF2-40B4-BE49-F238E27FC236}">
                <a16:creationId xmlns:a16="http://schemas.microsoft.com/office/drawing/2014/main" id="{DCF76AD6-11FD-7722-12E4-6BE2F589BE08}"/>
              </a:ext>
            </a:extLst>
          </p:cNvPr>
          <p:cNvSpPr/>
          <p:nvPr/>
        </p:nvSpPr>
        <p:spPr>
          <a:xfrm rot="16200000">
            <a:off x="9192822" y="804310"/>
            <a:ext cx="183553" cy="40654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827C3442-D947-6157-1ACE-A2E5B6EA9E5A}"/>
              </a:ext>
            </a:extLst>
          </p:cNvPr>
          <p:cNvSpPr txBox="1"/>
          <p:nvPr/>
        </p:nvSpPr>
        <p:spPr>
          <a:xfrm>
            <a:off x="8936242" y="2878853"/>
            <a:ext cx="1334199" cy="252346"/>
          </a:xfrm>
          <a:prstGeom prst="rect">
            <a:avLst/>
          </a:prstGeom>
          <a:noFill/>
        </p:spPr>
        <p:txBody>
          <a:bodyPr wrap="square" rtlCol="0">
            <a:spAutoFit/>
          </a:bodyPr>
          <a:lstStyle/>
          <a:p>
            <a:r>
              <a:rPr lang="en-US" sz="1200" dirty="0"/>
              <a:t>24 groups</a:t>
            </a:r>
          </a:p>
        </p:txBody>
      </p:sp>
      <p:sp>
        <p:nvSpPr>
          <p:cNvPr id="32" name="TextBox 31">
            <a:extLst>
              <a:ext uri="{FF2B5EF4-FFF2-40B4-BE49-F238E27FC236}">
                <a16:creationId xmlns:a16="http://schemas.microsoft.com/office/drawing/2014/main" id="{EB33CE6B-F0AB-3B7D-FCD7-D1988AA94ECA}"/>
              </a:ext>
            </a:extLst>
          </p:cNvPr>
          <p:cNvSpPr txBox="1"/>
          <p:nvPr/>
        </p:nvSpPr>
        <p:spPr>
          <a:xfrm>
            <a:off x="10094194" y="2032869"/>
            <a:ext cx="573504" cy="420577"/>
          </a:xfrm>
          <a:prstGeom prst="rect">
            <a:avLst/>
          </a:prstGeom>
          <a:noFill/>
        </p:spPr>
        <p:txBody>
          <a:bodyPr wrap="square" rtlCol="0">
            <a:spAutoFit/>
          </a:bodyPr>
          <a:lstStyle/>
          <a:p>
            <a:r>
              <a:rPr lang="en-US" sz="2400" b="1" dirty="0"/>
              <a:t>……</a:t>
            </a:r>
          </a:p>
        </p:txBody>
      </p:sp>
      <p:sp>
        <p:nvSpPr>
          <p:cNvPr id="33" name="TextBox 32">
            <a:extLst>
              <a:ext uri="{FF2B5EF4-FFF2-40B4-BE49-F238E27FC236}">
                <a16:creationId xmlns:a16="http://schemas.microsoft.com/office/drawing/2014/main" id="{4D7F3A06-DA75-910E-3985-3CCD1116D36A}"/>
              </a:ext>
            </a:extLst>
          </p:cNvPr>
          <p:cNvSpPr txBox="1"/>
          <p:nvPr/>
        </p:nvSpPr>
        <p:spPr>
          <a:xfrm>
            <a:off x="6793669" y="1776468"/>
            <a:ext cx="1967288" cy="308423"/>
          </a:xfrm>
          <a:prstGeom prst="rect">
            <a:avLst/>
          </a:prstGeom>
          <a:noFill/>
        </p:spPr>
        <p:txBody>
          <a:bodyPr wrap="square" rtlCol="0">
            <a:spAutoFit/>
          </a:bodyPr>
          <a:lstStyle/>
          <a:p>
            <a:r>
              <a:rPr lang="en-US" sz="1600" dirty="0"/>
              <a:t>5-occupants group</a:t>
            </a:r>
          </a:p>
        </p:txBody>
      </p:sp>
      <p:pic>
        <p:nvPicPr>
          <p:cNvPr id="18" name="Picture 17">
            <a:extLst>
              <a:ext uri="{FF2B5EF4-FFF2-40B4-BE49-F238E27FC236}">
                <a16:creationId xmlns:a16="http://schemas.microsoft.com/office/drawing/2014/main" id="{C97D64FD-4459-5D26-1AFF-15F591910FF4}"/>
              </a:ext>
            </a:extLst>
          </p:cNvPr>
          <p:cNvPicPr>
            <a:picLocks noChangeAspect="1"/>
          </p:cNvPicPr>
          <p:nvPr/>
        </p:nvPicPr>
        <p:blipFill>
          <a:blip r:embed="rId3"/>
          <a:srcRect l="7418" t="73308" r="77061" b="3443"/>
          <a:stretch/>
        </p:blipFill>
        <p:spPr>
          <a:xfrm>
            <a:off x="7005330" y="3329388"/>
            <a:ext cx="573503" cy="554713"/>
          </a:xfrm>
          <a:prstGeom prst="rect">
            <a:avLst/>
          </a:prstGeom>
          <a:ln w="38100">
            <a:solidFill>
              <a:schemeClr val="accent4">
                <a:lumMod val="60000"/>
                <a:lumOff val="40000"/>
              </a:schemeClr>
            </a:solidFill>
            <a:prstDash val="dash"/>
          </a:ln>
        </p:spPr>
      </p:pic>
      <p:pic>
        <p:nvPicPr>
          <p:cNvPr id="19" name="Picture 18">
            <a:extLst>
              <a:ext uri="{FF2B5EF4-FFF2-40B4-BE49-F238E27FC236}">
                <a16:creationId xmlns:a16="http://schemas.microsoft.com/office/drawing/2014/main" id="{E03E3E16-5BDF-E2B0-21CE-A2C8CF75DBE5}"/>
              </a:ext>
            </a:extLst>
          </p:cNvPr>
          <p:cNvPicPr>
            <a:picLocks noChangeAspect="1"/>
          </p:cNvPicPr>
          <p:nvPr/>
        </p:nvPicPr>
        <p:blipFill>
          <a:blip r:embed="rId3"/>
          <a:srcRect l="7418" t="73308" r="77061" b="3443"/>
          <a:stretch/>
        </p:blipFill>
        <p:spPr>
          <a:xfrm>
            <a:off x="8103546" y="3329388"/>
            <a:ext cx="573503" cy="554713"/>
          </a:xfrm>
          <a:prstGeom prst="rect">
            <a:avLst/>
          </a:prstGeom>
          <a:ln w="38100">
            <a:solidFill>
              <a:srgbClr val="7030A0"/>
            </a:solidFill>
            <a:prstDash val="dash"/>
          </a:ln>
        </p:spPr>
      </p:pic>
      <p:pic>
        <p:nvPicPr>
          <p:cNvPr id="20" name="Picture 19">
            <a:extLst>
              <a:ext uri="{FF2B5EF4-FFF2-40B4-BE49-F238E27FC236}">
                <a16:creationId xmlns:a16="http://schemas.microsoft.com/office/drawing/2014/main" id="{79A32661-8BB5-FBEC-F6AD-B23CFE098925}"/>
              </a:ext>
            </a:extLst>
          </p:cNvPr>
          <p:cNvPicPr>
            <a:picLocks noChangeAspect="1"/>
          </p:cNvPicPr>
          <p:nvPr/>
        </p:nvPicPr>
        <p:blipFill>
          <a:blip r:embed="rId3"/>
          <a:srcRect l="7418" t="73308" r="77061" b="3443"/>
          <a:stretch/>
        </p:blipFill>
        <p:spPr>
          <a:xfrm>
            <a:off x="9201762" y="3329388"/>
            <a:ext cx="573503" cy="554713"/>
          </a:xfrm>
          <a:prstGeom prst="rect">
            <a:avLst/>
          </a:prstGeom>
          <a:ln w="38100">
            <a:solidFill>
              <a:schemeClr val="accent6">
                <a:lumMod val="40000"/>
                <a:lumOff val="60000"/>
              </a:schemeClr>
            </a:solidFill>
            <a:prstDash val="dash"/>
          </a:ln>
        </p:spPr>
      </p:pic>
      <p:pic>
        <p:nvPicPr>
          <p:cNvPr id="21" name="Picture 20">
            <a:extLst>
              <a:ext uri="{FF2B5EF4-FFF2-40B4-BE49-F238E27FC236}">
                <a16:creationId xmlns:a16="http://schemas.microsoft.com/office/drawing/2014/main" id="{9020FB39-5A0C-F3A1-EA78-EC6B4B5E3112}"/>
              </a:ext>
            </a:extLst>
          </p:cNvPr>
          <p:cNvPicPr>
            <a:picLocks noChangeAspect="1"/>
          </p:cNvPicPr>
          <p:nvPr/>
        </p:nvPicPr>
        <p:blipFill>
          <a:blip r:embed="rId3"/>
          <a:srcRect l="7418" t="73308" r="77061" b="3443"/>
          <a:stretch/>
        </p:blipFill>
        <p:spPr>
          <a:xfrm>
            <a:off x="11054514" y="3329388"/>
            <a:ext cx="573503" cy="554713"/>
          </a:xfrm>
          <a:prstGeom prst="rect">
            <a:avLst/>
          </a:prstGeom>
          <a:ln w="38100">
            <a:solidFill>
              <a:srgbClr val="C00000"/>
            </a:solidFill>
            <a:prstDash val="dash"/>
          </a:ln>
        </p:spPr>
      </p:pic>
      <p:sp>
        <p:nvSpPr>
          <p:cNvPr id="22" name="TextBox 21">
            <a:extLst>
              <a:ext uri="{FF2B5EF4-FFF2-40B4-BE49-F238E27FC236}">
                <a16:creationId xmlns:a16="http://schemas.microsoft.com/office/drawing/2014/main" id="{6BDFB1A2-7C45-921C-57A4-B2B7323A31D5}"/>
              </a:ext>
            </a:extLst>
          </p:cNvPr>
          <p:cNvSpPr txBox="1"/>
          <p:nvPr/>
        </p:nvSpPr>
        <p:spPr>
          <a:xfrm>
            <a:off x="10134384" y="3309970"/>
            <a:ext cx="573504" cy="420577"/>
          </a:xfrm>
          <a:prstGeom prst="rect">
            <a:avLst/>
          </a:prstGeom>
          <a:noFill/>
        </p:spPr>
        <p:txBody>
          <a:bodyPr wrap="square" rtlCol="0">
            <a:spAutoFit/>
          </a:bodyPr>
          <a:lstStyle/>
          <a:p>
            <a:r>
              <a:rPr lang="en-US" sz="2400" b="1" dirty="0"/>
              <a:t>……</a:t>
            </a:r>
          </a:p>
        </p:txBody>
      </p:sp>
      <p:sp>
        <p:nvSpPr>
          <p:cNvPr id="23" name="Left Brace 22">
            <a:extLst>
              <a:ext uri="{FF2B5EF4-FFF2-40B4-BE49-F238E27FC236}">
                <a16:creationId xmlns:a16="http://schemas.microsoft.com/office/drawing/2014/main" id="{9EDC43D4-A280-9BFB-5BDB-68F8CEE4C3A7}"/>
              </a:ext>
            </a:extLst>
          </p:cNvPr>
          <p:cNvSpPr/>
          <p:nvPr/>
        </p:nvSpPr>
        <p:spPr>
          <a:xfrm rot="16200000">
            <a:off x="9233010" y="2050957"/>
            <a:ext cx="183553" cy="40654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967745C6-F4FA-C5BB-9B61-6BCAFF122B25}"/>
              </a:ext>
            </a:extLst>
          </p:cNvPr>
          <p:cNvSpPr txBox="1"/>
          <p:nvPr/>
        </p:nvSpPr>
        <p:spPr>
          <a:xfrm>
            <a:off x="9023236" y="4112918"/>
            <a:ext cx="1334199" cy="252346"/>
          </a:xfrm>
          <a:prstGeom prst="rect">
            <a:avLst/>
          </a:prstGeom>
          <a:noFill/>
        </p:spPr>
        <p:txBody>
          <a:bodyPr wrap="square" rtlCol="0">
            <a:spAutoFit/>
          </a:bodyPr>
          <a:lstStyle/>
          <a:p>
            <a:r>
              <a:rPr lang="en-US" sz="1200" dirty="0"/>
              <a:t>24 groups</a:t>
            </a:r>
          </a:p>
        </p:txBody>
      </p:sp>
      <p:sp>
        <p:nvSpPr>
          <p:cNvPr id="25" name="TextBox 24">
            <a:extLst>
              <a:ext uri="{FF2B5EF4-FFF2-40B4-BE49-F238E27FC236}">
                <a16:creationId xmlns:a16="http://schemas.microsoft.com/office/drawing/2014/main" id="{6D77E00A-D60C-B94C-21B9-0C2D1B63915C}"/>
              </a:ext>
            </a:extLst>
          </p:cNvPr>
          <p:cNvSpPr txBox="1"/>
          <p:nvPr/>
        </p:nvSpPr>
        <p:spPr>
          <a:xfrm>
            <a:off x="6793669" y="2985354"/>
            <a:ext cx="1967288" cy="308423"/>
          </a:xfrm>
          <a:prstGeom prst="rect">
            <a:avLst/>
          </a:prstGeom>
          <a:noFill/>
        </p:spPr>
        <p:txBody>
          <a:bodyPr wrap="square" rtlCol="0">
            <a:spAutoFit/>
          </a:bodyPr>
          <a:lstStyle/>
          <a:p>
            <a:r>
              <a:rPr lang="en-US" sz="1600" dirty="0"/>
              <a:t>10-occupants group</a:t>
            </a:r>
          </a:p>
        </p:txBody>
      </p:sp>
      <p:pic>
        <p:nvPicPr>
          <p:cNvPr id="10" name="Picture 2" descr="Big Set Of People Icons Group People Crowd Symbol Person Vector Icons  Community Signs Stock Illustration - Download Image Now - iStock">
            <a:extLst>
              <a:ext uri="{FF2B5EF4-FFF2-40B4-BE49-F238E27FC236}">
                <a16:creationId xmlns:a16="http://schemas.microsoft.com/office/drawing/2014/main" id="{DE0CE882-83F3-ABB8-9B8C-D0A166B024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754" t="70175" r="31088" b="9189"/>
          <a:stretch/>
        </p:blipFill>
        <p:spPr bwMode="auto">
          <a:xfrm>
            <a:off x="6917766" y="4552334"/>
            <a:ext cx="904688" cy="554714"/>
          </a:xfrm>
          <a:prstGeom prst="rect">
            <a:avLst/>
          </a:prstGeom>
          <a:noFill/>
          <a:ln w="38100">
            <a:solidFill>
              <a:srgbClr val="0070C0"/>
            </a:solidFill>
            <a:prstDash val="dash"/>
          </a:ln>
          <a:extLst>
            <a:ext uri="{909E8E84-426E-40DD-AFC4-6F175D3DCCD1}">
              <a14:hiddenFill xmlns:a14="http://schemas.microsoft.com/office/drawing/2010/main">
                <a:solidFill>
                  <a:srgbClr val="FFFFFF"/>
                </a:solidFill>
              </a14:hiddenFill>
            </a:ext>
          </a:extLst>
        </p:spPr>
      </p:pic>
      <p:pic>
        <p:nvPicPr>
          <p:cNvPr id="11" name="Picture 2" descr="Big Set Of People Icons Group People Crowd Symbol Person Vector Icons  Community Signs Stock Illustration - Download Image Now - iStock">
            <a:extLst>
              <a:ext uri="{FF2B5EF4-FFF2-40B4-BE49-F238E27FC236}">
                <a16:creationId xmlns:a16="http://schemas.microsoft.com/office/drawing/2014/main" id="{27AA34C5-ADAC-CE0D-C7ED-FB64C613F9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754" t="70175" r="31088" b="9189"/>
          <a:stretch/>
        </p:blipFill>
        <p:spPr bwMode="auto">
          <a:xfrm>
            <a:off x="8015982" y="4552333"/>
            <a:ext cx="904688" cy="554714"/>
          </a:xfrm>
          <a:prstGeom prst="rect">
            <a:avLst/>
          </a:prstGeom>
          <a:noFill/>
          <a:ln w="38100">
            <a:solidFill>
              <a:schemeClr val="accent2">
                <a:lumMod val="75000"/>
              </a:schemeClr>
            </a:solidFill>
            <a:prstDash val="dash"/>
          </a:ln>
          <a:extLst>
            <a:ext uri="{909E8E84-426E-40DD-AFC4-6F175D3DCCD1}">
              <a14:hiddenFill xmlns:a14="http://schemas.microsoft.com/office/drawing/2010/main">
                <a:solidFill>
                  <a:srgbClr val="FFFFFF"/>
                </a:solidFill>
              </a14:hiddenFill>
            </a:ext>
          </a:extLst>
        </p:spPr>
      </p:pic>
      <p:pic>
        <p:nvPicPr>
          <p:cNvPr id="12" name="Picture 2" descr="Big Set Of People Icons Group People Crowd Symbol Person Vector Icons  Community Signs Stock Illustration - Download Image Now - iStock">
            <a:extLst>
              <a:ext uri="{FF2B5EF4-FFF2-40B4-BE49-F238E27FC236}">
                <a16:creationId xmlns:a16="http://schemas.microsoft.com/office/drawing/2014/main" id="{4185B8DD-6093-4275-C22C-CE08CB388C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754" t="70175" r="31088" b="9189"/>
          <a:stretch/>
        </p:blipFill>
        <p:spPr bwMode="auto">
          <a:xfrm>
            <a:off x="9114197" y="4552332"/>
            <a:ext cx="904688" cy="554714"/>
          </a:xfrm>
          <a:prstGeom prst="rect">
            <a:avLst/>
          </a:prstGeom>
          <a:noFill/>
          <a:ln w="38100">
            <a:solidFill>
              <a:schemeClr val="tx1"/>
            </a:solidFill>
            <a:prstDash val="dash"/>
          </a:ln>
          <a:extLst>
            <a:ext uri="{909E8E84-426E-40DD-AFC4-6F175D3DCCD1}">
              <a14:hiddenFill xmlns:a14="http://schemas.microsoft.com/office/drawing/2010/main">
                <a:solidFill>
                  <a:srgbClr val="FFFFFF"/>
                </a:solidFill>
              </a14:hiddenFill>
            </a:ext>
          </a:extLst>
        </p:spPr>
      </p:pic>
      <p:pic>
        <p:nvPicPr>
          <p:cNvPr id="13" name="Picture 2" descr="Big Set Of People Icons Group People Crowd Symbol Person Vector Icons  Community Signs Stock Illustration - Download Image Now - iStock">
            <a:extLst>
              <a:ext uri="{FF2B5EF4-FFF2-40B4-BE49-F238E27FC236}">
                <a16:creationId xmlns:a16="http://schemas.microsoft.com/office/drawing/2014/main" id="{5C58D378-01E4-8FB4-5528-4AF0F51F40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754" t="70175" r="31088" b="9189"/>
          <a:stretch/>
        </p:blipFill>
        <p:spPr bwMode="auto">
          <a:xfrm>
            <a:off x="10966950" y="4552332"/>
            <a:ext cx="904688" cy="554714"/>
          </a:xfrm>
          <a:prstGeom prst="rect">
            <a:avLst/>
          </a:prstGeom>
          <a:noFill/>
          <a:ln w="38100">
            <a:solidFill>
              <a:schemeClr val="bg2">
                <a:lumMod val="90000"/>
              </a:schemeClr>
            </a:solidFill>
            <a:prstDash val="dash"/>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F66E7C3-1BAB-314F-B359-3945D4A2AB90}"/>
              </a:ext>
            </a:extLst>
          </p:cNvPr>
          <p:cNvSpPr txBox="1"/>
          <p:nvPr/>
        </p:nvSpPr>
        <p:spPr>
          <a:xfrm>
            <a:off x="10212413" y="4552332"/>
            <a:ext cx="573504" cy="420577"/>
          </a:xfrm>
          <a:prstGeom prst="rect">
            <a:avLst/>
          </a:prstGeom>
          <a:noFill/>
        </p:spPr>
        <p:txBody>
          <a:bodyPr wrap="square" rtlCol="0">
            <a:spAutoFit/>
          </a:bodyPr>
          <a:lstStyle/>
          <a:p>
            <a:r>
              <a:rPr lang="en-US" sz="2400" b="1" dirty="0"/>
              <a:t>……</a:t>
            </a:r>
          </a:p>
        </p:txBody>
      </p:sp>
      <p:sp>
        <p:nvSpPr>
          <p:cNvPr id="15" name="Left Brace 14">
            <a:extLst>
              <a:ext uri="{FF2B5EF4-FFF2-40B4-BE49-F238E27FC236}">
                <a16:creationId xmlns:a16="http://schemas.microsoft.com/office/drawing/2014/main" id="{C8BBC5DA-56FA-6A84-8A55-FC89716F3AF8}"/>
              </a:ext>
            </a:extLst>
          </p:cNvPr>
          <p:cNvSpPr/>
          <p:nvPr/>
        </p:nvSpPr>
        <p:spPr>
          <a:xfrm rot="16200000">
            <a:off x="9316918" y="3291315"/>
            <a:ext cx="183553" cy="40654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F3BB73BE-ECFE-FCDE-3B8F-EFF8BB862C5C}"/>
              </a:ext>
            </a:extLst>
          </p:cNvPr>
          <p:cNvSpPr txBox="1"/>
          <p:nvPr/>
        </p:nvSpPr>
        <p:spPr>
          <a:xfrm>
            <a:off x="9107145" y="5350780"/>
            <a:ext cx="1334199" cy="252346"/>
          </a:xfrm>
          <a:prstGeom prst="rect">
            <a:avLst/>
          </a:prstGeom>
          <a:noFill/>
        </p:spPr>
        <p:txBody>
          <a:bodyPr wrap="square" rtlCol="0">
            <a:spAutoFit/>
          </a:bodyPr>
          <a:lstStyle/>
          <a:p>
            <a:r>
              <a:rPr lang="en-US" sz="1200" dirty="0"/>
              <a:t>24 groups</a:t>
            </a:r>
          </a:p>
        </p:txBody>
      </p:sp>
      <p:sp>
        <p:nvSpPr>
          <p:cNvPr id="17" name="TextBox 16">
            <a:extLst>
              <a:ext uri="{FF2B5EF4-FFF2-40B4-BE49-F238E27FC236}">
                <a16:creationId xmlns:a16="http://schemas.microsoft.com/office/drawing/2014/main" id="{FA76DB14-CB04-E8B9-A0CD-8C966A79DBB8}"/>
              </a:ext>
            </a:extLst>
          </p:cNvPr>
          <p:cNvSpPr txBox="1"/>
          <p:nvPr/>
        </p:nvSpPr>
        <p:spPr>
          <a:xfrm>
            <a:off x="6793669" y="4213616"/>
            <a:ext cx="1967288" cy="308422"/>
          </a:xfrm>
          <a:prstGeom prst="rect">
            <a:avLst/>
          </a:prstGeom>
          <a:noFill/>
        </p:spPr>
        <p:txBody>
          <a:bodyPr wrap="square" rtlCol="0">
            <a:spAutoFit/>
          </a:bodyPr>
          <a:lstStyle/>
          <a:p>
            <a:r>
              <a:rPr lang="en-US" sz="1600" dirty="0"/>
              <a:t>15-occupants group</a:t>
            </a:r>
          </a:p>
        </p:txBody>
      </p:sp>
      <p:sp>
        <p:nvSpPr>
          <p:cNvPr id="34" name="TextBox 33">
            <a:extLst>
              <a:ext uri="{FF2B5EF4-FFF2-40B4-BE49-F238E27FC236}">
                <a16:creationId xmlns:a16="http://schemas.microsoft.com/office/drawing/2014/main" id="{5B3B02E5-6DB9-9926-A0C9-123BE051E71C}"/>
              </a:ext>
            </a:extLst>
          </p:cNvPr>
          <p:cNvSpPr txBox="1"/>
          <p:nvPr/>
        </p:nvSpPr>
        <p:spPr>
          <a:xfrm>
            <a:off x="7658565" y="5603070"/>
            <a:ext cx="3500258" cy="338554"/>
          </a:xfrm>
          <a:prstGeom prst="rect">
            <a:avLst/>
          </a:prstGeom>
          <a:noFill/>
        </p:spPr>
        <p:txBody>
          <a:bodyPr wrap="square">
            <a:spAutoFit/>
          </a:bodyPr>
          <a:lstStyle/>
          <a:p>
            <a:pPr algn="ctr"/>
            <a:r>
              <a:rPr lang="en-US" sz="1600" u="sng" dirty="0">
                <a:effectLst/>
                <a:latin typeface="Times New Roman" panose="02020603050405020304" pitchFamily="18" charset="0"/>
                <a:ea typeface="SimSun" panose="02010600030101010101" pitchFamily="2" charset="-122"/>
              </a:rPr>
              <a:t>Source domain data diagram  </a:t>
            </a:r>
            <a:endParaRPr lang="en-US" sz="1600" u="sng" dirty="0"/>
          </a:p>
        </p:txBody>
      </p:sp>
    </p:spTree>
    <p:extLst>
      <p:ext uri="{BB962C8B-B14F-4D97-AF65-F5344CB8AC3E}">
        <p14:creationId xmlns:p14="http://schemas.microsoft.com/office/powerpoint/2010/main" val="207738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3" grpId="0"/>
      <p:bldP spid="22" grpId="0"/>
      <p:bldP spid="23" grpId="0" animBg="1"/>
      <p:bldP spid="24" grpId="0"/>
      <p:bldP spid="25" grpId="0"/>
      <p:bldP spid="14" grpId="0"/>
      <p:bldP spid="15" grpId="0" animBg="1"/>
      <p:bldP spid="16" grpId="0"/>
      <p:bldP spid="17" grpId="0"/>
      <p:bldP spid="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A0286-C44B-FA95-6AD8-37F6662C7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BD0F6-486D-EBBA-EA35-761638AB75CD}"/>
              </a:ext>
            </a:extLst>
          </p:cNvPr>
          <p:cNvSpPr>
            <a:spLocks noGrp="1"/>
          </p:cNvSpPr>
          <p:nvPr>
            <p:ph type="title"/>
          </p:nvPr>
        </p:nvSpPr>
        <p:spPr/>
        <p:txBody>
          <a:bodyPr>
            <a:normAutofit fontScale="90000"/>
          </a:bodyPr>
          <a:lstStyle/>
          <a:p>
            <a:r>
              <a:rPr lang="en-US" dirty="0"/>
              <a:t>Task 3.2 </a:t>
            </a:r>
            <a:r>
              <a:rPr lang="en-US" sz="3200" dirty="0"/>
              <a:t>Evaluation Scenarios Design</a:t>
            </a:r>
            <a:endParaRPr lang="en-US" dirty="0"/>
          </a:p>
        </p:txBody>
      </p:sp>
      <p:sp>
        <p:nvSpPr>
          <p:cNvPr id="3" name="Slide Number Placeholder 2">
            <a:extLst>
              <a:ext uri="{FF2B5EF4-FFF2-40B4-BE49-F238E27FC236}">
                <a16:creationId xmlns:a16="http://schemas.microsoft.com/office/drawing/2014/main" id="{4CCA4082-A2DC-8150-FA3E-B2CD39B282FA}"/>
              </a:ext>
            </a:extLst>
          </p:cNvPr>
          <p:cNvSpPr>
            <a:spLocks noGrp="1"/>
          </p:cNvSpPr>
          <p:nvPr>
            <p:ph type="sldNum" sz="quarter" idx="10"/>
          </p:nvPr>
        </p:nvSpPr>
        <p:spPr/>
        <p:txBody>
          <a:bodyPr/>
          <a:lstStyle/>
          <a:p>
            <a:fld id="{E18569AF-2237-4C38-90A2-3DAC76D180AF}" type="slidenum">
              <a:rPr lang="en-US" smtClean="0"/>
              <a:pPr/>
              <a:t>34</a:t>
            </a:fld>
            <a:endParaRPr lang="en-US" dirty="0"/>
          </a:p>
        </p:txBody>
      </p:sp>
      <p:sp>
        <p:nvSpPr>
          <p:cNvPr id="5" name="TextBox 4">
            <a:extLst>
              <a:ext uri="{FF2B5EF4-FFF2-40B4-BE49-F238E27FC236}">
                <a16:creationId xmlns:a16="http://schemas.microsoft.com/office/drawing/2014/main" id="{FE93015E-1678-55E9-82AA-13856A5F3354}"/>
              </a:ext>
            </a:extLst>
          </p:cNvPr>
          <p:cNvSpPr txBox="1"/>
          <p:nvPr/>
        </p:nvSpPr>
        <p:spPr>
          <a:xfrm>
            <a:off x="621971" y="1262129"/>
            <a:ext cx="10554237" cy="4708981"/>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Target domain scenarios design: “real data” obtained by using virtual testbed to represent the real building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Evaluate the scenarios with different number of occupants:</a:t>
            </a:r>
          </a:p>
          <a:p>
            <a:pPr marL="1257300" lvl="2"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2"/>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Evaluate the scenarios with different group thermal preferences</a:t>
            </a:r>
          </a:p>
          <a:p>
            <a:pPr lvl="2"/>
            <a:endParaRPr lang="en-US"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844B2319-6A33-2A84-F212-227BAEF8C172}"/>
              </a:ext>
            </a:extLst>
          </p:cNvPr>
          <p:cNvGrpSpPr/>
          <p:nvPr/>
        </p:nvGrpSpPr>
        <p:grpSpPr>
          <a:xfrm>
            <a:off x="148729" y="2567152"/>
            <a:ext cx="12408690" cy="1209022"/>
            <a:chOff x="70756" y="2473746"/>
            <a:chExt cx="12408690" cy="1209022"/>
          </a:xfrm>
        </p:grpSpPr>
        <p:pic>
          <p:nvPicPr>
            <p:cNvPr id="6" name="Picture 5">
              <a:extLst>
                <a:ext uri="{FF2B5EF4-FFF2-40B4-BE49-F238E27FC236}">
                  <a16:creationId xmlns:a16="http://schemas.microsoft.com/office/drawing/2014/main" id="{A0A9E6AA-FF94-A79B-8FE4-D6E78AAC22E5}"/>
                </a:ext>
              </a:extLst>
            </p:cNvPr>
            <p:cNvPicPr>
              <a:picLocks noChangeAspect="1"/>
            </p:cNvPicPr>
            <p:nvPr/>
          </p:nvPicPr>
          <p:blipFill>
            <a:blip r:embed="rId3"/>
            <a:srcRect l="4201" t="22222" r="83913" b="58632"/>
            <a:stretch/>
          </p:blipFill>
          <p:spPr>
            <a:xfrm>
              <a:off x="1651861" y="2489087"/>
              <a:ext cx="632789" cy="608906"/>
            </a:xfrm>
            <a:prstGeom prst="rect">
              <a:avLst/>
            </a:prstGeom>
            <a:ln w="38100">
              <a:noFill/>
              <a:prstDash val="dash"/>
            </a:ln>
          </p:spPr>
        </p:pic>
        <p:pic>
          <p:nvPicPr>
            <p:cNvPr id="7" name="Picture 2" descr="Big Set Of People Icons Group People Crowd Symbol Person Vector Icons  Community Signs Stock Illustration - Download Image Now - iStock">
              <a:extLst>
                <a:ext uri="{FF2B5EF4-FFF2-40B4-BE49-F238E27FC236}">
                  <a16:creationId xmlns:a16="http://schemas.microsoft.com/office/drawing/2014/main" id="{A89321F8-9E8A-6BC7-DD51-79B017997B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754" t="70175" r="31088" b="9189"/>
            <a:stretch/>
          </p:blipFill>
          <p:spPr bwMode="auto">
            <a:xfrm>
              <a:off x="9672737" y="2473746"/>
              <a:ext cx="998209" cy="608907"/>
            </a:xfrm>
            <a:prstGeom prst="rect">
              <a:avLst/>
            </a:prstGeom>
            <a:noFill/>
            <a:ln w="38100">
              <a:noFill/>
              <a:prstDash val="dash"/>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550A1DC-F950-28B1-92E1-314FA5F600CD}"/>
                </a:ext>
              </a:extLst>
            </p:cNvPr>
            <p:cNvPicPr>
              <a:picLocks noChangeAspect="1"/>
            </p:cNvPicPr>
            <p:nvPr/>
          </p:nvPicPr>
          <p:blipFill>
            <a:blip r:embed="rId3"/>
            <a:srcRect l="62793" t="21817" r="22067" b="59037"/>
            <a:stretch/>
          </p:blipFill>
          <p:spPr>
            <a:xfrm>
              <a:off x="5820140" y="2562460"/>
              <a:ext cx="806029" cy="608906"/>
            </a:xfrm>
            <a:prstGeom prst="rect">
              <a:avLst/>
            </a:prstGeom>
            <a:ln w="38100">
              <a:noFill/>
              <a:prstDash val="dash"/>
            </a:ln>
          </p:spPr>
        </p:pic>
        <p:sp>
          <p:nvSpPr>
            <p:cNvPr id="9" name="TextBox 8">
              <a:extLst>
                <a:ext uri="{FF2B5EF4-FFF2-40B4-BE49-F238E27FC236}">
                  <a16:creationId xmlns:a16="http://schemas.microsoft.com/office/drawing/2014/main" id="{67071FD2-2684-5354-3021-6A5FF37E727D}"/>
                </a:ext>
              </a:extLst>
            </p:cNvPr>
            <p:cNvSpPr txBox="1"/>
            <p:nvPr/>
          </p:nvSpPr>
          <p:spPr>
            <a:xfrm>
              <a:off x="70756" y="3082384"/>
              <a:ext cx="3795001" cy="584775"/>
            </a:xfrm>
            <a:prstGeom prst="rect">
              <a:avLst/>
            </a:prstGeom>
            <a:noFill/>
          </p:spPr>
          <p:txBody>
            <a:bodyPr wrap="square" rtlCol="0">
              <a:spAutoFit/>
            </a:bodyPr>
            <a:lstStyle/>
            <a:p>
              <a:pPr algn="ctr"/>
              <a:r>
                <a:rPr lang="en-US" sz="1600" dirty="0"/>
                <a:t>5-occupants scenario</a:t>
              </a:r>
            </a:p>
            <a:p>
              <a:pPr algn="ctr"/>
              <a:r>
                <a:rPr lang="en-US" sz="1600" dirty="0"/>
                <a:t>(minimum occupant size in source domain)</a:t>
              </a:r>
            </a:p>
          </p:txBody>
        </p:sp>
        <p:sp>
          <p:nvSpPr>
            <p:cNvPr id="10" name="TextBox 9">
              <a:extLst>
                <a:ext uri="{FF2B5EF4-FFF2-40B4-BE49-F238E27FC236}">
                  <a16:creationId xmlns:a16="http://schemas.microsoft.com/office/drawing/2014/main" id="{73C35E88-868D-22E8-6DA5-1D0A43CCDBA5}"/>
                </a:ext>
              </a:extLst>
            </p:cNvPr>
            <p:cNvSpPr txBox="1"/>
            <p:nvPr/>
          </p:nvSpPr>
          <p:spPr>
            <a:xfrm>
              <a:off x="8080795" y="3082385"/>
              <a:ext cx="4398651" cy="584775"/>
            </a:xfrm>
            <a:prstGeom prst="rect">
              <a:avLst/>
            </a:prstGeom>
            <a:noFill/>
          </p:spPr>
          <p:txBody>
            <a:bodyPr wrap="square" rtlCol="0">
              <a:spAutoFit/>
            </a:bodyPr>
            <a:lstStyle/>
            <a:p>
              <a:pPr algn="ctr"/>
              <a:r>
                <a:rPr lang="en-US" sz="1600" dirty="0"/>
                <a:t>15-occupants scenario</a:t>
              </a:r>
            </a:p>
            <a:p>
              <a:pPr algn="ctr"/>
              <a:r>
                <a:rPr lang="en-US" sz="1600" dirty="0"/>
                <a:t>(maximum occupant size in source domain)</a:t>
              </a:r>
            </a:p>
          </p:txBody>
        </p:sp>
        <p:sp>
          <p:nvSpPr>
            <p:cNvPr id="11" name="TextBox 10">
              <a:extLst>
                <a:ext uri="{FF2B5EF4-FFF2-40B4-BE49-F238E27FC236}">
                  <a16:creationId xmlns:a16="http://schemas.microsoft.com/office/drawing/2014/main" id="{A29BCF33-290C-2979-8B13-C72592C56CA3}"/>
                </a:ext>
              </a:extLst>
            </p:cNvPr>
            <p:cNvSpPr txBox="1"/>
            <p:nvPr/>
          </p:nvSpPr>
          <p:spPr>
            <a:xfrm>
              <a:off x="3865757" y="3097993"/>
              <a:ext cx="4554308" cy="584775"/>
            </a:xfrm>
            <a:prstGeom prst="rect">
              <a:avLst/>
            </a:prstGeom>
            <a:noFill/>
          </p:spPr>
          <p:txBody>
            <a:bodyPr wrap="square" rtlCol="0">
              <a:spAutoFit/>
            </a:bodyPr>
            <a:lstStyle/>
            <a:p>
              <a:pPr algn="ctr"/>
              <a:r>
                <a:rPr lang="en-US" sz="1600" dirty="0"/>
                <a:t>7-occupants scenario</a:t>
              </a:r>
            </a:p>
            <a:p>
              <a:pPr algn="ctr"/>
              <a:r>
                <a:rPr lang="en-US" sz="1600" dirty="0"/>
                <a:t>(a different size not included in the source domain)</a:t>
              </a:r>
            </a:p>
          </p:txBody>
        </p:sp>
      </p:grpSp>
      <p:grpSp>
        <p:nvGrpSpPr>
          <p:cNvPr id="18" name="Group 17">
            <a:extLst>
              <a:ext uri="{FF2B5EF4-FFF2-40B4-BE49-F238E27FC236}">
                <a16:creationId xmlns:a16="http://schemas.microsoft.com/office/drawing/2014/main" id="{E74F9BC8-571A-5408-CC8A-24374ACEC1F5}"/>
              </a:ext>
            </a:extLst>
          </p:cNvPr>
          <p:cNvGrpSpPr/>
          <p:nvPr/>
        </p:nvGrpSpPr>
        <p:grpSpPr>
          <a:xfrm>
            <a:off x="621971" y="4750990"/>
            <a:ext cx="11054314" cy="1468289"/>
            <a:chOff x="621971" y="4746394"/>
            <a:chExt cx="11054314" cy="1468289"/>
          </a:xfrm>
        </p:grpSpPr>
        <p:pic>
          <p:nvPicPr>
            <p:cNvPr id="12" name="Picture 2" descr="20,890 Multiple People Icon Images, Stock Photos, and Vectors | Shutterstock">
              <a:extLst>
                <a:ext uri="{FF2B5EF4-FFF2-40B4-BE49-F238E27FC236}">
                  <a16:creationId xmlns:a16="http://schemas.microsoft.com/office/drawing/2014/main" id="{1919484A-EB0A-0166-F6D3-41D4010307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1" t="50298" r="10135" b="16653"/>
            <a:stretch/>
          </p:blipFill>
          <p:spPr bwMode="auto">
            <a:xfrm>
              <a:off x="5591023" y="4812784"/>
              <a:ext cx="1250482" cy="817123"/>
            </a:xfrm>
            <a:prstGeom prst="rect">
              <a:avLst/>
            </a:prstGeom>
            <a:noFill/>
            <a:ln w="38100">
              <a:solidFill>
                <a:schemeClr val="accent6"/>
              </a:solidFill>
              <a:prstDash val="dash"/>
            </a:ln>
            <a:extLst>
              <a:ext uri="{909E8E84-426E-40DD-AFC4-6F175D3DCCD1}">
                <a14:hiddenFill xmlns:a14="http://schemas.microsoft.com/office/drawing/2010/main">
                  <a:solidFill>
                    <a:srgbClr val="FFFFFF"/>
                  </a:solidFill>
                </a14:hiddenFill>
              </a:ext>
            </a:extLst>
          </p:spPr>
        </p:pic>
        <p:pic>
          <p:nvPicPr>
            <p:cNvPr id="13" name="Picture 2" descr="20,890 Multiple People Icon Images, Stock Photos, and Vectors | Shutterstock">
              <a:extLst>
                <a:ext uri="{FF2B5EF4-FFF2-40B4-BE49-F238E27FC236}">
                  <a16:creationId xmlns:a16="http://schemas.microsoft.com/office/drawing/2014/main" id="{771E6693-0F66-7881-FF35-F2BFDF1EDD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1" t="50298" r="10135" b="16653"/>
            <a:stretch/>
          </p:blipFill>
          <p:spPr bwMode="auto">
            <a:xfrm>
              <a:off x="1588254" y="4746394"/>
              <a:ext cx="1250482" cy="817123"/>
            </a:xfrm>
            <a:prstGeom prst="rect">
              <a:avLst/>
            </a:prstGeom>
            <a:noFill/>
            <a:ln w="38100">
              <a:solidFill>
                <a:schemeClr val="accent1"/>
              </a:solidFill>
              <a:prstDash val="dash"/>
            </a:ln>
            <a:extLst>
              <a:ext uri="{909E8E84-426E-40DD-AFC4-6F175D3DCCD1}">
                <a14:hiddenFill xmlns:a14="http://schemas.microsoft.com/office/drawing/2010/main">
                  <a:solidFill>
                    <a:srgbClr val="FFFFFF"/>
                  </a:solidFill>
                </a14:hiddenFill>
              </a:ext>
            </a:extLst>
          </p:spPr>
        </p:pic>
        <p:pic>
          <p:nvPicPr>
            <p:cNvPr id="14" name="Picture 2" descr="20,890 Multiple People Icon Images, Stock Photos, and Vectors | Shutterstock">
              <a:extLst>
                <a:ext uri="{FF2B5EF4-FFF2-40B4-BE49-F238E27FC236}">
                  <a16:creationId xmlns:a16="http://schemas.microsoft.com/office/drawing/2014/main" id="{59824F68-EE14-11F4-ED51-CA738CD39E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81" t="50298" r="10135" b="16653"/>
            <a:stretch/>
          </p:blipFill>
          <p:spPr bwMode="auto">
            <a:xfrm>
              <a:off x="9354721" y="4812784"/>
              <a:ext cx="1250482" cy="817123"/>
            </a:xfrm>
            <a:prstGeom prst="rect">
              <a:avLst/>
            </a:prstGeom>
            <a:noFill/>
            <a:ln w="38100">
              <a:solidFill>
                <a:srgbClr val="FF0000"/>
              </a:solidFill>
              <a:prstDash val="dash"/>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2C89939-EB89-6C87-28DB-5D9A744C6C5E}"/>
                </a:ext>
              </a:extLst>
            </p:cNvPr>
            <p:cNvSpPr txBox="1"/>
            <p:nvPr/>
          </p:nvSpPr>
          <p:spPr>
            <a:xfrm>
              <a:off x="4486918" y="5629908"/>
              <a:ext cx="3284112" cy="584775"/>
            </a:xfrm>
            <a:prstGeom prst="rect">
              <a:avLst/>
            </a:prstGeom>
            <a:noFill/>
          </p:spPr>
          <p:txBody>
            <a:bodyPr wrap="square" rtlCol="0">
              <a:spAutoFit/>
            </a:bodyPr>
            <a:lstStyle/>
            <a:p>
              <a:pPr algn="ctr"/>
              <a:r>
                <a:rPr lang="en-US" sz="1600" dirty="0"/>
                <a:t>Neutral group thermal preference</a:t>
              </a:r>
            </a:p>
            <a:p>
              <a:pPr algn="ctr"/>
              <a:r>
                <a:rPr lang="en-US" sz="1600" dirty="0"/>
                <a:t>(Acceptability is sampled by RP-884)</a:t>
              </a:r>
            </a:p>
          </p:txBody>
        </p:sp>
        <p:sp>
          <p:nvSpPr>
            <p:cNvPr id="16" name="TextBox 15">
              <a:extLst>
                <a:ext uri="{FF2B5EF4-FFF2-40B4-BE49-F238E27FC236}">
                  <a16:creationId xmlns:a16="http://schemas.microsoft.com/office/drawing/2014/main" id="{85368C0A-930B-B267-B22D-C1C24673C5E1}"/>
                </a:ext>
              </a:extLst>
            </p:cNvPr>
            <p:cNvSpPr txBox="1"/>
            <p:nvPr/>
          </p:nvSpPr>
          <p:spPr>
            <a:xfrm>
              <a:off x="621971" y="5617028"/>
              <a:ext cx="3284112" cy="584775"/>
            </a:xfrm>
            <a:prstGeom prst="rect">
              <a:avLst/>
            </a:prstGeom>
            <a:noFill/>
          </p:spPr>
          <p:txBody>
            <a:bodyPr wrap="square" rtlCol="0">
              <a:spAutoFit/>
            </a:bodyPr>
            <a:lstStyle/>
            <a:p>
              <a:pPr algn="ctr"/>
              <a:r>
                <a:rPr lang="en-US" sz="1600" dirty="0"/>
                <a:t>Cold group thermal preference</a:t>
              </a:r>
            </a:p>
            <a:p>
              <a:pPr algn="ctr"/>
              <a:r>
                <a:rPr lang="en-US" sz="1600" dirty="0"/>
                <a:t>(manually generated acceptability)</a:t>
              </a:r>
            </a:p>
          </p:txBody>
        </p:sp>
        <p:sp>
          <p:nvSpPr>
            <p:cNvPr id="17" name="TextBox 16">
              <a:extLst>
                <a:ext uri="{FF2B5EF4-FFF2-40B4-BE49-F238E27FC236}">
                  <a16:creationId xmlns:a16="http://schemas.microsoft.com/office/drawing/2014/main" id="{785FE44A-57F7-1632-DB58-52BFFDBE9114}"/>
                </a:ext>
              </a:extLst>
            </p:cNvPr>
            <p:cNvSpPr txBox="1"/>
            <p:nvPr/>
          </p:nvSpPr>
          <p:spPr>
            <a:xfrm>
              <a:off x="8392173" y="5629906"/>
              <a:ext cx="3284112" cy="584775"/>
            </a:xfrm>
            <a:prstGeom prst="rect">
              <a:avLst/>
            </a:prstGeom>
            <a:noFill/>
          </p:spPr>
          <p:txBody>
            <a:bodyPr wrap="square" rtlCol="0">
              <a:spAutoFit/>
            </a:bodyPr>
            <a:lstStyle/>
            <a:p>
              <a:pPr algn="ctr"/>
              <a:r>
                <a:rPr lang="en-US" sz="1600" dirty="0"/>
                <a:t>Warm group thermal preference</a:t>
              </a:r>
            </a:p>
            <a:p>
              <a:pPr algn="ctr"/>
              <a:r>
                <a:rPr lang="en-US" sz="1600" dirty="0"/>
                <a:t>(manually generated acceptability)</a:t>
              </a:r>
            </a:p>
          </p:txBody>
        </p:sp>
      </p:grpSp>
    </p:spTree>
    <p:extLst>
      <p:ext uri="{BB962C8B-B14F-4D97-AF65-F5344CB8AC3E}">
        <p14:creationId xmlns:p14="http://schemas.microsoft.com/office/powerpoint/2010/main" val="96642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C11ED-12E3-9410-68F6-E80FA3FE3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63D45-ED31-BEBC-4655-F89F88C86745}"/>
              </a:ext>
            </a:extLst>
          </p:cNvPr>
          <p:cNvSpPr>
            <a:spLocks noGrp="1"/>
          </p:cNvSpPr>
          <p:nvPr>
            <p:ph type="title"/>
          </p:nvPr>
        </p:nvSpPr>
        <p:spPr/>
        <p:txBody>
          <a:bodyPr>
            <a:normAutofit fontScale="90000"/>
          </a:bodyPr>
          <a:lstStyle/>
          <a:p>
            <a:r>
              <a:rPr lang="en-US" dirty="0"/>
              <a:t>Task 3.2 </a:t>
            </a:r>
            <a:r>
              <a:rPr lang="en-US" sz="3200" dirty="0"/>
              <a:t>Evaluation Scenarios Design</a:t>
            </a:r>
            <a:endParaRPr lang="en-US" dirty="0"/>
          </a:p>
        </p:txBody>
      </p:sp>
      <p:sp>
        <p:nvSpPr>
          <p:cNvPr id="3" name="Slide Number Placeholder 2">
            <a:extLst>
              <a:ext uri="{FF2B5EF4-FFF2-40B4-BE49-F238E27FC236}">
                <a16:creationId xmlns:a16="http://schemas.microsoft.com/office/drawing/2014/main" id="{0ED8AE07-251F-2FC2-FC0B-0FE84C75F7AD}"/>
              </a:ext>
            </a:extLst>
          </p:cNvPr>
          <p:cNvSpPr>
            <a:spLocks noGrp="1"/>
          </p:cNvSpPr>
          <p:nvPr>
            <p:ph type="sldNum" sz="quarter" idx="10"/>
          </p:nvPr>
        </p:nvSpPr>
        <p:spPr/>
        <p:txBody>
          <a:bodyPr/>
          <a:lstStyle/>
          <a:p>
            <a:fld id="{E18569AF-2237-4C38-90A2-3DAC76D180AF}" type="slidenum">
              <a:rPr lang="en-US" smtClean="0"/>
              <a:pPr/>
              <a:t>35</a:t>
            </a:fld>
            <a:endParaRPr lang="en-US" dirty="0"/>
          </a:p>
        </p:txBody>
      </p:sp>
      <p:sp>
        <p:nvSpPr>
          <p:cNvPr id="5" name="TextBox 4">
            <a:extLst>
              <a:ext uri="{FF2B5EF4-FFF2-40B4-BE49-F238E27FC236}">
                <a16:creationId xmlns:a16="http://schemas.microsoft.com/office/drawing/2014/main" id="{EB3BD41D-E935-BD70-69D8-462CB112B3F0}"/>
              </a:ext>
            </a:extLst>
          </p:cNvPr>
          <p:cNvSpPr txBox="1"/>
          <p:nvPr/>
        </p:nvSpPr>
        <p:spPr>
          <a:xfrm>
            <a:off x="621971" y="1262129"/>
            <a:ext cx="11570029" cy="5109091"/>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Target domain scenarios design: “real data” obtained by using virtual testbed to represent the real building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Evaluate the scenarios with different operational strategies</a:t>
            </a:r>
          </a:p>
          <a:p>
            <a:pPr marL="1257300" lvl="2"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lvl="2"/>
            <a:endParaRPr lang="en-US" sz="2000" dirty="0">
              <a:latin typeface="Times New Roman" panose="02020603050405020304" pitchFamily="18" charset="0"/>
              <a:cs typeface="Times New Roman" panose="02020603050405020304" pitchFamily="18" charset="0"/>
            </a:endParaRPr>
          </a:p>
          <a:p>
            <a:pPr lvl="2"/>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Evaluate the scenarios with different data collection period: 1-day, 2-days, 3-days, 4-days, and 5-days</a:t>
            </a:r>
            <a:endParaRPr lang="en-US" dirty="0">
              <a:latin typeface="Times New Roman" panose="02020603050405020304" pitchFamily="18" charset="0"/>
              <a:cs typeface="Times New Roman" panose="02020603050405020304" pitchFamily="18" charset="0"/>
            </a:endParaRPr>
          </a:p>
          <a:p>
            <a:pPr lvl="2"/>
            <a:endParaRPr lang="en-US" sz="20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58B5C31A-082D-76E7-7CBF-DC11293DF3B6}"/>
              </a:ext>
            </a:extLst>
          </p:cNvPr>
          <p:cNvGrpSpPr/>
          <p:nvPr/>
        </p:nvGrpSpPr>
        <p:grpSpPr>
          <a:xfrm>
            <a:off x="1075266" y="2476338"/>
            <a:ext cx="9825957" cy="2705658"/>
            <a:chOff x="935486" y="2525722"/>
            <a:chExt cx="11441881" cy="3070093"/>
          </a:xfrm>
        </p:grpSpPr>
        <p:pic>
          <p:nvPicPr>
            <p:cNvPr id="22" name="Picture 21">
              <a:extLst>
                <a:ext uri="{FF2B5EF4-FFF2-40B4-BE49-F238E27FC236}">
                  <a16:creationId xmlns:a16="http://schemas.microsoft.com/office/drawing/2014/main" id="{0C1FA452-0333-C741-9C51-90BC21BD19C6}"/>
                </a:ext>
              </a:extLst>
            </p:cNvPr>
            <p:cNvPicPr>
              <a:picLocks noChangeAspect="1"/>
            </p:cNvPicPr>
            <p:nvPr/>
          </p:nvPicPr>
          <p:blipFill>
            <a:blip r:embed="rId3"/>
            <a:stretch>
              <a:fillRect/>
            </a:stretch>
          </p:blipFill>
          <p:spPr>
            <a:xfrm>
              <a:off x="935486" y="2525722"/>
              <a:ext cx="3756090" cy="2137901"/>
            </a:xfrm>
            <a:prstGeom prst="rect">
              <a:avLst/>
            </a:prstGeom>
          </p:spPr>
        </p:pic>
        <p:pic>
          <p:nvPicPr>
            <p:cNvPr id="36" name="Picture 35">
              <a:extLst>
                <a:ext uri="{FF2B5EF4-FFF2-40B4-BE49-F238E27FC236}">
                  <a16:creationId xmlns:a16="http://schemas.microsoft.com/office/drawing/2014/main" id="{F07DB49A-75BF-CCD7-E857-8455D30E78EA}"/>
                </a:ext>
              </a:extLst>
            </p:cNvPr>
            <p:cNvPicPr>
              <a:picLocks noChangeAspect="1"/>
            </p:cNvPicPr>
            <p:nvPr/>
          </p:nvPicPr>
          <p:blipFill>
            <a:blip r:embed="rId4"/>
            <a:stretch>
              <a:fillRect/>
            </a:stretch>
          </p:blipFill>
          <p:spPr>
            <a:xfrm>
              <a:off x="7162121" y="2613637"/>
              <a:ext cx="3756092" cy="2141817"/>
            </a:xfrm>
            <a:prstGeom prst="rect">
              <a:avLst/>
            </a:prstGeom>
          </p:spPr>
        </p:pic>
        <p:sp>
          <p:nvSpPr>
            <p:cNvPr id="37" name="TextBox 36">
              <a:extLst>
                <a:ext uri="{FF2B5EF4-FFF2-40B4-BE49-F238E27FC236}">
                  <a16:creationId xmlns:a16="http://schemas.microsoft.com/office/drawing/2014/main" id="{3CF4BBE2-C3F7-3CAE-A7C1-991851B604AF}"/>
                </a:ext>
              </a:extLst>
            </p:cNvPr>
            <p:cNvSpPr txBox="1"/>
            <p:nvPr/>
          </p:nvSpPr>
          <p:spPr>
            <a:xfrm>
              <a:off x="1510002" y="4603292"/>
              <a:ext cx="3284111" cy="584775"/>
            </a:xfrm>
            <a:prstGeom prst="rect">
              <a:avLst/>
            </a:prstGeom>
            <a:noFill/>
          </p:spPr>
          <p:txBody>
            <a:bodyPr wrap="square" rtlCol="0">
              <a:spAutoFit/>
            </a:bodyPr>
            <a:lstStyle/>
            <a:p>
              <a:pPr algn="ctr"/>
              <a:r>
                <a:rPr lang="en-US" sz="1600" dirty="0"/>
                <a:t>One cooling setpoint scenario</a:t>
              </a:r>
            </a:p>
            <a:p>
              <a:pPr algn="ctr"/>
              <a:r>
                <a:rPr lang="en-US" sz="1600" dirty="0"/>
                <a:t>(78</a:t>
              </a:r>
              <a:r>
                <a:rPr lang="zh-CN" altLang="en-US" sz="1600" dirty="0"/>
                <a:t>℉</a:t>
              </a:r>
              <a:r>
                <a:rPr lang="en-US" sz="1600" dirty="0"/>
                <a:t>)</a:t>
              </a:r>
            </a:p>
          </p:txBody>
        </p:sp>
        <p:sp>
          <p:nvSpPr>
            <p:cNvPr id="38" name="TextBox 37">
              <a:extLst>
                <a:ext uri="{FF2B5EF4-FFF2-40B4-BE49-F238E27FC236}">
                  <a16:creationId xmlns:a16="http://schemas.microsoft.com/office/drawing/2014/main" id="{BB1C1DE4-9729-F71E-2062-8037F076B06F}"/>
                </a:ext>
              </a:extLst>
            </p:cNvPr>
            <p:cNvSpPr txBox="1"/>
            <p:nvPr/>
          </p:nvSpPr>
          <p:spPr>
            <a:xfrm>
              <a:off x="6219983" y="4652888"/>
              <a:ext cx="6157384" cy="942927"/>
            </a:xfrm>
            <a:prstGeom prst="rect">
              <a:avLst/>
            </a:prstGeom>
            <a:noFill/>
          </p:spPr>
          <p:txBody>
            <a:bodyPr wrap="square" rtlCol="0">
              <a:spAutoFit/>
            </a:bodyPr>
            <a:lstStyle/>
            <a:p>
              <a:pPr algn="ctr"/>
              <a:r>
                <a:rPr lang="en-US" sz="1600" dirty="0"/>
                <a:t>Three cooling setpoints scenario</a:t>
              </a:r>
            </a:p>
            <a:p>
              <a:pPr algn="ctr"/>
              <a:r>
                <a:rPr lang="en-US" sz="1600" dirty="0"/>
                <a:t>(Load shifting strategy [1]: precooling:</a:t>
              </a:r>
              <a:r>
                <a:rPr lang="zh-CN" altLang="en-US" sz="1600" dirty="0"/>
                <a:t> </a:t>
              </a:r>
              <a:r>
                <a:rPr lang="en-US" sz="1600" dirty="0"/>
                <a:t>76</a:t>
              </a:r>
              <a:r>
                <a:rPr lang="zh-CN" altLang="en-US" sz="1600" dirty="0"/>
                <a:t> ℉</a:t>
              </a:r>
              <a:r>
                <a:rPr lang="en-US" altLang="zh-CN" sz="1600" dirty="0"/>
                <a:t>;</a:t>
              </a:r>
              <a:r>
                <a:rPr lang="en-US" sz="1600" dirty="0"/>
                <a:t> normal: 78</a:t>
              </a:r>
              <a:r>
                <a:rPr lang="zh-CN" altLang="en-US" sz="1600" dirty="0"/>
                <a:t> ℉</a:t>
              </a:r>
              <a:r>
                <a:rPr lang="en-US" altLang="zh-CN" sz="1600" dirty="0"/>
                <a:t>;</a:t>
              </a:r>
              <a:r>
                <a:rPr lang="en-US" sz="1600" dirty="0"/>
                <a:t> and peak: 80</a:t>
              </a:r>
              <a:r>
                <a:rPr lang="zh-CN" altLang="en-US" sz="1600" dirty="0"/>
                <a:t> ℉</a:t>
              </a:r>
              <a:r>
                <a:rPr lang="en-US" sz="1600" dirty="0"/>
                <a:t>)</a:t>
              </a:r>
            </a:p>
          </p:txBody>
        </p:sp>
      </p:grpSp>
      <p:sp>
        <p:nvSpPr>
          <p:cNvPr id="41" name="TextBox 40">
            <a:extLst>
              <a:ext uri="{FF2B5EF4-FFF2-40B4-BE49-F238E27FC236}">
                <a16:creationId xmlns:a16="http://schemas.microsoft.com/office/drawing/2014/main" id="{845BCFEB-3096-76E5-4E2A-6D257BB8BB8D}"/>
              </a:ext>
            </a:extLst>
          </p:cNvPr>
          <p:cNvSpPr txBox="1"/>
          <p:nvPr/>
        </p:nvSpPr>
        <p:spPr>
          <a:xfrm>
            <a:off x="-23805" y="6144432"/>
            <a:ext cx="12215805" cy="276999"/>
          </a:xfrm>
          <a:prstGeom prst="rect">
            <a:avLst/>
          </a:prstGeom>
          <a:noFill/>
        </p:spPr>
        <p:txBody>
          <a:bodyPr wrap="square">
            <a:spAutoFit/>
          </a:bodyPr>
          <a:lstStyle/>
          <a:p>
            <a:r>
              <a:rPr lang="en-US" sz="1200" dirty="0">
                <a:effectLst/>
                <a:ea typeface="DengXian" panose="02010600030101010101" pitchFamily="2" charset="-122"/>
                <a:cs typeface="Times New Roman" panose="02020603050405020304" pitchFamily="18" charset="0"/>
              </a:rPr>
              <a:t>[</a:t>
            </a:r>
            <a:r>
              <a:rPr lang="en-US" sz="1200" dirty="0">
                <a:ea typeface="DengXian" panose="02010600030101010101" pitchFamily="2" charset="-122"/>
                <a:cs typeface="Times New Roman" panose="02020603050405020304" pitchFamily="18" charset="0"/>
              </a:rPr>
              <a:t>1</a:t>
            </a:r>
            <a:r>
              <a:rPr lang="en-US" sz="1200" dirty="0">
                <a:effectLst/>
                <a:ea typeface="DengXian" panose="02010600030101010101" pitchFamily="2" charset="-122"/>
                <a:cs typeface="Times New Roman" panose="02020603050405020304" pitchFamily="18" charset="0"/>
              </a:rPr>
              <a:t>] Chen, Z., et al., Development of a Hardware-in-the-loop Testbed for Laboratory Performance Verification of Flexible Building Equipment in Typical Commercial Buildings., 2023.</a:t>
            </a:r>
          </a:p>
        </p:txBody>
      </p:sp>
    </p:spTree>
    <p:extLst>
      <p:ext uri="{BB962C8B-B14F-4D97-AF65-F5344CB8AC3E}">
        <p14:creationId xmlns:p14="http://schemas.microsoft.com/office/powerpoint/2010/main" val="28852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2B377-E783-993C-492C-9582B38E1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01F289-1CD9-7FA1-50D7-2C83E6D150FE}"/>
              </a:ext>
            </a:extLst>
          </p:cNvPr>
          <p:cNvSpPr>
            <a:spLocks noGrp="1"/>
          </p:cNvSpPr>
          <p:nvPr>
            <p:ph type="title"/>
          </p:nvPr>
        </p:nvSpPr>
        <p:spPr/>
        <p:txBody>
          <a:bodyPr>
            <a:normAutofit fontScale="90000"/>
          </a:bodyPr>
          <a:lstStyle/>
          <a:p>
            <a:r>
              <a:rPr lang="en-US" dirty="0"/>
              <a:t>Task 3.2 </a:t>
            </a:r>
            <a:r>
              <a:rPr lang="en-US" sz="3200" dirty="0"/>
              <a:t>Evaluation Scenarios Design</a:t>
            </a:r>
            <a:endParaRPr lang="en-US" dirty="0"/>
          </a:p>
        </p:txBody>
      </p:sp>
      <p:sp>
        <p:nvSpPr>
          <p:cNvPr id="3" name="Slide Number Placeholder 2">
            <a:extLst>
              <a:ext uri="{FF2B5EF4-FFF2-40B4-BE49-F238E27FC236}">
                <a16:creationId xmlns:a16="http://schemas.microsoft.com/office/drawing/2014/main" id="{89696130-0049-6C57-B6A3-0C5097685BF3}"/>
              </a:ext>
            </a:extLst>
          </p:cNvPr>
          <p:cNvSpPr>
            <a:spLocks noGrp="1"/>
          </p:cNvSpPr>
          <p:nvPr>
            <p:ph type="sldNum" sz="quarter" idx="10"/>
          </p:nvPr>
        </p:nvSpPr>
        <p:spPr/>
        <p:txBody>
          <a:bodyPr/>
          <a:lstStyle/>
          <a:p>
            <a:fld id="{E18569AF-2237-4C38-90A2-3DAC76D180AF}" type="slidenum">
              <a:rPr lang="en-US" smtClean="0"/>
              <a:pPr/>
              <a:t>36</a:t>
            </a:fld>
            <a:endParaRPr lang="en-US" dirty="0"/>
          </a:p>
        </p:txBody>
      </p:sp>
      <p:graphicFrame>
        <p:nvGraphicFramePr>
          <p:cNvPr id="4" name="Table 3">
            <a:extLst>
              <a:ext uri="{FF2B5EF4-FFF2-40B4-BE49-F238E27FC236}">
                <a16:creationId xmlns:a16="http://schemas.microsoft.com/office/drawing/2014/main" id="{886848FB-DFFE-49C9-5829-D50FD2BFE192}"/>
              </a:ext>
            </a:extLst>
          </p:cNvPr>
          <p:cNvGraphicFramePr>
            <a:graphicFrameLocks noGrp="1"/>
          </p:cNvGraphicFramePr>
          <p:nvPr>
            <p:extLst>
              <p:ext uri="{D42A27DB-BD31-4B8C-83A1-F6EECF244321}">
                <p14:modId xmlns:p14="http://schemas.microsoft.com/office/powerpoint/2010/main" val="1366739269"/>
              </p:ext>
            </p:extLst>
          </p:nvPr>
        </p:nvGraphicFramePr>
        <p:xfrm>
          <a:off x="1247599" y="2622999"/>
          <a:ext cx="9448727" cy="2755283"/>
        </p:xfrm>
        <a:graphic>
          <a:graphicData uri="http://schemas.openxmlformats.org/drawingml/2006/table">
            <a:tbl>
              <a:tblPr firstRow="1" firstCol="1" bandRow="1">
                <a:tableStyleId>{5C22544A-7EE6-4342-B048-85BDC9FD1C3A}</a:tableStyleId>
              </a:tblPr>
              <a:tblGrid>
                <a:gridCol w="2539210">
                  <a:extLst>
                    <a:ext uri="{9D8B030D-6E8A-4147-A177-3AD203B41FA5}">
                      <a16:colId xmlns:a16="http://schemas.microsoft.com/office/drawing/2014/main" val="1633934784"/>
                    </a:ext>
                  </a:extLst>
                </a:gridCol>
                <a:gridCol w="2333065">
                  <a:extLst>
                    <a:ext uri="{9D8B030D-6E8A-4147-A177-3AD203B41FA5}">
                      <a16:colId xmlns:a16="http://schemas.microsoft.com/office/drawing/2014/main" val="829704995"/>
                    </a:ext>
                  </a:extLst>
                </a:gridCol>
                <a:gridCol w="1093911">
                  <a:extLst>
                    <a:ext uri="{9D8B030D-6E8A-4147-A177-3AD203B41FA5}">
                      <a16:colId xmlns:a16="http://schemas.microsoft.com/office/drawing/2014/main" val="3024084635"/>
                    </a:ext>
                  </a:extLst>
                </a:gridCol>
                <a:gridCol w="398105">
                  <a:extLst>
                    <a:ext uri="{9D8B030D-6E8A-4147-A177-3AD203B41FA5}">
                      <a16:colId xmlns:a16="http://schemas.microsoft.com/office/drawing/2014/main" val="755047632"/>
                    </a:ext>
                  </a:extLst>
                </a:gridCol>
                <a:gridCol w="398105">
                  <a:extLst>
                    <a:ext uri="{9D8B030D-6E8A-4147-A177-3AD203B41FA5}">
                      <a16:colId xmlns:a16="http://schemas.microsoft.com/office/drawing/2014/main" val="3414702269"/>
                    </a:ext>
                  </a:extLst>
                </a:gridCol>
                <a:gridCol w="398105">
                  <a:extLst>
                    <a:ext uri="{9D8B030D-6E8A-4147-A177-3AD203B41FA5}">
                      <a16:colId xmlns:a16="http://schemas.microsoft.com/office/drawing/2014/main" val="3789956267"/>
                    </a:ext>
                  </a:extLst>
                </a:gridCol>
                <a:gridCol w="398105">
                  <a:extLst>
                    <a:ext uri="{9D8B030D-6E8A-4147-A177-3AD203B41FA5}">
                      <a16:colId xmlns:a16="http://schemas.microsoft.com/office/drawing/2014/main" val="1727896310"/>
                    </a:ext>
                  </a:extLst>
                </a:gridCol>
                <a:gridCol w="398105">
                  <a:extLst>
                    <a:ext uri="{9D8B030D-6E8A-4147-A177-3AD203B41FA5}">
                      <a16:colId xmlns:a16="http://schemas.microsoft.com/office/drawing/2014/main" val="1956489593"/>
                    </a:ext>
                  </a:extLst>
                </a:gridCol>
                <a:gridCol w="398105">
                  <a:extLst>
                    <a:ext uri="{9D8B030D-6E8A-4147-A177-3AD203B41FA5}">
                      <a16:colId xmlns:a16="http://schemas.microsoft.com/office/drawing/2014/main" val="4186093802"/>
                    </a:ext>
                  </a:extLst>
                </a:gridCol>
                <a:gridCol w="1093911">
                  <a:extLst>
                    <a:ext uri="{9D8B030D-6E8A-4147-A177-3AD203B41FA5}">
                      <a16:colId xmlns:a16="http://schemas.microsoft.com/office/drawing/2014/main" val="1389722460"/>
                    </a:ext>
                  </a:extLst>
                </a:gridCol>
              </a:tblGrid>
              <a:tr h="345257">
                <a:tc>
                  <a:txBody>
                    <a:bodyPr/>
                    <a:lstStyle/>
                    <a:p>
                      <a:pPr marL="0" marR="0" indent="0" algn="just">
                        <a:lnSpc>
                          <a:spcPct val="150000"/>
                        </a:lnSpc>
                        <a:buNone/>
                      </a:pPr>
                      <a:r>
                        <a:rPr lang="en-US" sz="10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00000"/>
                        </a:lnSpc>
                        <a:buNone/>
                      </a:pPr>
                      <a:r>
                        <a:rPr lang="en-US" sz="1600" dirty="0">
                          <a:effectLst/>
                          <a:latin typeface="Times New Roman" panose="02020603050405020304" pitchFamily="18" charset="0"/>
                          <a:cs typeface="Times New Roman" panose="02020603050405020304" pitchFamily="18" charset="0"/>
                        </a:rPr>
                        <a:t>Source domain</a:t>
                      </a:r>
                    </a:p>
                  </a:txBody>
                  <a:tcPr marL="68580" marR="68580" marT="0" marB="0"/>
                </a:tc>
                <a:tc gridSpan="8">
                  <a:txBody>
                    <a:bodyPr/>
                    <a:lstStyle/>
                    <a:p>
                      <a:pPr marL="0" marR="0" indent="0" algn="ctr">
                        <a:lnSpc>
                          <a:spcPct val="100000"/>
                        </a:lnSpc>
                        <a:buNone/>
                      </a:pPr>
                      <a:r>
                        <a:rPr lang="en-US" sz="1600" dirty="0">
                          <a:effectLst/>
                          <a:latin typeface="Times New Roman" panose="02020603050405020304" pitchFamily="18" charset="0"/>
                          <a:cs typeface="Times New Roman" panose="02020603050405020304" pitchFamily="18" charset="0"/>
                        </a:rPr>
                        <a:t>Target domain </a:t>
                      </a: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61831452"/>
                  </a:ext>
                </a:extLst>
              </a:tr>
              <a:tr h="314414">
                <a:tc>
                  <a:txBody>
                    <a:bodyPr/>
                    <a:lstStyle/>
                    <a:p>
                      <a:pPr marL="0" marR="0" indent="0" algn="just">
                        <a:lnSpc>
                          <a:spcPct val="150000"/>
                        </a:lnSpc>
                        <a:buNone/>
                      </a:pPr>
                      <a:r>
                        <a:rPr lang="en-US" sz="1600" dirty="0">
                          <a:effectLst/>
                          <a:latin typeface="Times New Roman" panose="02020603050405020304" pitchFamily="18" charset="0"/>
                          <a:ea typeface="SimSun" panose="02010600030101010101" pitchFamily="2" charset="-122"/>
                          <a:cs typeface="Times New Roman" panose="02020603050405020304" pitchFamily="18" charset="0"/>
                        </a:rPr>
                        <a:t>Location and weather</a:t>
                      </a:r>
                    </a:p>
                  </a:txBody>
                  <a:tcPr marL="68580" marR="68580" marT="0" marB="0"/>
                </a:tc>
                <a:tc gridSpan="9">
                  <a:txBody>
                    <a:bodyPr/>
                    <a:lstStyle/>
                    <a:p>
                      <a:pPr marL="0" marR="0" indent="0" algn="ctr">
                        <a:lnSpc>
                          <a:spcPct val="150000"/>
                        </a:lnSpc>
                        <a:buNone/>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Atlanta Summer</a:t>
                      </a:r>
                    </a:p>
                  </a:txBody>
                  <a:tcPr marL="68580" marR="68580" marT="0" marB="0"/>
                </a:tc>
                <a:tc hMerge="1">
                  <a:txBody>
                    <a:bodyPr/>
                    <a:lstStyle/>
                    <a:p>
                      <a:pPr marL="0" marR="0" indent="0" algn="just">
                        <a:lnSpc>
                          <a:spcPct val="150000"/>
                        </a:lnSpc>
                        <a:buNone/>
                      </a:pP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pPr marL="0" marR="0" indent="0" algn="just">
                        <a:lnSpc>
                          <a:spcPct val="150000"/>
                        </a:lnSpc>
                        <a:buNone/>
                      </a:pP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indent="0" algn="just">
                        <a:lnSpc>
                          <a:spcPct val="150000"/>
                        </a:lnSpc>
                        <a:buNone/>
                      </a:pP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420050154"/>
                  </a:ext>
                </a:extLst>
              </a:tr>
              <a:tr h="308218">
                <a:tc>
                  <a:txBody>
                    <a:bodyPr/>
                    <a:lstStyle/>
                    <a:p>
                      <a:pPr marL="0" marR="0" indent="0" algn="l">
                        <a:lnSpc>
                          <a:spcPct val="100000"/>
                        </a:lnSpc>
                        <a:buNone/>
                      </a:pPr>
                      <a:r>
                        <a:rPr lang="en-US" sz="1600" dirty="0">
                          <a:effectLst/>
                          <a:latin typeface="Times New Roman" panose="02020603050405020304" pitchFamily="18" charset="0"/>
                          <a:ea typeface="SimSun" panose="02010600030101010101" pitchFamily="2" charset="-122"/>
                          <a:cs typeface="Times New Roman" panose="02020603050405020304" pitchFamily="18" charset="0"/>
                        </a:rPr>
                        <a:t>Building and HVAC system</a:t>
                      </a:r>
                    </a:p>
                  </a:txBody>
                  <a:tcPr marL="68580" marR="68580" marT="0" marB="0"/>
                </a:tc>
                <a:tc>
                  <a:txBody>
                    <a:bodyPr/>
                    <a:lstStyle/>
                    <a:p>
                      <a:pPr marL="0" marR="0" indent="0" algn="ctr">
                        <a:lnSpc>
                          <a:spcPct val="150000"/>
                        </a:lnSpc>
                        <a:buNone/>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Virtual testbed</a:t>
                      </a:r>
                    </a:p>
                  </a:txBody>
                  <a:tcPr marL="68580" marR="68580" marT="0" marB="0"/>
                </a:tc>
                <a:tc gridSpan="8">
                  <a:txBody>
                    <a:bodyPr/>
                    <a:lstStyle/>
                    <a:p>
                      <a:pPr marL="0" marR="0" indent="0" algn="ctr">
                        <a:lnSpc>
                          <a:spcPct val="150000"/>
                        </a:lnSpc>
                        <a:buNone/>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 “Real building” represented by virtual testbed</a:t>
                      </a:r>
                    </a:p>
                  </a:txBody>
                  <a:tcPr marL="68580" marR="68580" marT="0" marB="0"/>
                </a:tc>
                <a:tc hMerge="1">
                  <a:txBody>
                    <a:bodyPr/>
                    <a:lstStyle/>
                    <a:p>
                      <a:endParaRPr lang="en-US"/>
                    </a:p>
                  </a:txBody>
                  <a:tcPr/>
                </a:tc>
                <a:tc hMerge="1">
                  <a:txBody>
                    <a:bodyPr/>
                    <a:lstStyle/>
                    <a:p>
                      <a:pPr marL="0" marR="0" indent="0" algn="just">
                        <a:lnSpc>
                          <a:spcPct val="150000"/>
                        </a:lnSpc>
                        <a:buNone/>
                      </a:pP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indent="0" algn="just">
                        <a:lnSpc>
                          <a:spcPct val="150000"/>
                        </a:lnSpc>
                        <a:buNone/>
                      </a:pP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815361495"/>
                  </a:ext>
                </a:extLst>
              </a:tr>
              <a:tr h="308218">
                <a:tc rowSpan="2">
                  <a:txBody>
                    <a:bodyPr/>
                    <a:lstStyle/>
                    <a:p>
                      <a:pPr marL="0" marR="0" indent="0" algn="just">
                        <a:lnSpc>
                          <a:spcPct val="150000"/>
                        </a:lnSpc>
                        <a:buNone/>
                      </a:pPr>
                      <a:r>
                        <a:rPr lang="en-US" sz="1600" dirty="0">
                          <a:effectLst/>
                          <a:latin typeface="Times New Roman" panose="02020603050405020304" pitchFamily="18" charset="0"/>
                          <a:cs typeface="Times New Roman" panose="02020603050405020304" pitchFamily="18" charset="0"/>
                        </a:rPr>
                        <a:t>Occupants</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rowSpan="2">
                  <a:txBody>
                    <a:bodyPr/>
                    <a:lstStyle/>
                    <a:p>
                      <a:pPr marL="0" marR="0" indent="0" algn="l">
                        <a:lnSpc>
                          <a:spcPct val="150000"/>
                        </a:lnSpc>
                        <a:buNone/>
                      </a:pPr>
                      <a:r>
                        <a:rPr lang="en-US" sz="1400" dirty="0">
                          <a:effectLst/>
                          <a:latin typeface="Times New Roman" panose="02020603050405020304" pitchFamily="18" charset="0"/>
                          <a:cs typeface="Times New Roman" panose="02020603050405020304" pitchFamily="18" charset="0"/>
                        </a:rPr>
                        <a:t>24 groups of 5 occupants</a:t>
                      </a:r>
                    </a:p>
                    <a:p>
                      <a:pPr marL="0" marR="0" indent="0" algn="l">
                        <a:lnSpc>
                          <a:spcPct val="150000"/>
                        </a:lnSpc>
                        <a:buNone/>
                      </a:pPr>
                      <a:r>
                        <a:rPr lang="en-US" sz="1400" dirty="0">
                          <a:effectLst/>
                          <a:latin typeface="Times New Roman" panose="02020603050405020304" pitchFamily="18" charset="0"/>
                          <a:cs typeface="Times New Roman" panose="02020603050405020304" pitchFamily="18" charset="0"/>
                        </a:rPr>
                        <a:t>24 groups of 10 occupants</a:t>
                      </a:r>
                    </a:p>
                    <a:p>
                      <a:pPr marL="0" marR="0" indent="0" algn="l">
                        <a:lnSpc>
                          <a:spcPct val="150000"/>
                        </a:lnSpc>
                        <a:buNone/>
                      </a:pPr>
                      <a:r>
                        <a:rPr lang="en-US" sz="1400" dirty="0">
                          <a:effectLst/>
                          <a:latin typeface="Times New Roman" panose="02020603050405020304" pitchFamily="18" charset="0"/>
                          <a:cs typeface="Times New Roman" panose="02020603050405020304" pitchFamily="18" charset="0"/>
                        </a:rPr>
                        <a:t>24 groups of 15 occupants</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5 occupants</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4">
                  <a:txBody>
                    <a:bodyPr/>
                    <a:lstStyle/>
                    <a:p>
                      <a:pPr marL="0" marR="0" indent="0" algn="just">
                        <a:lnSpc>
                          <a:spcPct val="150000"/>
                        </a:lnSpc>
                        <a:buNone/>
                      </a:pPr>
                      <a:r>
                        <a:rPr lang="en-US" sz="1400">
                          <a:effectLst/>
                          <a:latin typeface="Times New Roman" panose="02020603050405020304" pitchFamily="18" charset="0"/>
                          <a:cs typeface="Times New Roman" panose="02020603050405020304" pitchFamily="18" charset="0"/>
                        </a:rPr>
                        <a:t>7 occupants</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indent="0" algn="just">
                        <a:lnSpc>
                          <a:spcPct val="150000"/>
                        </a:lnSpc>
                        <a:buNone/>
                      </a:pPr>
                      <a:r>
                        <a:rPr lang="en-US" sz="1400">
                          <a:effectLst/>
                          <a:latin typeface="Times New Roman" panose="02020603050405020304" pitchFamily="18" charset="0"/>
                          <a:cs typeface="Times New Roman" panose="02020603050405020304" pitchFamily="18" charset="0"/>
                        </a:rPr>
                        <a:t>15 occupants</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530179949"/>
                  </a:ext>
                </a:extLst>
              </a:tr>
              <a:tr h="700271">
                <a:tc vMerge="1">
                  <a:txBody>
                    <a:bodyPr/>
                    <a:lstStyle/>
                    <a:p>
                      <a:endParaRPr lang="en-US"/>
                    </a:p>
                  </a:txBody>
                  <a:tcPr/>
                </a:tc>
                <a:tc vMerge="1">
                  <a:txBody>
                    <a:bodyPr/>
                    <a:lstStyle/>
                    <a:p>
                      <a:endParaRPr lang="en-US"/>
                    </a:p>
                  </a:txBody>
                  <a:tcPr/>
                </a:tc>
                <a:tc gridSpan="2">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Neutral preference</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4">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Cold preference</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Warm preference</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785448216"/>
                  </a:ext>
                </a:extLst>
              </a:tr>
              <a:tr h="385687">
                <a:tc>
                  <a:txBody>
                    <a:bodyPr/>
                    <a:lstStyle/>
                    <a:p>
                      <a:pPr marL="0" marR="0" indent="0" algn="just">
                        <a:lnSpc>
                          <a:spcPct val="150000"/>
                        </a:lnSpc>
                        <a:buNone/>
                      </a:pPr>
                      <a:r>
                        <a:rPr lang="en-US" sz="1600" dirty="0">
                          <a:effectLst/>
                          <a:latin typeface="Times New Roman" panose="02020603050405020304" pitchFamily="18" charset="0"/>
                          <a:cs typeface="Times New Roman" panose="02020603050405020304" pitchFamily="18" charset="0"/>
                        </a:rPr>
                        <a:t>HVAC operation</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Random cooling setpoints</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gridSpan="4">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One cooling setpoint </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Three cooling setpoints</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03648815"/>
                  </a:ext>
                </a:extLst>
              </a:tr>
              <a:tr h="385687">
                <a:tc>
                  <a:txBody>
                    <a:bodyPr/>
                    <a:lstStyle/>
                    <a:p>
                      <a:pPr marL="0" marR="0" indent="0" algn="just">
                        <a:lnSpc>
                          <a:spcPct val="150000"/>
                        </a:lnSpc>
                        <a:buNone/>
                      </a:pPr>
                      <a:r>
                        <a:rPr lang="en-US" sz="1600" dirty="0">
                          <a:effectLst/>
                          <a:latin typeface="Times New Roman" panose="02020603050405020304" pitchFamily="18" charset="0"/>
                          <a:cs typeface="Times New Roman" panose="02020603050405020304" pitchFamily="18" charset="0"/>
                        </a:rPr>
                        <a:t>Data collection period</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1 month</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1 day</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2 days</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3 days</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4 days</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a:txBody>
                    <a:bodyPr/>
                    <a:lstStyle/>
                    <a:p>
                      <a:pPr marL="0" marR="0" indent="0" algn="just">
                        <a:lnSpc>
                          <a:spcPct val="150000"/>
                        </a:lnSpc>
                        <a:buNone/>
                      </a:pPr>
                      <a:r>
                        <a:rPr lang="en-US" sz="1400" dirty="0">
                          <a:effectLst/>
                          <a:latin typeface="Times New Roman" panose="02020603050405020304" pitchFamily="18" charset="0"/>
                          <a:cs typeface="Times New Roman" panose="02020603050405020304" pitchFamily="18" charset="0"/>
                        </a:rPr>
                        <a:t>5 days</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61016460"/>
                  </a:ext>
                </a:extLst>
              </a:tr>
            </a:tbl>
          </a:graphicData>
        </a:graphic>
      </p:graphicFrame>
      <p:sp>
        <p:nvSpPr>
          <p:cNvPr id="6" name="TextBox 5">
            <a:extLst>
              <a:ext uri="{FF2B5EF4-FFF2-40B4-BE49-F238E27FC236}">
                <a16:creationId xmlns:a16="http://schemas.microsoft.com/office/drawing/2014/main" id="{E40004C8-31B7-442C-8935-818D944D0A6B}"/>
              </a:ext>
            </a:extLst>
          </p:cNvPr>
          <p:cNvSpPr txBox="1"/>
          <p:nvPr/>
        </p:nvSpPr>
        <p:spPr>
          <a:xfrm>
            <a:off x="643060" y="1479718"/>
            <a:ext cx="1079666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Summary of TL evaluation scenarios design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Totally, there are 90 evaluation cases are designed.</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source domain data remains identical, while the difference is in target domain scenarios.</a:t>
            </a:r>
          </a:p>
        </p:txBody>
      </p:sp>
    </p:spTree>
    <p:extLst>
      <p:ext uri="{BB962C8B-B14F-4D97-AF65-F5344CB8AC3E}">
        <p14:creationId xmlns:p14="http://schemas.microsoft.com/office/powerpoint/2010/main" val="1789634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B315-6FDD-B407-D723-85258D9B5E44}"/>
              </a:ext>
            </a:extLst>
          </p:cNvPr>
          <p:cNvSpPr>
            <a:spLocks noGrp="1"/>
          </p:cNvSpPr>
          <p:nvPr>
            <p:ph type="title"/>
          </p:nvPr>
        </p:nvSpPr>
        <p:spPr/>
        <p:txBody>
          <a:bodyPr>
            <a:normAutofit fontScale="90000"/>
          </a:bodyPr>
          <a:lstStyle/>
          <a:p>
            <a:r>
              <a:rPr lang="en-US" dirty="0"/>
              <a:t>Task 3.2 </a:t>
            </a:r>
            <a:r>
              <a:rPr lang="en-US" sz="3200" dirty="0"/>
              <a:t>Evaluation Scenarios Design</a:t>
            </a:r>
            <a:endParaRPr lang="en-US" dirty="0"/>
          </a:p>
        </p:txBody>
      </p:sp>
      <p:sp>
        <p:nvSpPr>
          <p:cNvPr id="3" name="Slide Number Placeholder 2">
            <a:extLst>
              <a:ext uri="{FF2B5EF4-FFF2-40B4-BE49-F238E27FC236}">
                <a16:creationId xmlns:a16="http://schemas.microsoft.com/office/drawing/2014/main" id="{357CC7C9-D887-9CEE-35E6-15E024B6835D}"/>
              </a:ext>
            </a:extLst>
          </p:cNvPr>
          <p:cNvSpPr>
            <a:spLocks noGrp="1"/>
          </p:cNvSpPr>
          <p:nvPr>
            <p:ph type="sldNum" sz="quarter" idx="10"/>
          </p:nvPr>
        </p:nvSpPr>
        <p:spPr/>
        <p:txBody>
          <a:bodyPr/>
          <a:lstStyle/>
          <a:p>
            <a:fld id="{E18569AF-2237-4C38-90A2-3DAC76D180AF}" type="slidenum">
              <a:rPr lang="en-US" smtClean="0"/>
              <a:pPr/>
              <a:t>37</a:t>
            </a:fld>
            <a:endParaRPr lang="en-US" dirty="0"/>
          </a:p>
        </p:txBody>
      </p:sp>
      <p:sp>
        <p:nvSpPr>
          <p:cNvPr id="4" name="Content Placeholder 3">
            <a:extLst>
              <a:ext uri="{FF2B5EF4-FFF2-40B4-BE49-F238E27FC236}">
                <a16:creationId xmlns:a16="http://schemas.microsoft.com/office/drawing/2014/main" id="{EF87E170-996A-3594-3DC9-2E70AF745F14}"/>
              </a:ext>
            </a:extLst>
          </p:cNvPr>
          <p:cNvSpPr>
            <a:spLocks noGrp="1"/>
          </p:cNvSpPr>
          <p:nvPr>
            <p:ph idx="1"/>
          </p:nvPr>
        </p:nvSpPr>
        <p:spPr>
          <a:xfrm>
            <a:off x="341832" y="1333144"/>
            <a:ext cx="6107667" cy="4593831"/>
          </a:xfrm>
        </p:spPr>
        <p:txBody>
          <a:bodyPr>
            <a:normAutofit/>
          </a:bodyPr>
          <a:lstStyle/>
          <a:p>
            <a:r>
              <a:rPr lang="en-US" sz="2400" dirty="0"/>
              <a:t>Evaluation method</a:t>
            </a:r>
          </a:p>
          <a:p>
            <a:pPr lvl="1">
              <a:lnSpc>
                <a:spcPct val="100000"/>
              </a:lnSpc>
            </a:pPr>
            <a:r>
              <a:rPr lang="en-US" sz="2000" dirty="0"/>
              <a:t>Develop the group thermal comfort model with and without TL, respectively</a:t>
            </a:r>
          </a:p>
          <a:p>
            <a:pPr lvl="1">
              <a:lnSpc>
                <a:spcPct val="100000"/>
              </a:lnSpc>
            </a:pPr>
            <a:endParaRPr lang="en-US" sz="2000" dirty="0"/>
          </a:p>
          <a:p>
            <a:pPr lvl="1">
              <a:lnSpc>
                <a:spcPct val="100000"/>
              </a:lnSpc>
            </a:pPr>
            <a:r>
              <a:rPr lang="en-US" sz="2000" dirty="0"/>
              <a:t>Use target evaluation data to evaluate the model performance</a:t>
            </a:r>
          </a:p>
          <a:p>
            <a:pPr lvl="2">
              <a:lnSpc>
                <a:spcPct val="100000"/>
              </a:lnSpc>
            </a:pPr>
            <a:r>
              <a:rPr lang="en-US" sz="1800" dirty="0"/>
              <a:t>Target evaluation data generation: </a:t>
            </a:r>
          </a:p>
          <a:p>
            <a:pPr lvl="3">
              <a:lnSpc>
                <a:spcPct val="100000"/>
              </a:lnSpc>
            </a:pPr>
            <a:r>
              <a:rPr lang="en-US" sz="1600" dirty="0"/>
              <a:t>5-days data with random setpoint (72°F ~80°F [1])</a:t>
            </a:r>
          </a:p>
          <a:p>
            <a:pPr lvl="3">
              <a:lnSpc>
                <a:spcPct val="100000"/>
              </a:lnSpc>
            </a:pPr>
            <a:endParaRPr lang="en-US" sz="1600" dirty="0"/>
          </a:p>
          <a:p>
            <a:pPr lvl="1">
              <a:lnSpc>
                <a:spcPct val="100000"/>
              </a:lnSpc>
            </a:pPr>
            <a:r>
              <a:rPr lang="en-US" sz="2000" dirty="0"/>
              <a:t>Compare the </a:t>
            </a:r>
            <a:r>
              <a:rPr lang="en-US" sz="2000" dirty="0" err="1"/>
              <a:t>JSD</a:t>
            </a:r>
            <a:r>
              <a:rPr lang="en-US" sz="2000" baseline="-25000" dirty="0" err="1"/>
              <a:t>noTL_eva</a:t>
            </a:r>
            <a:r>
              <a:rPr lang="en-US" sz="2000" baseline="-25000" dirty="0"/>
              <a:t> </a:t>
            </a:r>
            <a:r>
              <a:rPr lang="en-US" sz="2000" dirty="0"/>
              <a:t>and </a:t>
            </a:r>
            <a:r>
              <a:rPr lang="en-US" sz="2000" dirty="0" err="1"/>
              <a:t>JSD</a:t>
            </a:r>
            <a:r>
              <a:rPr lang="en-US" sz="2000" baseline="-25000" dirty="0" err="1"/>
              <a:t>TL_eva</a:t>
            </a:r>
            <a:endParaRPr lang="en-US" sz="2000" baseline="-25000" dirty="0"/>
          </a:p>
        </p:txBody>
      </p:sp>
      <p:pic>
        <p:nvPicPr>
          <p:cNvPr id="7" name="Picture 6">
            <a:extLst>
              <a:ext uri="{FF2B5EF4-FFF2-40B4-BE49-F238E27FC236}">
                <a16:creationId xmlns:a16="http://schemas.microsoft.com/office/drawing/2014/main" id="{9E4134E8-2D05-75C2-B80F-EA348F1D8E29}"/>
              </a:ext>
            </a:extLst>
          </p:cNvPr>
          <p:cNvPicPr>
            <a:picLocks noChangeAspect="1"/>
          </p:cNvPicPr>
          <p:nvPr/>
        </p:nvPicPr>
        <p:blipFill>
          <a:blip r:embed="rId3"/>
          <a:stretch>
            <a:fillRect/>
          </a:stretch>
        </p:blipFill>
        <p:spPr>
          <a:xfrm>
            <a:off x="6697013" y="1164317"/>
            <a:ext cx="5443379" cy="4799314"/>
          </a:xfrm>
          <a:prstGeom prst="rect">
            <a:avLst/>
          </a:prstGeom>
        </p:spPr>
      </p:pic>
      <p:sp>
        <p:nvSpPr>
          <p:cNvPr id="8" name="TextBox 7">
            <a:extLst>
              <a:ext uri="{FF2B5EF4-FFF2-40B4-BE49-F238E27FC236}">
                <a16:creationId xmlns:a16="http://schemas.microsoft.com/office/drawing/2014/main" id="{2117C0D8-B3E4-C731-5760-27AB856D7BB9}"/>
              </a:ext>
            </a:extLst>
          </p:cNvPr>
          <p:cNvSpPr txBox="1"/>
          <p:nvPr/>
        </p:nvSpPr>
        <p:spPr>
          <a:xfrm>
            <a:off x="-24041" y="6153793"/>
            <a:ext cx="12215805" cy="276999"/>
          </a:xfrm>
          <a:prstGeom prst="rect">
            <a:avLst/>
          </a:prstGeom>
          <a:noFill/>
        </p:spPr>
        <p:txBody>
          <a:bodyPr wrap="square">
            <a:spAutoFit/>
          </a:bodyPr>
          <a:lstStyle/>
          <a:p>
            <a:r>
              <a:rPr lang="en-US" sz="1200" dirty="0">
                <a:effectLst/>
                <a:ea typeface="DengXian" panose="02010600030101010101" pitchFamily="2" charset="-122"/>
                <a:cs typeface="Times New Roman" panose="02020603050405020304" pitchFamily="18" charset="0"/>
              </a:rPr>
              <a:t>[</a:t>
            </a:r>
            <a:r>
              <a:rPr lang="en-US" sz="1200" dirty="0">
                <a:ea typeface="DengXian" panose="02010600030101010101" pitchFamily="2" charset="-122"/>
                <a:cs typeface="Times New Roman" panose="02020603050405020304" pitchFamily="18" charset="0"/>
              </a:rPr>
              <a:t>1</a:t>
            </a:r>
            <a:r>
              <a:rPr lang="en-US" sz="1200" dirty="0">
                <a:effectLst/>
                <a:ea typeface="DengXian" panose="02010600030101010101" pitchFamily="2" charset="-122"/>
                <a:cs typeface="Times New Roman" panose="02020603050405020304" pitchFamily="18" charset="0"/>
              </a:rPr>
              <a:t>] ANSI/ASHRAE Standard 55-2020, Thermal Environmental Conditions for Human Occupancy, 2020</a:t>
            </a:r>
          </a:p>
        </p:txBody>
      </p:sp>
      <p:sp>
        <p:nvSpPr>
          <p:cNvPr id="9" name="TextBox 8">
            <a:extLst>
              <a:ext uri="{FF2B5EF4-FFF2-40B4-BE49-F238E27FC236}">
                <a16:creationId xmlns:a16="http://schemas.microsoft.com/office/drawing/2014/main" id="{52997972-6C80-164A-1C59-28D2228C56CB}"/>
              </a:ext>
            </a:extLst>
          </p:cNvPr>
          <p:cNvSpPr txBox="1"/>
          <p:nvPr/>
        </p:nvSpPr>
        <p:spPr>
          <a:xfrm>
            <a:off x="8134791" y="6000287"/>
            <a:ext cx="3019064" cy="338554"/>
          </a:xfrm>
          <a:prstGeom prst="rect">
            <a:avLst/>
          </a:prstGeom>
          <a:noFill/>
        </p:spPr>
        <p:txBody>
          <a:bodyPr wrap="square">
            <a:spAutoFit/>
          </a:bodyPr>
          <a:lstStyle/>
          <a:p>
            <a:r>
              <a:rPr lang="en-US" sz="1600" u="sng" dirty="0">
                <a:latin typeface="Times New Roman" panose="02020603050405020304" pitchFamily="18" charset="0"/>
                <a:ea typeface="SimSun" panose="02010600030101010101" pitchFamily="2" charset="-122"/>
              </a:rPr>
              <a:t>TL evaluation framework</a:t>
            </a:r>
            <a:endParaRPr lang="en-US" sz="1600" u="sng" dirty="0"/>
          </a:p>
        </p:txBody>
      </p:sp>
    </p:spTree>
    <p:extLst>
      <p:ext uri="{BB962C8B-B14F-4D97-AF65-F5344CB8AC3E}">
        <p14:creationId xmlns:p14="http://schemas.microsoft.com/office/powerpoint/2010/main" val="45792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39F4B39-751F-EF25-9941-D2465DDC208B}"/>
              </a:ext>
            </a:extLst>
          </p:cNvPr>
          <p:cNvPicPr>
            <a:picLocks noChangeAspect="1"/>
          </p:cNvPicPr>
          <p:nvPr/>
        </p:nvPicPr>
        <p:blipFill>
          <a:blip r:embed="rId3"/>
          <a:stretch>
            <a:fillRect/>
          </a:stretch>
        </p:blipFill>
        <p:spPr>
          <a:xfrm>
            <a:off x="7269339" y="3607532"/>
            <a:ext cx="5197858" cy="2598929"/>
          </a:xfrm>
          <a:prstGeom prst="rect">
            <a:avLst/>
          </a:prstGeom>
        </p:spPr>
      </p:pic>
      <p:pic>
        <p:nvPicPr>
          <p:cNvPr id="13" name="Picture 12">
            <a:extLst>
              <a:ext uri="{FF2B5EF4-FFF2-40B4-BE49-F238E27FC236}">
                <a16:creationId xmlns:a16="http://schemas.microsoft.com/office/drawing/2014/main" id="{4C129D48-802C-936F-3EFA-DCC97857699C}"/>
              </a:ext>
            </a:extLst>
          </p:cNvPr>
          <p:cNvPicPr>
            <a:picLocks noChangeAspect="1"/>
          </p:cNvPicPr>
          <p:nvPr/>
        </p:nvPicPr>
        <p:blipFill>
          <a:blip r:embed="rId4"/>
          <a:stretch>
            <a:fillRect/>
          </a:stretch>
        </p:blipFill>
        <p:spPr>
          <a:xfrm>
            <a:off x="7269339" y="1043194"/>
            <a:ext cx="5197858" cy="2598929"/>
          </a:xfrm>
          <a:prstGeom prst="rect">
            <a:avLst/>
          </a:prstGeom>
        </p:spPr>
      </p:pic>
      <p:sp>
        <p:nvSpPr>
          <p:cNvPr id="2" name="Title 1">
            <a:extLst>
              <a:ext uri="{FF2B5EF4-FFF2-40B4-BE49-F238E27FC236}">
                <a16:creationId xmlns:a16="http://schemas.microsoft.com/office/drawing/2014/main" id="{93442840-A3EF-8415-CE86-2835903262D5}"/>
              </a:ext>
            </a:extLst>
          </p:cNvPr>
          <p:cNvSpPr>
            <a:spLocks noGrp="1"/>
          </p:cNvSpPr>
          <p:nvPr>
            <p:ph type="title"/>
          </p:nvPr>
        </p:nvSpPr>
        <p:spPr/>
        <p:txBody>
          <a:bodyPr>
            <a:normAutofit fontScale="90000"/>
          </a:bodyPr>
          <a:lstStyle/>
          <a:p>
            <a:r>
              <a:rPr lang="en-US" dirty="0"/>
              <a:t>Task 3.3 Evaluation Results Analyze </a:t>
            </a:r>
          </a:p>
        </p:txBody>
      </p:sp>
      <p:sp>
        <p:nvSpPr>
          <p:cNvPr id="3" name="Slide Number Placeholder 2">
            <a:extLst>
              <a:ext uri="{FF2B5EF4-FFF2-40B4-BE49-F238E27FC236}">
                <a16:creationId xmlns:a16="http://schemas.microsoft.com/office/drawing/2014/main" id="{7BAC86F1-3383-2C36-157B-FB9C9EF21EBD}"/>
              </a:ext>
            </a:extLst>
          </p:cNvPr>
          <p:cNvSpPr>
            <a:spLocks noGrp="1"/>
          </p:cNvSpPr>
          <p:nvPr>
            <p:ph type="sldNum" sz="quarter" idx="10"/>
          </p:nvPr>
        </p:nvSpPr>
        <p:spPr/>
        <p:txBody>
          <a:bodyPr/>
          <a:lstStyle/>
          <a:p>
            <a:fld id="{E18569AF-2237-4C38-90A2-3DAC76D180AF}" type="slidenum">
              <a:rPr lang="en-US" smtClean="0"/>
              <a:pPr/>
              <a:t>38</a:t>
            </a:fld>
            <a:endParaRPr lang="en-US" dirty="0"/>
          </a:p>
        </p:txBody>
      </p:sp>
      <p:sp>
        <p:nvSpPr>
          <p:cNvPr id="4" name="Content Placeholder 3">
            <a:extLst>
              <a:ext uri="{FF2B5EF4-FFF2-40B4-BE49-F238E27FC236}">
                <a16:creationId xmlns:a16="http://schemas.microsoft.com/office/drawing/2014/main" id="{B09816C6-BD82-3BF5-618B-1D0959709992}"/>
              </a:ext>
            </a:extLst>
          </p:cNvPr>
          <p:cNvSpPr>
            <a:spLocks noGrp="1"/>
          </p:cNvSpPr>
          <p:nvPr>
            <p:ph idx="1"/>
          </p:nvPr>
        </p:nvSpPr>
        <p:spPr>
          <a:xfrm>
            <a:off x="155088" y="1276240"/>
            <a:ext cx="7076399" cy="4899180"/>
          </a:xfrm>
        </p:spPr>
        <p:txBody>
          <a:bodyPr>
            <a:normAutofit/>
          </a:bodyPr>
          <a:lstStyle/>
          <a:p>
            <a:r>
              <a:rPr lang="en-US" sz="2400" dirty="0"/>
              <a:t>Evaluation results</a:t>
            </a:r>
          </a:p>
          <a:p>
            <a:pPr lvl="1"/>
            <a:r>
              <a:rPr lang="en-US" sz="2000" dirty="0"/>
              <a:t>Use </a:t>
            </a:r>
            <a:r>
              <a:rPr lang="en-US" sz="2000" dirty="0">
                <a:latin typeface="Times New Roman" panose="02020603050405020304" pitchFamily="18" charset="0"/>
                <a:cs typeface="Times New Roman" panose="02020603050405020304" pitchFamily="18" charset="0"/>
              </a:rPr>
              <a:t>7-occupant scenarios as an example</a:t>
            </a:r>
          </a:p>
          <a:p>
            <a:r>
              <a:rPr lang="en-US" sz="2400" dirty="0"/>
              <a:t>Conclusion</a:t>
            </a:r>
          </a:p>
          <a:p>
            <a:pPr lvl="1"/>
            <a:r>
              <a:rPr lang="en-US" sz="2000" dirty="0"/>
              <a:t>Effectiveness of TL</a:t>
            </a:r>
          </a:p>
          <a:p>
            <a:pPr lvl="2"/>
            <a:r>
              <a:rPr lang="en-US" sz="1600" dirty="0"/>
              <a:t>TL always improves model predictive performance, regardless of group characteristics, HVAC system control strategies, or data collection periods</a:t>
            </a:r>
          </a:p>
          <a:p>
            <a:pPr lvl="2"/>
            <a:r>
              <a:rPr lang="en-US" sz="1600" dirty="0"/>
              <a:t>Demonstrates strong applicability</a:t>
            </a:r>
          </a:p>
          <a:p>
            <a:pPr lvl="1"/>
            <a:r>
              <a:rPr lang="en-US" sz="2000" dirty="0"/>
              <a:t>Impact of control strategy and data collection period on model performance</a:t>
            </a:r>
          </a:p>
          <a:p>
            <a:pPr lvl="2"/>
            <a:r>
              <a:rPr lang="en-US" sz="1600" dirty="0"/>
              <a:t>For one-setpoint control, additional data is useless</a:t>
            </a:r>
          </a:p>
          <a:p>
            <a:pPr lvl="2"/>
            <a:r>
              <a:rPr lang="en-US" sz="1600" dirty="0"/>
              <a:t>For three-setpoints control, additional data can improve model performance </a:t>
            </a:r>
          </a:p>
          <a:p>
            <a:pPr marL="914400" lvl="2" indent="0">
              <a:buNone/>
            </a:pPr>
            <a:r>
              <a:rPr lang="zh-CN" altLang="en-US" sz="1600" dirty="0"/>
              <a:t>→ </a:t>
            </a:r>
            <a:r>
              <a:rPr lang="en-US" altLang="zh-CN" sz="1600" dirty="0"/>
              <a:t>The richness (information entropy [1]) of target domain data may impact model predictive performance and transfer learning effect</a:t>
            </a:r>
            <a:endParaRPr lang="en-US" sz="1600" dirty="0"/>
          </a:p>
        </p:txBody>
      </p:sp>
      <p:pic>
        <p:nvPicPr>
          <p:cNvPr id="12" name="Picture 11">
            <a:extLst>
              <a:ext uri="{FF2B5EF4-FFF2-40B4-BE49-F238E27FC236}">
                <a16:creationId xmlns:a16="http://schemas.microsoft.com/office/drawing/2014/main" id="{D41192D4-F247-B3E9-D97B-B3AE207B92BB}"/>
              </a:ext>
            </a:extLst>
          </p:cNvPr>
          <p:cNvPicPr>
            <a:picLocks noChangeAspect="1"/>
          </p:cNvPicPr>
          <p:nvPr/>
        </p:nvPicPr>
        <p:blipFill>
          <a:blip r:embed="rId5"/>
          <a:srcRect l="61343" t="9482" r="10891" b="69861"/>
          <a:stretch/>
        </p:blipFill>
        <p:spPr>
          <a:xfrm>
            <a:off x="10713484" y="2310999"/>
            <a:ext cx="983276" cy="548640"/>
          </a:xfrm>
          <a:prstGeom prst="rect">
            <a:avLst/>
          </a:prstGeom>
        </p:spPr>
      </p:pic>
      <p:sp>
        <p:nvSpPr>
          <p:cNvPr id="15" name="TextBox 14">
            <a:extLst>
              <a:ext uri="{FF2B5EF4-FFF2-40B4-BE49-F238E27FC236}">
                <a16:creationId xmlns:a16="http://schemas.microsoft.com/office/drawing/2014/main" id="{D64A1E02-EEC8-C916-1721-19143C777741}"/>
              </a:ext>
            </a:extLst>
          </p:cNvPr>
          <p:cNvSpPr txBox="1"/>
          <p:nvPr/>
        </p:nvSpPr>
        <p:spPr>
          <a:xfrm>
            <a:off x="0" y="6165743"/>
            <a:ext cx="12215805" cy="276999"/>
          </a:xfrm>
          <a:prstGeom prst="rect">
            <a:avLst/>
          </a:prstGeom>
          <a:noFill/>
        </p:spPr>
        <p:txBody>
          <a:bodyPr wrap="square">
            <a:spAutoFit/>
          </a:bodyPr>
          <a:lstStyle/>
          <a:p>
            <a:r>
              <a:rPr lang="en-US" sz="1200" dirty="0">
                <a:effectLst/>
                <a:ea typeface="DengXian" panose="02010600030101010101" pitchFamily="2" charset="-122"/>
                <a:cs typeface="Times New Roman" panose="02020603050405020304" pitchFamily="18" charset="0"/>
              </a:rPr>
              <a:t>[</a:t>
            </a:r>
            <a:r>
              <a:rPr lang="en-US" sz="1200" dirty="0">
                <a:ea typeface="DengXian" panose="02010600030101010101" pitchFamily="2" charset="-122"/>
                <a:cs typeface="Times New Roman" panose="02020603050405020304" pitchFamily="18" charset="0"/>
              </a:rPr>
              <a:t>1</a:t>
            </a:r>
            <a:r>
              <a:rPr lang="en-US" sz="1200" dirty="0">
                <a:effectLst/>
                <a:ea typeface="DengXian" panose="02010600030101010101" pitchFamily="2" charset="-122"/>
                <a:cs typeface="Times New Roman" panose="02020603050405020304" pitchFamily="18" charset="0"/>
              </a:rPr>
              <a:t>] Kozak, J. and P. </a:t>
            </a:r>
            <a:r>
              <a:rPr lang="en-US" sz="1200" dirty="0" err="1">
                <a:effectLst/>
                <a:ea typeface="DengXian" panose="02010600030101010101" pitchFamily="2" charset="-122"/>
                <a:cs typeface="Times New Roman" panose="02020603050405020304" pitchFamily="18" charset="0"/>
              </a:rPr>
              <a:t>Juszczuk</a:t>
            </a:r>
            <a:r>
              <a:rPr lang="en-US" sz="1200" dirty="0">
                <a:effectLst/>
                <a:ea typeface="DengXian" panose="02010600030101010101" pitchFamily="2" charset="-122"/>
                <a:cs typeface="Times New Roman" panose="02020603050405020304" pitchFamily="18" charset="0"/>
              </a:rPr>
              <a:t>, Entropy in Real-World Datasets and Its Impact on Machine Learning. 2023: MDPI-Multidisciplinary Digital Publishing Institute.</a:t>
            </a:r>
          </a:p>
        </p:txBody>
      </p:sp>
    </p:spTree>
    <p:extLst>
      <p:ext uri="{BB962C8B-B14F-4D97-AF65-F5344CB8AC3E}">
        <p14:creationId xmlns:p14="http://schemas.microsoft.com/office/powerpoint/2010/main" val="15705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F0583FD-F419-47DA-4249-A72FF8CC4BE3}"/>
              </a:ext>
            </a:extLst>
          </p:cNvPr>
          <p:cNvPicPr>
            <a:picLocks noChangeAspect="1"/>
          </p:cNvPicPr>
          <p:nvPr/>
        </p:nvPicPr>
        <p:blipFill>
          <a:blip r:embed="rId3"/>
          <a:stretch>
            <a:fillRect/>
          </a:stretch>
        </p:blipFill>
        <p:spPr>
          <a:xfrm>
            <a:off x="8142831" y="987413"/>
            <a:ext cx="3707337" cy="2780503"/>
          </a:xfrm>
          <a:prstGeom prst="rect">
            <a:avLst/>
          </a:prstGeom>
        </p:spPr>
      </p:pic>
      <p:sp>
        <p:nvSpPr>
          <p:cNvPr id="2" name="Title 1">
            <a:extLst>
              <a:ext uri="{FF2B5EF4-FFF2-40B4-BE49-F238E27FC236}">
                <a16:creationId xmlns:a16="http://schemas.microsoft.com/office/drawing/2014/main" id="{51262422-8412-9A4F-1C94-0189ACF5EFA4}"/>
              </a:ext>
            </a:extLst>
          </p:cNvPr>
          <p:cNvSpPr>
            <a:spLocks noGrp="1"/>
          </p:cNvSpPr>
          <p:nvPr>
            <p:ph type="title"/>
          </p:nvPr>
        </p:nvSpPr>
        <p:spPr/>
        <p:txBody>
          <a:bodyPr>
            <a:normAutofit fontScale="90000"/>
          </a:bodyPr>
          <a:lstStyle/>
          <a:p>
            <a:r>
              <a:rPr lang="en-US" dirty="0"/>
              <a:t>Task 3.3 Evaluation Results Analyze </a:t>
            </a:r>
          </a:p>
        </p:txBody>
      </p:sp>
      <p:sp>
        <p:nvSpPr>
          <p:cNvPr id="3" name="Slide Number Placeholder 2">
            <a:extLst>
              <a:ext uri="{FF2B5EF4-FFF2-40B4-BE49-F238E27FC236}">
                <a16:creationId xmlns:a16="http://schemas.microsoft.com/office/drawing/2014/main" id="{CD976091-1920-A357-94B0-0C83943DE9D8}"/>
              </a:ext>
            </a:extLst>
          </p:cNvPr>
          <p:cNvSpPr>
            <a:spLocks noGrp="1"/>
          </p:cNvSpPr>
          <p:nvPr>
            <p:ph type="sldNum" sz="quarter" idx="10"/>
          </p:nvPr>
        </p:nvSpPr>
        <p:spPr/>
        <p:txBody>
          <a:bodyPr/>
          <a:lstStyle/>
          <a:p>
            <a:fld id="{E18569AF-2237-4C38-90A2-3DAC76D180AF}" type="slidenum">
              <a:rPr lang="en-US" smtClean="0"/>
              <a:pPr/>
              <a:t>39</a:t>
            </a:fld>
            <a:endParaRPr lang="en-US" dirty="0"/>
          </a:p>
        </p:txBody>
      </p:sp>
      <p:sp>
        <p:nvSpPr>
          <p:cNvPr id="4" name="Content Placeholder 3">
            <a:extLst>
              <a:ext uri="{FF2B5EF4-FFF2-40B4-BE49-F238E27FC236}">
                <a16:creationId xmlns:a16="http://schemas.microsoft.com/office/drawing/2014/main" id="{C40871B3-337D-F411-3366-920710C9A650}"/>
              </a:ext>
            </a:extLst>
          </p:cNvPr>
          <p:cNvSpPr>
            <a:spLocks noGrp="1"/>
          </p:cNvSpPr>
          <p:nvPr>
            <p:ph idx="1"/>
          </p:nvPr>
        </p:nvSpPr>
        <p:spPr>
          <a:xfrm>
            <a:off x="341831" y="1333144"/>
            <a:ext cx="7801000" cy="4593831"/>
          </a:xfrm>
        </p:spPr>
        <p:txBody>
          <a:bodyPr/>
          <a:lstStyle/>
          <a:p>
            <a:r>
              <a:rPr lang="en-US" sz="2400" dirty="0"/>
              <a:t>Evaluation of the impact of information entropy on:</a:t>
            </a:r>
          </a:p>
          <a:p>
            <a:pPr lvl="1"/>
            <a:r>
              <a:rPr lang="en-US" sz="2000" dirty="0"/>
              <a:t>Model predictive performance (</a:t>
            </a:r>
            <a:r>
              <a:rPr lang="en-US" sz="2000" i="1" dirty="0" err="1"/>
              <a:t>JSD</a:t>
            </a:r>
            <a:r>
              <a:rPr lang="en-US" sz="2000" i="1" baseline="-25000" dirty="0" err="1"/>
              <a:t>noTL-eva</a:t>
            </a:r>
            <a:r>
              <a:rPr lang="en-US" sz="2000" dirty="0"/>
              <a:t> or </a:t>
            </a:r>
            <a:r>
              <a:rPr lang="en-US" sz="2000" i="1" dirty="0"/>
              <a:t>JSD</a:t>
            </a:r>
            <a:r>
              <a:rPr lang="en-US" sz="2000" i="1" baseline="-25000" dirty="0"/>
              <a:t>TL-</a:t>
            </a:r>
            <a:r>
              <a:rPr lang="en-US" sz="2000" i="1" baseline="-25000" dirty="0" err="1"/>
              <a:t>eva</a:t>
            </a:r>
            <a:r>
              <a:rPr lang="en-US" sz="2000" i="1" baseline="-25000" dirty="0"/>
              <a:t>)</a:t>
            </a:r>
            <a:r>
              <a:rPr lang="en-US" sz="2000" dirty="0"/>
              <a:t>)</a:t>
            </a:r>
          </a:p>
          <a:p>
            <a:pPr lvl="1"/>
            <a:r>
              <a:rPr lang="en-US" sz="2000" dirty="0"/>
              <a:t>TL effect (</a:t>
            </a:r>
            <a:r>
              <a:rPr lang="en-US" altLang="zh-CN" sz="2000" i="1" dirty="0"/>
              <a:t>ΔJ</a:t>
            </a:r>
            <a:r>
              <a:rPr lang="en-US" sz="2000" i="1" dirty="0"/>
              <a:t>SD = </a:t>
            </a:r>
            <a:r>
              <a:rPr lang="en-US" sz="2000" i="1" dirty="0" err="1"/>
              <a:t>JSD</a:t>
            </a:r>
            <a:r>
              <a:rPr lang="en-US" sz="2000" i="1" baseline="-25000" dirty="0" err="1"/>
              <a:t>noTL-eva</a:t>
            </a:r>
            <a:r>
              <a:rPr lang="en-US" sz="2000" dirty="0"/>
              <a:t> - </a:t>
            </a:r>
            <a:r>
              <a:rPr lang="en-US" sz="2000" i="1" dirty="0"/>
              <a:t>JSD</a:t>
            </a:r>
            <a:r>
              <a:rPr lang="en-US" sz="2000" i="1" baseline="-25000" dirty="0"/>
              <a:t>TL-</a:t>
            </a:r>
            <a:r>
              <a:rPr lang="en-US" sz="2000" i="1" baseline="-25000" dirty="0" err="1"/>
              <a:t>eva</a:t>
            </a:r>
            <a:r>
              <a:rPr lang="en-US" sz="2000" i="1" baseline="-25000" dirty="0"/>
              <a:t>)</a:t>
            </a:r>
            <a:r>
              <a:rPr lang="en-US" sz="2000" dirty="0"/>
              <a:t>)</a:t>
            </a:r>
          </a:p>
          <a:p>
            <a:r>
              <a:rPr lang="en-US" sz="2400" dirty="0"/>
              <a:t>Conclusion</a:t>
            </a:r>
          </a:p>
          <a:p>
            <a:pPr lvl="1"/>
            <a:r>
              <a:rPr lang="en-US" sz="2000" dirty="0"/>
              <a:t>Model performance </a:t>
            </a:r>
          </a:p>
          <a:p>
            <a:pPr lvl="2"/>
            <a:r>
              <a:rPr lang="en-US" sz="1600" dirty="0"/>
              <a:t>Higher information entropy generally results in a model with lower JSD, indicating better predictive performance</a:t>
            </a:r>
          </a:p>
          <a:p>
            <a:pPr lvl="1"/>
            <a:r>
              <a:rPr lang="en-US" sz="2000" dirty="0"/>
              <a:t>TL effect</a:t>
            </a:r>
          </a:p>
          <a:p>
            <a:pPr lvl="2"/>
            <a:r>
              <a:rPr lang="en-US" sz="1600" dirty="0"/>
              <a:t>All positive impact </a:t>
            </a:r>
          </a:p>
          <a:p>
            <a:pPr lvl="2"/>
            <a:r>
              <a:rPr lang="en-US" sz="1600" dirty="0"/>
              <a:t>No significant relationship between information entropy and </a:t>
            </a:r>
            <a:r>
              <a:rPr lang="en-US" altLang="zh-CN" sz="1600" i="1" dirty="0"/>
              <a:t>ΔJ</a:t>
            </a:r>
            <a:r>
              <a:rPr lang="en-US" sz="1600" i="1" dirty="0"/>
              <a:t>SD</a:t>
            </a:r>
            <a:r>
              <a:rPr lang="en-US" sz="1600" dirty="0"/>
              <a:t> </a:t>
            </a:r>
          </a:p>
          <a:p>
            <a:pPr lvl="2"/>
            <a:endParaRPr lang="en-US" sz="2000" dirty="0"/>
          </a:p>
          <a:p>
            <a:pPr marL="457200" lvl="1" indent="0">
              <a:buNone/>
            </a:pPr>
            <a:r>
              <a:rPr lang="zh-CN" altLang="en-US" sz="2000" dirty="0"/>
              <a:t>→ </a:t>
            </a:r>
            <a:r>
              <a:rPr lang="en-US" sz="2000" dirty="0"/>
              <a:t>TL always can enhance the model's predictive performance. However, the extent of improvement is different case by case</a:t>
            </a:r>
          </a:p>
        </p:txBody>
      </p:sp>
      <p:pic>
        <p:nvPicPr>
          <p:cNvPr id="6" name="Picture 5">
            <a:extLst>
              <a:ext uri="{FF2B5EF4-FFF2-40B4-BE49-F238E27FC236}">
                <a16:creationId xmlns:a16="http://schemas.microsoft.com/office/drawing/2014/main" id="{55B53B45-1D4C-9071-7EB1-55222356AA5B}"/>
              </a:ext>
            </a:extLst>
          </p:cNvPr>
          <p:cNvPicPr>
            <a:picLocks noChangeAspect="1"/>
          </p:cNvPicPr>
          <p:nvPr/>
        </p:nvPicPr>
        <p:blipFill>
          <a:blip r:embed="rId4"/>
          <a:srcRect l="69320" t="10038" r="11094" b="72548"/>
          <a:stretch/>
        </p:blipFill>
        <p:spPr>
          <a:xfrm>
            <a:off x="10762847" y="1384491"/>
            <a:ext cx="681105" cy="336615"/>
          </a:xfrm>
          <a:prstGeom prst="rect">
            <a:avLst/>
          </a:prstGeom>
        </p:spPr>
      </p:pic>
      <p:pic>
        <p:nvPicPr>
          <p:cNvPr id="11" name="Picture 10">
            <a:extLst>
              <a:ext uri="{FF2B5EF4-FFF2-40B4-BE49-F238E27FC236}">
                <a16:creationId xmlns:a16="http://schemas.microsoft.com/office/drawing/2014/main" id="{ED9F3F7A-0CF3-4FC9-FBE1-441292BD1545}"/>
              </a:ext>
            </a:extLst>
          </p:cNvPr>
          <p:cNvPicPr>
            <a:picLocks noChangeAspect="1"/>
          </p:cNvPicPr>
          <p:nvPr/>
        </p:nvPicPr>
        <p:blipFill>
          <a:blip r:embed="rId5"/>
          <a:stretch>
            <a:fillRect/>
          </a:stretch>
        </p:blipFill>
        <p:spPr>
          <a:xfrm>
            <a:off x="8142831" y="3650373"/>
            <a:ext cx="3707337" cy="2780503"/>
          </a:xfrm>
          <a:prstGeom prst="rect">
            <a:avLst/>
          </a:prstGeom>
        </p:spPr>
      </p:pic>
    </p:spTree>
    <p:extLst>
      <p:ext uri="{BB962C8B-B14F-4D97-AF65-F5344CB8AC3E}">
        <p14:creationId xmlns:p14="http://schemas.microsoft.com/office/powerpoint/2010/main" val="2663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A6962-5480-988D-5080-B0CFE5CCE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4D202-304A-FA26-D3D0-BB1317E001AB}"/>
              </a:ext>
            </a:extLst>
          </p:cNvPr>
          <p:cNvSpPr>
            <a:spLocks noGrp="1"/>
          </p:cNvSpPr>
          <p:nvPr>
            <p:ph type="title"/>
          </p:nvPr>
        </p:nvSpPr>
        <p:spPr/>
        <p:txBody>
          <a:bodyPr>
            <a:normAutofit fontScale="90000"/>
          </a:bodyPr>
          <a:lstStyle/>
          <a:p>
            <a:r>
              <a:rPr lang="en-US" dirty="0"/>
              <a:t>Introduction</a:t>
            </a:r>
          </a:p>
        </p:txBody>
      </p:sp>
      <p:sp>
        <p:nvSpPr>
          <p:cNvPr id="3" name="Slide Number Placeholder 2">
            <a:extLst>
              <a:ext uri="{FF2B5EF4-FFF2-40B4-BE49-F238E27FC236}">
                <a16:creationId xmlns:a16="http://schemas.microsoft.com/office/drawing/2014/main" id="{476863D9-2606-2236-F980-1E4C5ED38F42}"/>
              </a:ext>
            </a:extLst>
          </p:cNvPr>
          <p:cNvSpPr>
            <a:spLocks noGrp="1"/>
          </p:cNvSpPr>
          <p:nvPr>
            <p:ph type="sldNum" sz="quarter" idx="10"/>
          </p:nvPr>
        </p:nvSpPr>
        <p:spPr/>
        <p:txBody>
          <a:bodyPr/>
          <a:lstStyle/>
          <a:p>
            <a:fld id="{E18569AF-2237-4C38-90A2-3DAC76D180AF}" type="slidenum">
              <a:rPr lang="en-US" smtClean="0"/>
              <a:pPr/>
              <a:t>4</a:t>
            </a:fld>
            <a:endParaRPr lang="en-US" dirty="0"/>
          </a:p>
        </p:txBody>
      </p:sp>
      <p:sp>
        <p:nvSpPr>
          <p:cNvPr id="20" name="TextBox 19">
            <a:extLst>
              <a:ext uri="{FF2B5EF4-FFF2-40B4-BE49-F238E27FC236}">
                <a16:creationId xmlns:a16="http://schemas.microsoft.com/office/drawing/2014/main" id="{39602D13-ABAB-A862-D1E2-A6ADD9E3BA0D}"/>
              </a:ext>
            </a:extLst>
          </p:cNvPr>
          <p:cNvSpPr txBox="1"/>
          <p:nvPr/>
        </p:nvSpPr>
        <p:spPr>
          <a:xfrm>
            <a:off x="274320" y="1371600"/>
            <a:ext cx="10997803" cy="1015663"/>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People spend an average of 87% of their time indoors [1]</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Indoor environmental quality (IEQ) issues can have a direct impact on occupant comfort, health and productivity</a:t>
            </a:r>
          </a:p>
        </p:txBody>
      </p:sp>
      <p:sp>
        <p:nvSpPr>
          <p:cNvPr id="10" name="TextBox 9">
            <a:extLst>
              <a:ext uri="{FF2B5EF4-FFF2-40B4-BE49-F238E27FC236}">
                <a16:creationId xmlns:a16="http://schemas.microsoft.com/office/drawing/2014/main" id="{439D25D0-9778-5D8E-888F-F5C6C81BA5BA}"/>
              </a:ext>
            </a:extLst>
          </p:cNvPr>
          <p:cNvSpPr txBox="1"/>
          <p:nvPr/>
        </p:nvSpPr>
        <p:spPr>
          <a:xfrm>
            <a:off x="274320" y="3824559"/>
            <a:ext cx="4437060" cy="1785104"/>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Traditional building system</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Predefined schedule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Standardized comfort demand </a:t>
            </a:r>
          </a:p>
          <a:p>
            <a:pPr marL="285750" indent="-28575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Over-conditioning and waste of energy</a:t>
            </a:r>
          </a:p>
          <a:p>
            <a:pPr marL="285750" indent="-285750">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Does not guarantee the comfort need of specific group of occupants </a:t>
            </a:r>
          </a:p>
        </p:txBody>
      </p:sp>
      <p:pic>
        <p:nvPicPr>
          <p:cNvPr id="13" name="Picture 12">
            <a:extLst>
              <a:ext uri="{FF2B5EF4-FFF2-40B4-BE49-F238E27FC236}">
                <a16:creationId xmlns:a16="http://schemas.microsoft.com/office/drawing/2014/main" id="{58089EE9-371B-73A7-5902-1433001C0D4B}"/>
              </a:ext>
            </a:extLst>
          </p:cNvPr>
          <p:cNvPicPr>
            <a:picLocks noChangeAspect="1"/>
          </p:cNvPicPr>
          <p:nvPr/>
        </p:nvPicPr>
        <p:blipFill rotWithShape="1">
          <a:blip r:embed="rId3"/>
          <a:srcRect r="1061"/>
          <a:stretch/>
        </p:blipFill>
        <p:spPr>
          <a:xfrm>
            <a:off x="1018928" y="2736178"/>
            <a:ext cx="1077104" cy="1087486"/>
          </a:xfrm>
          <a:prstGeom prst="rect">
            <a:avLst/>
          </a:prstGeom>
        </p:spPr>
      </p:pic>
      <p:grpSp>
        <p:nvGrpSpPr>
          <p:cNvPr id="16" name="Group 15">
            <a:extLst>
              <a:ext uri="{FF2B5EF4-FFF2-40B4-BE49-F238E27FC236}">
                <a16:creationId xmlns:a16="http://schemas.microsoft.com/office/drawing/2014/main" id="{B3924780-623A-DC60-8F46-1904F3D2012E}"/>
              </a:ext>
            </a:extLst>
          </p:cNvPr>
          <p:cNvGrpSpPr/>
          <p:nvPr/>
        </p:nvGrpSpPr>
        <p:grpSpPr>
          <a:xfrm>
            <a:off x="4729702" y="2260425"/>
            <a:ext cx="2501462" cy="1672093"/>
            <a:chOff x="4877639" y="1328301"/>
            <a:chExt cx="2879040" cy="1849582"/>
          </a:xfrm>
        </p:grpSpPr>
        <p:pic>
          <p:nvPicPr>
            <p:cNvPr id="17" name="Picture 2" descr="Building Management Systems – An Overview – Networks at ITP">
              <a:extLst>
                <a:ext uri="{FF2B5EF4-FFF2-40B4-BE49-F238E27FC236}">
                  <a16:creationId xmlns:a16="http://schemas.microsoft.com/office/drawing/2014/main" id="{09F28F42-70F4-8D9F-32E8-9411F32831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241" y="1328301"/>
              <a:ext cx="1811052" cy="15034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D99DE83-E88C-2327-F457-CCFAA3D82305}"/>
                </a:ext>
              </a:extLst>
            </p:cNvPr>
            <p:cNvSpPr txBox="1"/>
            <p:nvPr/>
          </p:nvSpPr>
          <p:spPr>
            <a:xfrm>
              <a:off x="4877639" y="2803392"/>
              <a:ext cx="2879040" cy="374491"/>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Building automation system</a:t>
              </a:r>
            </a:p>
          </p:txBody>
        </p:sp>
        <p:sp>
          <p:nvSpPr>
            <p:cNvPr id="19" name="TextBox 18">
              <a:extLst>
                <a:ext uri="{FF2B5EF4-FFF2-40B4-BE49-F238E27FC236}">
                  <a16:creationId xmlns:a16="http://schemas.microsoft.com/office/drawing/2014/main" id="{9C8927B4-0E89-05C7-AC57-83EF3AA51428}"/>
                </a:ext>
              </a:extLst>
            </p:cNvPr>
            <p:cNvSpPr txBox="1"/>
            <p:nvPr/>
          </p:nvSpPr>
          <p:spPr>
            <a:xfrm>
              <a:off x="6935557" y="2558623"/>
              <a:ext cx="551419" cy="374491"/>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E4D17369-D064-C39D-9DE5-BA31739C323D}"/>
              </a:ext>
            </a:extLst>
          </p:cNvPr>
          <p:cNvGrpSpPr/>
          <p:nvPr/>
        </p:nvGrpSpPr>
        <p:grpSpPr>
          <a:xfrm>
            <a:off x="4845269" y="4419677"/>
            <a:ext cx="2230992" cy="1442289"/>
            <a:chOff x="5102683" y="4280892"/>
            <a:chExt cx="2230992" cy="1442289"/>
          </a:xfrm>
        </p:grpSpPr>
        <p:pic>
          <p:nvPicPr>
            <p:cNvPr id="22" name="Picture 4" descr="What is Machine Learning Course| Its Importance and Types-FORE">
              <a:extLst>
                <a:ext uri="{FF2B5EF4-FFF2-40B4-BE49-F238E27FC236}">
                  <a16:creationId xmlns:a16="http://schemas.microsoft.com/office/drawing/2014/main" id="{E584CBC7-77E1-06E1-86D1-1EA1777BE0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2683" y="4280892"/>
              <a:ext cx="1986633" cy="121581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5EFF461-C1BD-9B84-1D41-C518E2E0C3A1}"/>
                </a:ext>
              </a:extLst>
            </p:cNvPr>
            <p:cNvSpPr txBox="1"/>
            <p:nvPr/>
          </p:nvSpPr>
          <p:spPr>
            <a:xfrm>
              <a:off x="5238311" y="5384627"/>
              <a:ext cx="1999072"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Machine Learning</a:t>
              </a:r>
            </a:p>
          </p:txBody>
        </p:sp>
        <p:sp>
          <p:nvSpPr>
            <p:cNvPr id="24" name="TextBox 23">
              <a:extLst>
                <a:ext uri="{FF2B5EF4-FFF2-40B4-BE49-F238E27FC236}">
                  <a16:creationId xmlns:a16="http://schemas.microsoft.com/office/drawing/2014/main" id="{58B58FFE-C9D2-92A3-5E61-F52D84246969}"/>
                </a:ext>
              </a:extLst>
            </p:cNvPr>
            <p:cNvSpPr txBox="1"/>
            <p:nvPr/>
          </p:nvSpPr>
          <p:spPr>
            <a:xfrm>
              <a:off x="6782256" y="5167583"/>
              <a:ext cx="551419" cy="338554"/>
            </a:xfrm>
            <a:prstGeom prst="rect">
              <a:avLst/>
            </a:prstGeom>
            <a:noFill/>
          </p:spPr>
          <p:txBody>
            <a:bodyPr wrap="square" rtlCol="0">
              <a:spAutoFit/>
            </a:bodyPr>
            <a:lstStyle/>
            <a:p>
              <a:endParaRPr lang="en-US" sz="1600" dirty="0">
                <a:latin typeface="Times New Roman" panose="02020603050405020304" pitchFamily="18" charset="0"/>
                <a:cs typeface="Times New Roman" panose="02020603050405020304" pitchFamily="18" charset="0"/>
              </a:endParaRPr>
            </a:p>
          </p:txBody>
        </p:sp>
      </p:grpSp>
      <p:sp>
        <p:nvSpPr>
          <p:cNvPr id="25" name="Arrow: Right 24">
            <a:extLst>
              <a:ext uri="{FF2B5EF4-FFF2-40B4-BE49-F238E27FC236}">
                <a16:creationId xmlns:a16="http://schemas.microsoft.com/office/drawing/2014/main" id="{7FA67F10-FAA8-E8FF-4925-A965E4CB7835}"/>
              </a:ext>
            </a:extLst>
          </p:cNvPr>
          <p:cNvSpPr/>
          <p:nvPr/>
        </p:nvSpPr>
        <p:spPr>
          <a:xfrm>
            <a:off x="3979601" y="3871762"/>
            <a:ext cx="3838977" cy="523220"/>
          </a:xfrm>
          <a:prstGeom prst="rightArrow">
            <a:avLst/>
          </a:prstGeom>
          <a:solidFill>
            <a:schemeClr val="tx1">
              <a:lumMod val="25000"/>
              <a:lumOff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Technological progress</a:t>
            </a:r>
          </a:p>
        </p:txBody>
      </p:sp>
      <p:sp>
        <p:nvSpPr>
          <p:cNvPr id="43" name="TextBox 42">
            <a:extLst>
              <a:ext uri="{FF2B5EF4-FFF2-40B4-BE49-F238E27FC236}">
                <a16:creationId xmlns:a16="http://schemas.microsoft.com/office/drawing/2014/main" id="{10113834-E3CC-9426-E37A-0736E44B4426}"/>
              </a:ext>
            </a:extLst>
          </p:cNvPr>
          <p:cNvSpPr txBox="1"/>
          <p:nvPr/>
        </p:nvSpPr>
        <p:spPr>
          <a:xfrm>
            <a:off x="66223" y="6005783"/>
            <a:ext cx="12125777" cy="461665"/>
          </a:xfrm>
          <a:prstGeom prst="rect">
            <a:avLst/>
          </a:prstGeom>
          <a:noFill/>
        </p:spPr>
        <p:txBody>
          <a:bodyPr wrap="square">
            <a:spAutoFit/>
          </a:bodyPr>
          <a:lstStyle/>
          <a:p>
            <a:r>
              <a:rPr lang="en-US" sz="1200" dirty="0"/>
              <a:t>[1] </a:t>
            </a:r>
            <a:r>
              <a:rPr lang="en-US" sz="1200" dirty="0" err="1"/>
              <a:t>Klepeis</a:t>
            </a:r>
            <a:r>
              <a:rPr lang="en-US" sz="1200" dirty="0"/>
              <a:t>, N.E., et al., The National Human Activity Pattern Survey (NHAPS): a resource for assessing exposure to environmental pollutants. Journal of Exposure Science &amp; Environmental Epidemiology, 2011. 11(3): p. 231-252.</a:t>
            </a:r>
          </a:p>
        </p:txBody>
      </p:sp>
      <p:grpSp>
        <p:nvGrpSpPr>
          <p:cNvPr id="33" name="Group 32">
            <a:extLst>
              <a:ext uri="{FF2B5EF4-FFF2-40B4-BE49-F238E27FC236}">
                <a16:creationId xmlns:a16="http://schemas.microsoft.com/office/drawing/2014/main" id="{6761B1F8-0853-C1B2-4FF5-02DA772A8A42}"/>
              </a:ext>
            </a:extLst>
          </p:cNvPr>
          <p:cNvGrpSpPr/>
          <p:nvPr/>
        </p:nvGrpSpPr>
        <p:grpSpPr>
          <a:xfrm>
            <a:off x="8209216" y="2447603"/>
            <a:ext cx="3219514" cy="3245086"/>
            <a:chOff x="8249848" y="2333153"/>
            <a:chExt cx="3219514" cy="3245086"/>
          </a:xfrm>
        </p:grpSpPr>
        <p:grpSp>
          <p:nvGrpSpPr>
            <p:cNvPr id="31" name="Group 30">
              <a:extLst>
                <a:ext uri="{FF2B5EF4-FFF2-40B4-BE49-F238E27FC236}">
                  <a16:creationId xmlns:a16="http://schemas.microsoft.com/office/drawing/2014/main" id="{6FF7D0CD-8742-D923-87C2-B217C73CF1F3}"/>
                </a:ext>
              </a:extLst>
            </p:cNvPr>
            <p:cNvGrpSpPr/>
            <p:nvPr/>
          </p:nvGrpSpPr>
          <p:grpSpPr>
            <a:xfrm>
              <a:off x="8249848" y="2333153"/>
              <a:ext cx="3219514" cy="3245086"/>
              <a:chOff x="8643667" y="2260426"/>
              <a:chExt cx="3219514" cy="3245086"/>
            </a:xfrm>
          </p:grpSpPr>
          <p:sp>
            <p:nvSpPr>
              <p:cNvPr id="11" name="TextBox 10">
                <a:extLst>
                  <a:ext uri="{FF2B5EF4-FFF2-40B4-BE49-F238E27FC236}">
                    <a16:creationId xmlns:a16="http://schemas.microsoft.com/office/drawing/2014/main" id="{45020AF8-3514-D6F6-24C2-5532E487D54A}"/>
                  </a:ext>
                </a:extLst>
              </p:cNvPr>
              <p:cNvSpPr txBox="1"/>
              <p:nvPr/>
            </p:nvSpPr>
            <p:spPr>
              <a:xfrm>
                <a:off x="8643667" y="4859181"/>
                <a:ext cx="3219514" cy="646331"/>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MPC-based Occupant-Centric Control (OCC)</a:t>
                </a:r>
              </a:p>
            </p:txBody>
          </p:sp>
          <p:grpSp>
            <p:nvGrpSpPr>
              <p:cNvPr id="4" name="Group 3">
                <a:extLst>
                  <a:ext uri="{FF2B5EF4-FFF2-40B4-BE49-F238E27FC236}">
                    <a16:creationId xmlns:a16="http://schemas.microsoft.com/office/drawing/2014/main" id="{5AA5F6D9-9382-CBF0-670A-F2814E893748}"/>
                  </a:ext>
                </a:extLst>
              </p:cNvPr>
              <p:cNvGrpSpPr/>
              <p:nvPr/>
            </p:nvGrpSpPr>
            <p:grpSpPr>
              <a:xfrm>
                <a:off x="8833660" y="2260426"/>
                <a:ext cx="2586231" cy="2561060"/>
                <a:chOff x="8568541" y="1853587"/>
                <a:chExt cx="3029840" cy="3074401"/>
              </a:xfrm>
            </p:grpSpPr>
            <p:pic>
              <p:nvPicPr>
                <p:cNvPr id="5" name="Picture 4">
                  <a:extLst>
                    <a:ext uri="{FF2B5EF4-FFF2-40B4-BE49-F238E27FC236}">
                      <a16:creationId xmlns:a16="http://schemas.microsoft.com/office/drawing/2014/main" id="{F52627E8-F696-F100-D123-C902B6757F52}"/>
                    </a:ext>
                  </a:extLst>
                </p:cNvPr>
                <p:cNvPicPr>
                  <a:picLocks noChangeAspect="1"/>
                </p:cNvPicPr>
                <p:nvPr/>
              </p:nvPicPr>
              <p:blipFill>
                <a:blip r:embed="rId6"/>
                <a:stretch>
                  <a:fillRect/>
                </a:stretch>
              </p:blipFill>
              <p:spPr>
                <a:xfrm>
                  <a:off x="8610600" y="3824145"/>
                  <a:ext cx="967986" cy="1103843"/>
                </a:xfrm>
                <a:prstGeom prst="rect">
                  <a:avLst/>
                </a:prstGeom>
              </p:spPr>
            </p:pic>
            <p:pic>
              <p:nvPicPr>
                <p:cNvPr id="6" name="Picture 5">
                  <a:extLst>
                    <a:ext uri="{FF2B5EF4-FFF2-40B4-BE49-F238E27FC236}">
                      <a16:creationId xmlns:a16="http://schemas.microsoft.com/office/drawing/2014/main" id="{B3276500-C764-914C-1EB1-79538B72B04F}"/>
                    </a:ext>
                  </a:extLst>
                </p:cNvPr>
                <p:cNvPicPr>
                  <a:picLocks noChangeAspect="1"/>
                </p:cNvPicPr>
                <p:nvPr/>
              </p:nvPicPr>
              <p:blipFill rotWithShape="1">
                <a:blip r:embed="rId7"/>
                <a:srcRect t="2557" b="1184"/>
                <a:stretch/>
              </p:blipFill>
              <p:spPr>
                <a:xfrm>
                  <a:off x="8697522" y="2230586"/>
                  <a:ext cx="727048" cy="789723"/>
                </a:xfrm>
                <a:prstGeom prst="rect">
                  <a:avLst/>
                </a:prstGeom>
              </p:spPr>
            </p:pic>
            <p:sp>
              <p:nvSpPr>
                <p:cNvPr id="7" name="TextBox 6">
                  <a:extLst>
                    <a:ext uri="{FF2B5EF4-FFF2-40B4-BE49-F238E27FC236}">
                      <a16:creationId xmlns:a16="http://schemas.microsoft.com/office/drawing/2014/main" id="{7E5E49E6-27DC-78AB-E6BC-ACF7CC41DF7F}"/>
                    </a:ext>
                  </a:extLst>
                </p:cNvPr>
                <p:cNvSpPr txBox="1"/>
                <p:nvPr/>
              </p:nvSpPr>
              <p:spPr>
                <a:xfrm>
                  <a:off x="8677242" y="1853587"/>
                  <a:ext cx="962595"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Sensing </a:t>
                  </a:r>
                </a:p>
              </p:txBody>
            </p:sp>
            <p:sp>
              <p:nvSpPr>
                <p:cNvPr id="8" name="TextBox 7">
                  <a:extLst>
                    <a:ext uri="{FF2B5EF4-FFF2-40B4-BE49-F238E27FC236}">
                      <a16:creationId xmlns:a16="http://schemas.microsoft.com/office/drawing/2014/main" id="{0660177F-4918-735D-0D1A-5D1D42602766}"/>
                    </a:ext>
                  </a:extLst>
                </p:cNvPr>
                <p:cNvSpPr txBox="1"/>
                <p:nvPr/>
              </p:nvSpPr>
              <p:spPr>
                <a:xfrm>
                  <a:off x="8568541" y="3500451"/>
                  <a:ext cx="1204351"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Prediction </a:t>
                  </a:r>
                </a:p>
              </p:txBody>
            </p:sp>
            <p:sp>
              <p:nvSpPr>
                <p:cNvPr id="9" name="TextBox 8">
                  <a:extLst>
                    <a:ext uri="{FF2B5EF4-FFF2-40B4-BE49-F238E27FC236}">
                      <a16:creationId xmlns:a16="http://schemas.microsoft.com/office/drawing/2014/main" id="{7CB36FBE-8E85-76A7-7388-E684A6A06B08}"/>
                    </a:ext>
                  </a:extLst>
                </p:cNvPr>
                <p:cNvSpPr txBox="1"/>
                <p:nvPr/>
              </p:nvSpPr>
              <p:spPr>
                <a:xfrm>
                  <a:off x="10635786" y="3500451"/>
                  <a:ext cx="962595"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Control </a:t>
                  </a:r>
                </a:p>
              </p:txBody>
            </p:sp>
            <p:cxnSp>
              <p:nvCxnSpPr>
                <p:cNvPr id="12" name="Straight Arrow Connector 11">
                  <a:extLst>
                    <a:ext uri="{FF2B5EF4-FFF2-40B4-BE49-F238E27FC236}">
                      <a16:creationId xmlns:a16="http://schemas.microsoft.com/office/drawing/2014/main" id="{CAD2549D-6589-FC2F-489E-22B4B9A6DB78}"/>
                    </a:ext>
                  </a:extLst>
                </p:cNvPr>
                <p:cNvCxnSpPr>
                  <a:cxnSpLocks/>
                </p:cNvCxnSpPr>
                <p:nvPr/>
              </p:nvCxnSpPr>
              <p:spPr>
                <a:xfrm>
                  <a:off x="9048370" y="3126005"/>
                  <a:ext cx="0" cy="3744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E05919B-B65C-8251-C0CD-1DF035C0CBA2}"/>
                    </a:ext>
                  </a:extLst>
                </p:cNvPr>
                <p:cNvCxnSpPr>
                  <a:cxnSpLocks/>
                </p:cNvCxnSpPr>
                <p:nvPr/>
              </p:nvCxnSpPr>
              <p:spPr>
                <a:xfrm flipV="1">
                  <a:off x="11040331" y="3090453"/>
                  <a:ext cx="0" cy="4132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E27790-B0BE-AA7C-7ABB-B86CFCA7F707}"/>
                    </a:ext>
                  </a:extLst>
                </p:cNvPr>
                <p:cNvCxnSpPr>
                  <a:cxnSpLocks/>
                </p:cNvCxnSpPr>
                <p:nvPr/>
              </p:nvCxnSpPr>
              <p:spPr>
                <a:xfrm>
                  <a:off x="9685985" y="4290339"/>
                  <a:ext cx="6640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D22D0EC4-BF9F-6BB3-F2D2-284B64948FF2}"/>
                    </a:ext>
                  </a:extLst>
                </p:cNvPr>
                <p:cNvPicPr>
                  <a:picLocks noChangeAspect="1"/>
                </p:cNvPicPr>
                <p:nvPr/>
              </p:nvPicPr>
              <p:blipFill>
                <a:blip r:embed="rId8"/>
                <a:stretch>
                  <a:fillRect/>
                </a:stretch>
              </p:blipFill>
              <p:spPr>
                <a:xfrm>
                  <a:off x="10635786" y="3906146"/>
                  <a:ext cx="812095" cy="824751"/>
                </a:xfrm>
                <a:prstGeom prst="rect">
                  <a:avLst/>
                </a:prstGeom>
              </p:spPr>
            </p:pic>
            <p:sp>
              <p:nvSpPr>
                <p:cNvPr id="29" name="TextBox 28">
                  <a:extLst>
                    <a:ext uri="{FF2B5EF4-FFF2-40B4-BE49-F238E27FC236}">
                      <a16:creationId xmlns:a16="http://schemas.microsoft.com/office/drawing/2014/main" id="{7C024DE2-648E-CCC3-B448-1EC72A3AD618}"/>
                    </a:ext>
                  </a:extLst>
                </p:cNvPr>
                <p:cNvSpPr txBox="1"/>
                <p:nvPr/>
              </p:nvSpPr>
              <p:spPr>
                <a:xfrm>
                  <a:off x="10635786" y="1886088"/>
                  <a:ext cx="962595" cy="369468"/>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Building </a:t>
                  </a:r>
                </a:p>
              </p:txBody>
            </p:sp>
            <p:cxnSp>
              <p:nvCxnSpPr>
                <p:cNvPr id="30" name="Straight Arrow Connector 29">
                  <a:extLst>
                    <a:ext uri="{FF2B5EF4-FFF2-40B4-BE49-F238E27FC236}">
                      <a16:creationId xmlns:a16="http://schemas.microsoft.com/office/drawing/2014/main" id="{B1F78C96-85D1-A054-A924-1A8785A2C4D1}"/>
                    </a:ext>
                  </a:extLst>
                </p:cNvPr>
                <p:cNvCxnSpPr>
                  <a:cxnSpLocks/>
                </p:cNvCxnSpPr>
                <p:nvPr/>
              </p:nvCxnSpPr>
              <p:spPr>
                <a:xfrm flipH="1">
                  <a:off x="9707542" y="2688703"/>
                  <a:ext cx="7419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32" name="Picture 31">
              <a:extLst>
                <a:ext uri="{FF2B5EF4-FFF2-40B4-BE49-F238E27FC236}">
                  <a16:creationId xmlns:a16="http://schemas.microsoft.com/office/drawing/2014/main" id="{4ECD020A-8CE6-A7AF-4205-842E336CB3F6}"/>
                </a:ext>
              </a:extLst>
            </p:cNvPr>
            <p:cNvPicPr>
              <a:picLocks noChangeAspect="1"/>
            </p:cNvPicPr>
            <p:nvPr/>
          </p:nvPicPr>
          <p:blipFill>
            <a:blip r:embed="rId9"/>
            <a:stretch>
              <a:fillRect/>
            </a:stretch>
          </p:blipFill>
          <p:spPr>
            <a:xfrm>
              <a:off x="10204414" y="2744675"/>
              <a:ext cx="654528" cy="587232"/>
            </a:xfrm>
            <a:prstGeom prst="rect">
              <a:avLst/>
            </a:prstGeom>
          </p:spPr>
        </p:pic>
      </p:grpSp>
    </p:spTree>
    <p:extLst>
      <p:ext uri="{BB962C8B-B14F-4D97-AF65-F5344CB8AC3E}">
        <p14:creationId xmlns:p14="http://schemas.microsoft.com/office/powerpoint/2010/main" val="1561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BF827-507E-C974-9794-47412D163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3AAA9-189E-AD33-5C88-B4B91887E139}"/>
              </a:ext>
            </a:extLst>
          </p:cNvPr>
          <p:cNvSpPr>
            <a:spLocks noGrp="1"/>
          </p:cNvSpPr>
          <p:nvPr>
            <p:ph type="title"/>
          </p:nvPr>
        </p:nvSpPr>
        <p:spPr/>
        <p:txBody>
          <a:bodyPr>
            <a:normAutofit fontScale="90000"/>
          </a:bodyPr>
          <a:lstStyle/>
          <a:p>
            <a:r>
              <a:rPr lang="en-US" dirty="0"/>
              <a:t>Conclusions of Objective 3</a:t>
            </a:r>
          </a:p>
        </p:txBody>
      </p:sp>
      <p:sp>
        <p:nvSpPr>
          <p:cNvPr id="3" name="Slide Number Placeholder 2">
            <a:extLst>
              <a:ext uri="{FF2B5EF4-FFF2-40B4-BE49-F238E27FC236}">
                <a16:creationId xmlns:a16="http://schemas.microsoft.com/office/drawing/2014/main" id="{53722F0C-6B94-5D95-ABEF-E0C8FA80F6CE}"/>
              </a:ext>
            </a:extLst>
          </p:cNvPr>
          <p:cNvSpPr>
            <a:spLocks noGrp="1"/>
          </p:cNvSpPr>
          <p:nvPr>
            <p:ph type="sldNum" sz="quarter" idx="10"/>
          </p:nvPr>
        </p:nvSpPr>
        <p:spPr/>
        <p:txBody>
          <a:bodyPr/>
          <a:lstStyle/>
          <a:p>
            <a:fld id="{E18569AF-2237-4C38-90A2-3DAC76D180AF}" type="slidenum">
              <a:rPr lang="en-US" smtClean="0"/>
              <a:pPr/>
              <a:t>40</a:t>
            </a:fld>
            <a:endParaRPr lang="en-US" dirty="0"/>
          </a:p>
        </p:txBody>
      </p:sp>
      <p:grpSp>
        <p:nvGrpSpPr>
          <p:cNvPr id="8" name="Group 7">
            <a:extLst>
              <a:ext uri="{FF2B5EF4-FFF2-40B4-BE49-F238E27FC236}">
                <a16:creationId xmlns:a16="http://schemas.microsoft.com/office/drawing/2014/main" id="{5A9A56E6-EE24-DE3A-D73A-BD48D774BC2F}"/>
              </a:ext>
            </a:extLst>
          </p:cNvPr>
          <p:cNvGrpSpPr/>
          <p:nvPr/>
        </p:nvGrpSpPr>
        <p:grpSpPr>
          <a:xfrm>
            <a:off x="213853" y="1293975"/>
            <a:ext cx="11764294" cy="3973918"/>
            <a:chOff x="205171" y="1850524"/>
            <a:chExt cx="11764294" cy="1783443"/>
          </a:xfrm>
        </p:grpSpPr>
        <p:sp>
          <p:nvSpPr>
            <p:cNvPr id="12" name="Google Shape;139;p18">
              <a:extLst>
                <a:ext uri="{FF2B5EF4-FFF2-40B4-BE49-F238E27FC236}">
                  <a16:creationId xmlns:a16="http://schemas.microsoft.com/office/drawing/2014/main" id="{33AD53C2-1267-AF4C-293F-57E6F82E4B67}"/>
                </a:ext>
              </a:extLst>
            </p:cNvPr>
            <p:cNvSpPr/>
            <p:nvPr/>
          </p:nvSpPr>
          <p:spPr>
            <a:xfrm>
              <a:off x="205171" y="1850524"/>
              <a:ext cx="11764294" cy="286300"/>
            </a:xfrm>
            <a:prstGeom prst="flowChartAlternateProcess">
              <a:avLst/>
            </a:prstGeom>
            <a:solidFill>
              <a:schemeClr val="bg1">
                <a:lumMod val="85000"/>
              </a:schemeClr>
            </a:solidFill>
            <a:ln>
              <a:noFill/>
            </a:ln>
          </p:spPr>
          <p:txBody>
            <a:bodyPr spcFirstLastPara="1" wrap="square" lIns="91425" tIns="91425" rIns="91425" bIns="91425" anchor="ctr" anchorCtr="0">
              <a:noAutofit/>
            </a:bodyPr>
            <a:lstStyle/>
            <a:p>
              <a:r>
                <a:rPr lang="en-US" sz="2800" b="1" dirty="0">
                  <a:latin typeface="Times New Roman" panose="02020603050405020304" pitchFamily="18" charset="0"/>
                  <a:cs typeface="Times New Roman" panose="02020603050405020304" pitchFamily="18" charset="0"/>
                </a:rPr>
                <a:t>Objective 3: </a:t>
              </a:r>
              <a:r>
                <a:rPr lang="en-US" sz="2800" dirty="0">
                  <a:latin typeface="Times New Roman" panose="02020603050405020304" pitchFamily="18" charset="0"/>
                  <a:cs typeface="Times New Roman" panose="02020603050405020304" pitchFamily="18" charset="0"/>
                </a:rPr>
                <a:t>TL Used in Group Occupant Thermal Comfort Model</a:t>
              </a:r>
            </a:p>
          </p:txBody>
        </p:sp>
        <p:sp>
          <p:nvSpPr>
            <p:cNvPr id="10" name="TextBox 9">
              <a:extLst>
                <a:ext uri="{FF2B5EF4-FFF2-40B4-BE49-F238E27FC236}">
                  <a16:creationId xmlns:a16="http://schemas.microsoft.com/office/drawing/2014/main" id="{FD75075D-3B95-6E31-6673-70E9C7A3574B}"/>
                </a:ext>
              </a:extLst>
            </p:cNvPr>
            <p:cNvSpPr txBox="1"/>
            <p:nvPr/>
          </p:nvSpPr>
          <p:spPr>
            <a:xfrm>
              <a:off x="435699" y="2183642"/>
              <a:ext cx="11205535" cy="145032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a:t>
              </a:r>
              <a:r>
                <a:rPr lang="en-US" altLang="zh-CN" sz="2400" dirty="0">
                  <a:latin typeface="Times New Roman" panose="02020603050405020304" pitchFamily="18" charset="0"/>
                  <a:cs typeface="Times New Roman" panose="02020603050405020304" pitchFamily="18" charset="0"/>
                </a:rPr>
                <a:t>framework of instance-based TL is developed (task 3.1)</a:t>
              </a:r>
            </a:p>
            <a:p>
              <a:pPr marL="285750" indent="-28575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series of evaluation cases are designed (task 3.2), including the difference in:</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Group occupant</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HVAC system control strategy </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collection period</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Based on the evaluation results, TL has strong applicability in improving group thermal comfort model’s predictive performance (task 3.3)</a:t>
              </a:r>
            </a:p>
          </p:txBody>
        </p:sp>
      </p:grpSp>
    </p:spTree>
    <p:extLst>
      <p:ext uri="{BB962C8B-B14F-4D97-AF65-F5344CB8AC3E}">
        <p14:creationId xmlns:p14="http://schemas.microsoft.com/office/powerpoint/2010/main" val="3681615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632E2-584B-665D-144E-FA54DBC9B6D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2808620-F009-01FA-0104-135A5304E620}"/>
              </a:ext>
            </a:extLst>
          </p:cNvPr>
          <p:cNvPicPr>
            <a:picLocks noChangeAspect="1"/>
          </p:cNvPicPr>
          <p:nvPr/>
        </p:nvPicPr>
        <p:blipFill>
          <a:blip r:embed="rId3"/>
          <a:srcRect t="12391"/>
          <a:stretch/>
        </p:blipFill>
        <p:spPr>
          <a:xfrm>
            <a:off x="5515995" y="2231541"/>
            <a:ext cx="6614499" cy="3738450"/>
          </a:xfrm>
          <a:prstGeom prst="rect">
            <a:avLst/>
          </a:prstGeom>
        </p:spPr>
      </p:pic>
      <p:sp>
        <p:nvSpPr>
          <p:cNvPr id="2" name="Title 1">
            <a:extLst>
              <a:ext uri="{FF2B5EF4-FFF2-40B4-BE49-F238E27FC236}">
                <a16:creationId xmlns:a16="http://schemas.microsoft.com/office/drawing/2014/main" id="{239060F8-F3A8-EED4-EDF6-218BC4EA2148}"/>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979A088F-1EDD-BE43-A4DA-CF086720A177}"/>
              </a:ext>
            </a:extLst>
          </p:cNvPr>
          <p:cNvSpPr>
            <a:spLocks noGrp="1"/>
          </p:cNvSpPr>
          <p:nvPr>
            <p:ph type="sldNum" sz="quarter" idx="10"/>
          </p:nvPr>
        </p:nvSpPr>
        <p:spPr/>
        <p:txBody>
          <a:bodyPr/>
          <a:lstStyle/>
          <a:p>
            <a:fld id="{E18569AF-2237-4C38-90A2-3DAC76D180AF}" type="slidenum">
              <a:rPr lang="en-US" smtClean="0"/>
              <a:pPr/>
              <a:t>41</a:t>
            </a:fld>
            <a:endParaRPr lang="en-US" dirty="0"/>
          </a:p>
        </p:txBody>
      </p:sp>
      <p:sp>
        <p:nvSpPr>
          <p:cNvPr id="4" name="Content Placeholder 3">
            <a:extLst>
              <a:ext uri="{FF2B5EF4-FFF2-40B4-BE49-F238E27FC236}">
                <a16:creationId xmlns:a16="http://schemas.microsoft.com/office/drawing/2014/main" id="{D5FE6FB5-027D-CEF2-F16B-35B485F40103}"/>
              </a:ext>
            </a:extLst>
          </p:cNvPr>
          <p:cNvSpPr>
            <a:spLocks noGrp="1"/>
          </p:cNvSpPr>
          <p:nvPr>
            <p:ph idx="1"/>
          </p:nvPr>
        </p:nvSpPr>
        <p:spPr>
          <a:xfrm>
            <a:off x="218460" y="1144637"/>
            <a:ext cx="11468456" cy="1460120"/>
          </a:xfrm>
        </p:spPr>
        <p:txBody>
          <a:bodyPr>
            <a:normAutofit/>
          </a:bodyPr>
          <a:lstStyle/>
          <a:p>
            <a:pPr marL="0" indent="0" algn="ctr">
              <a:buNone/>
            </a:pPr>
            <a:r>
              <a:rPr lang="en-US" sz="3200" b="1" dirty="0"/>
              <a:t>Objective 4: Development and Evaluation of Transferable MPC-based Group Occupant Centric Control (TMPC-GOCC)</a:t>
            </a:r>
          </a:p>
        </p:txBody>
      </p:sp>
      <p:sp>
        <p:nvSpPr>
          <p:cNvPr id="6" name="Content Placeholder 3">
            <a:extLst>
              <a:ext uri="{FF2B5EF4-FFF2-40B4-BE49-F238E27FC236}">
                <a16:creationId xmlns:a16="http://schemas.microsoft.com/office/drawing/2014/main" id="{90A65E8B-4C6B-D5DF-40E0-3A7B17C93352}"/>
              </a:ext>
            </a:extLst>
          </p:cNvPr>
          <p:cNvSpPr txBox="1">
            <a:spLocks/>
          </p:cNvSpPr>
          <p:nvPr/>
        </p:nvSpPr>
        <p:spPr>
          <a:xfrm>
            <a:off x="320061" y="2423151"/>
            <a:ext cx="5405826" cy="3416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Task 4.1</a:t>
            </a:r>
            <a:r>
              <a:rPr lang="en-US" sz="2400" dirty="0"/>
              <a:t> MPC Framework Development</a:t>
            </a:r>
          </a:p>
          <a:p>
            <a:pPr marL="0" indent="0">
              <a:buFont typeface="Arial" panose="020B0604020202020204" pitchFamily="34" charset="0"/>
              <a:buNone/>
            </a:pPr>
            <a:r>
              <a:rPr lang="en-US" sz="2400" b="1" dirty="0"/>
              <a:t>Task 4.2 </a:t>
            </a:r>
            <a:r>
              <a:rPr lang="en-US" sz="2400" dirty="0"/>
              <a:t>Evaluation Cases Design</a:t>
            </a:r>
          </a:p>
          <a:p>
            <a:pPr marL="0" indent="0">
              <a:buFont typeface="Arial" panose="020B0604020202020204" pitchFamily="34" charset="0"/>
              <a:buNone/>
            </a:pPr>
            <a:r>
              <a:rPr lang="en-US" sz="2400" b="1" dirty="0"/>
              <a:t>Task 4.3 </a:t>
            </a:r>
            <a:r>
              <a:rPr lang="en-US" sz="2400" dirty="0"/>
              <a:t>Evaluation Results Analyze </a:t>
            </a:r>
          </a:p>
        </p:txBody>
      </p:sp>
      <p:sp>
        <p:nvSpPr>
          <p:cNvPr id="7" name="Oval 6">
            <a:extLst>
              <a:ext uri="{FF2B5EF4-FFF2-40B4-BE49-F238E27FC236}">
                <a16:creationId xmlns:a16="http://schemas.microsoft.com/office/drawing/2014/main" id="{71909A87-EB77-39CD-88F7-AC2B72D93603}"/>
              </a:ext>
            </a:extLst>
          </p:cNvPr>
          <p:cNvSpPr/>
          <p:nvPr/>
        </p:nvSpPr>
        <p:spPr>
          <a:xfrm>
            <a:off x="5952688" y="4140558"/>
            <a:ext cx="5870118" cy="1829432"/>
          </a:xfrm>
          <a:prstGeom prst="ellipse">
            <a:avLst/>
          </a:prstGeom>
          <a:noFill/>
          <a:ln>
            <a:solidFill>
              <a:schemeClr val="accent1">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5793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30A9B-1476-8737-606B-92674FF1CEB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8B498BA-6C7F-8961-558E-7CB481991525}"/>
              </a:ext>
            </a:extLst>
          </p:cNvPr>
          <p:cNvPicPr>
            <a:picLocks noChangeAspect="1"/>
          </p:cNvPicPr>
          <p:nvPr/>
        </p:nvPicPr>
        <p:blipFill>
          <a:blip r:embed="rId3"/>
          <a:stretch>
            <a:fillRect/>
          </a:stretch>
        </p:blipFill>
        <p:spPr>
          <a:xfrm>
            <a:off x="298064" y="1154882"/>
            <a:ext cx="10909418" cy="4942276"/>
          </a:xfrm>
          <a:prstGeom prst="rect">
            <a:avLst/>
          </a:prstGeom>
        </p:spPr>
      </p:pic>
      <p:sp>
        <p:nvSpPr>
          <p:cNvPr id="2" name="Title 1">
            <a:extLst>
              <a:ext uri="{FF2B5EF4-FFF2-40B4-BE49-F238E27FC236}">
                <a16:creationId xmlns:a16="http://schemas.microsoft.com/office/drawing/2014/main" id="{519E7C6F-0D6A-7FED-F502-AC0C0CDED43E}"/>
              </a:ext>
            </a:extLst>
          </p:cNvPr>
          <p:cNvSpPr>
            <a:spLocks noGrp="1"/>
          </p:cNvSpPr>
          <p:nvPr>
            <p:ph type="title"/>
          </p:nvPr>
        </p:nvSpPr>
        <p:spPr/>
        <p:txBody>
          <a:bodyPr>
            <a:normAutofit fontScale="90000"/>
          </a:bodyPr>
          <a:lstStyle/>
          <a:p>
            <a:r>
              <a:rPr lang="en-US" dirty="0"/>
              <a:t>Task 4.1 MPC Framework Development</a:t>
            </a:r>
          </a:p>
        </p:txBody>
      </p:sp>
      <p:sp>
        <p:nvSpPr>
          <p:cNvPr id="3" name="Slide Number Placeholder 2">
            <a:extLst>
              <a:ext uri="{FF2B5EF4-FFF2-40B4-BE49-F238E27FC236}">
                <a16:creationId xmlns:a16="http://schemas.microsoft.com/office/drawing/2014/main" id="{8709A89F-44D0-FA45-85D2-3FDFE8C99934}"/>
              </a:ext>
            </a:extLst>
          </p:cNvPr>
          <p:cNvSpPr>
            <a:spLocks noGrp="1"/>
          </p:cNvSpPr>
          <p:nvPr>
            <p:ph type="sldNum" sz="quarter" idx="10"/>
          </p:nvPr>
        </p:nvSpPr>
        <p:spPr/>
        <p:txBody>
          <a:bodyPr/>
          <a:lstStyle/>
          <a:p>
            <a:fld id="{E18569AF-2237-4C38-90A2-3DAC76D180AF}" type="slidenum">
              <a:rPr lang="en-US" smtClean="0"/>
              <a:pPr/>
              <a:t>42</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068D92-9396-7081-F584-5E0CBCE2968C}"/>
                  </a:ext>
                </a:extLst>
              </p:cNvPr>
              <p:cNvSpPr txBox="1"/>
              <p:nvPr/>
            </p:nvSpPr>
            <p:spPr>
              <a:xfrm>
                <a:off x="6493269" y="1457376"/>
                <a:ext cx="3555952" cy="7847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600" b="0" i="0"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min</m:t>
                      </m:r>
                      <m:r>
                        <a:rPr lang="en-US" sz="1600" b="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𝐽</m:t>
                      </m:r>
                      <m:d>
                        <m:dPr>
                          <m:ctrlPr>
                            <a:rPr lang="en-US" sz="16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kern="100" smtClean="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𝑥</m:t>
                          </m:r>
                        </m:e>
                      </m:d>
                      <m:r>
                        <a:rPr lang="en-US" sz="16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nary>
                        <m:naryPr>
                          <m:chr m:val="∑"/>
                          <m:limLoc m:val="undOvr"/>
                          <m:ctrlPr>
                            <a:rPr lang="en-US" sz="16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6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m:t>
                          </m:r>
                        </m:sub>
                        <m:sup>
                          <m:r>
                            <a:rPr lang="en-US" sz="16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𝑃𝐻</m:t>
                          </m:r>
                        </m:sup>
                        <m:e>
                          <m:sSub>
                            <m:sSubPr>
                              <m:ctrlPr>
                                <a:rPr lang="en-US" sz="1600" i="1" kern="100" smtClean="0">
                                  <a:solidFill>
                                    <a:schemeClr val="accent1"/>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600" i="1" kern="100">
                                  <a:solidFill>
                                    <a:schemeClr val="accent1"/>
                                  </a:solidFill>
                                  <a:effectLst/>
                                  <a:latin typeface="Cambria Math" panose="02040503050406030204" pitchFamily="18" charset="0"/>
                                  <a:ea typeface="DengXian" panose="02010600030101010101" pitchFamily="2" charset="-122"/>
                                  <a:cs typeface="Times New Roman" panose="02020603050405020304" pitchFamily="18" charset="0"/>
                                </a:rPr>
                                <m:t>𝑃𝑜𝑤𝑒𝑟</m:t>
                              </m:r>
                            </m:e>
                            <m:sub>
                              <m:r>
                                <a:rPr lang="en-US" sz="1600" b="0" i="1" kern="100" smtClean="0">
                                  <a:solidFill>
                                    <a:schemeClr val="accent1"/>
                                  </a:solidFill>
                                  <a:effectLst/>
                                  <a:latin typeface="Cambria Math" panose="02040503050406030204" pitchFamily="18" charset="0"/>
                                  <a:ea typeface="DengXian" panose="02010600030101010101" pitchFamily="2" charset="-122"/>
                                  <a:cs typeface="Times New Roman" panose="02020603050405020304" pitchFamily="18" charset="0"/>
                                </a:rPr>
                                <m:t>15∗</m:t>
                              </m:r>
                              <m:r>
                                <a:rPr lang="en-US" sz="1600" b="0" i="1" kern="100" smtClean="0">
                                  <a:solidFill>
                                    <a:schemeClr val="accent1"/>
                                  </a:solidFill>
                                  <a:effectLst/>
                                  <a:latin typeface="Cambria Math" panose="02040503050406030204" pitchFamily="18" charset="0"/>
                                  <a:ea typeface="DengXian" panose="02010600030101010101" pitchFamily="2" charset="-122"/>
                                  <a:cs typeface="Times New Roman" panose="02020603050405020304" pitchFamily="18" charset="0"/>
                                </a:rPr>
                                <m:t>𝑡</m:t>
                              </m:r>
                            </m:sub>
                          </m:sSub>
                        </m:e>
                      </m:nary>
                      <m:r>
                        <a:rPr lang="en-US" altLang="zh-CN" sz="16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altLang="zh-CN" sz="16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Δ</m:t>
                      </m:r>
                      <m:r>
                        <m:rPr>
                          <m:sty m:val="p"/>
                        </m:rPr>
                        <a:rPr lang="en-US" altLang="zh-CN" sz="1600" b="0" i="0"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t</m:t>
                      </m:r>
                    </m:oMath>
                  </m:oMathPara>
                </a14:m>
                <a:endParaRPr lang="en-US" sz="1600" dirty="0"/>
              </a:p>
            </p:txBody>
          </p:sp>
        </mc:Choice>
        <mc:Fallback xmlns="">
          <p:sp>
            <p:nvSpPr>
              <p:cNvPr id="8" name="TextBox 7">
                <a:extLst>
                  <a:ext uri="{FF2B5EF4-FFF2-40B4-BE49-F238E27FC236}">
                    <a16:creationId xmlns:a16="http://schemas.microsoft.com/office/drawing/2014/main" id="{59068D92-9396-7081-F584-5E0CBCE2968C}"/>
                  </a:ext>
                </a:extLst>
              </p:cNvPr>
              <p:cNvSpPr txBox="1">
                <a:spLocks noRot="1" noChangeAspect="1" noMove="1" noResize="1" noEditPoints="1" noAdjustHandles="1" noChangeArrowheads="1" noChangeShapeType="1" noTextEdit="1"/>
              </p:cNvSpPr>
              <p:nvPr/>
            </p:nvSpPr>
            <p:spPr>
              <a:xfrm>
                <a:off x="6493269" y="1457376"/>
                <a:ext cx="3555952" cy="784702"/>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C106C2-6A2F-51CA-EEBA-8F03E87B892D}"/>
              </a:ext>
            </a:extLst>
          </p:cNvPr>
          <p:cNvSpPr txBox="1"/>
          <p:nvPr/>
        </p:nvSpPr>
        <p:spPr>
          <a:xfrm>
            <a:off x="4781507" y="1682959"/>
            <a:ext cx="2067409" cy="369332"/>
          </a:xfrm>
          <a:prstGeom prst="rect">
            <a:avLst/>
          </a:prstGeom>
          <a:noFill/>
        </p:spPr>
        <p:txBody>
          <a:bodyPr wrap="square" rtlCol="0">
            <a:spAutoFit/>
          </a:bodyPr>
          <a:lstStyle/>
          <a:p>
            <a:r>
              <a:rPr lang="en-US" b="1" dirty="0"/>
              <a:t>Objective function</a:t>
            </a:r>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71DB1BA-C922-561C-8D0C-6962375FCBB1}"/>
                  </a:ext>
                </a:extLst>
              </p:cNvPr>
              <p:cNvSpPr txBox="1"/>
              <p:nvPr/>
            </p:nvSpPr>
            <p:spPr>
              <a:xfrm>
                <a:off x="6592234" y="2277874"/>
                <a:ext cx="4832602" cy="95410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Where: </a:t>
                </a:r>
              </a:p>
              <a:p>
                <a14:m>
                  <m:oMath xmlns:m="http://schemas.openxmlformats.org/officeDocument/2006/math">
                    <m:r>
                      <m:rPr>
                        <m:sty m:val="p"/>
                      </m:rPr>
                      <a:rPr lang="en-US" altLang="zh-CN" sz="14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Δ</m:t>
                    </m:r>
                    <m:r>
                      <m:rPr>
                        <m:sty m:val="p"/>
                      </m:rPr>
                      <a:rPr lang="en-US" altLang="zh-CN" sz="1400" b="0" i="0"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t</m:t>
                    </m:r>
                    <m:r>
                      <a:rPr lang="en-US" altLang="zh-CN" sz="14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oMath>
                </a14:m>
                <a:r>
                  <a:rPr lang="en-US" sz="1400" dirty="0">
                    <a:latin typeface="Times New Roman" panose="02020603050405020304" pitchFamily="18" charset="0"/>
                    <a:cs typeface="Times New Roman" panose="02020603050405020304" pitchFamily="18" charset="0"/>
                  </a:rPr>
                  <a:t> is prediction timestep, 15 min; PH is prediction horizon, 4;</a:t>
                </a:r>
              </a:p>
              <a:p>
                <a:r>
                  <a:rPr lang="en-US" sz="1400" i="1" dirty="0">
                    <a:latin typeface="Times New Roman" panose="02020603050405020304" pitchFamily="18" charset="0"/>
                    <a:cs typeface="Times New Roman" panose="02020603050405020304" pitchFamily="18" charset="0"/>
                  </a:rPr>
                  <a:t>x</a:t>
                </a:r>
                <a:r>
                  <a:rPr lang="en-US" sz="1400" dirty="0">
                    <a:latin typeface="Times New Roman" panose="02020603050405020304" pitchFamily="18" charset="0"/>
                    <a:cs typeface="Times New Roman" panose="02020603050405020304" pitchFamily="18" charset="0"/>
                  </a:rPr>
                  <a:t> is the control variable, i.e., HVAC system speed mode;</a:t>
                </a:r>
              </a:p>
              <a:p>
                <a:r>
                  <a:rPr lang="en-US" sz="1400" dirty="0">
                    <a:latin typeface="Times New Roman" panose="02020603050405020304" pitchFamily="18" charset="0"/>
                    <a:cs typeface="Times New Roman" panose="02020603050405020304" pitchFamily="18" charset="0"/>
                  </a:rPr>
                  <a:t>Optimization algorithm: Exhaustive method</a:t>
                </a:r>
              </a:p>
            </p:txBody>
          </p:sp>
        </mc:Choice>
        <mc:Fallback xmlns="">
          <p:sp>
            <p:nvSpPr>
              <p:cNvPr id="15" name="TextBox 14">
                <a:extLst>
                  <a:ext uri="{FF2B5EF4-FFF2-40B4-BE49-F238E27FC236}">
                    <a16:creationId xmlns:a16="http://schemas.microsoft.com/office/drawing/2014/main" id="{771DB1BA-C922-561C-8D0C-6962375FCBB1}"/>
                  </a:ext>
                </a:extLst>
              </p:cNvPr>
              <p:cNvSpPr txBox="1">
                <a:spLocks noRot="1" noChangeAspect="1" noMove="1" noResize="1" noEditPoints="1" noAdjustHandles="1" noChangeArrowheads="1" noChangeShapeType="1" noTextEdit="1"/>
              </p:cNvSpPr>
              <p:nvPr/>
            </p:nvSpPr>
            <p:spPr>
              <a:xfrm>
                <a:off x="6592234" y="2277874"/>
                <a:ext cx="4832602" cy="954107"/>
              </a:xfrm>
              <a:prstGeom prst="rect">
                <a:avLst/>
              </a:prstGeom>
              <a:blipFill>
                <a:blip r:embed="rId5"/>
                <a:stretch>
                  <a:fillRect l="-378" t="-1282" b="-576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241AE46-84A8-2312-F12C-2EADC5D1CDE7}"/>
              </a:ext>
            </a:extLst>
          </p:cNvPr>
          <p:cNvSpPr txBox="1"/>
          <p:nvPr/>
        </p:nvSpPr>
        <p:spPr>
          <a:xfrm>
            <a:off x="-24041" y="6153793"/>
            <a:ext cx="12215805" cy="276999"/>
          </a:xfrm>
          <a:prstGeom prst="rect">
            <a:avLst/>
          </a:prstGeom>
          <a:noFill/>
        </p:spPr>
        <p:txBody>
          <a:bodyPr wrap="square">
            <a:spAutoFit/>
          </a:bodyPr>
          <a:lstStyle/>
          <a:p>
            <a:r>
              <a:rPr lang="en-US" sz="1200" dirty="0">
                <a:effectLst/>
                <a:ea typeface="DengXian" panose="02010600030101010101" pitchFamily="2" charset="-122"/>
                <a:cs typeface="Times New Roman" panose="02020603050405020304" pitchFamily="18" charset="0"/>
              </a:rPr>
              <a:t>[</a:t>
            </a:r>
            <a:r>
              <a:rPr lang="en-US" sz="1200" dirty="0">
                <a:ea typeface="DengXian" panose="02010600030101010101" pitchFamily="2" charset="-122"/>
                <a:cs typeface="Times New Roman" panose="02020603050405020304" pitchFamily="18" charset="0"/>
              </a:rPr>
              <a:t>1</a:t>
            </a:r>
            <a:r>
              <a:rPr lang="en-US" sz="1200" dirty="0">
                <a:effectLst/>
                <a:ea typeface="DengXian" panose="02010600030101010101" pitchFamily="2" charset="-122"/>
                <a:cs typeface="Times New Roman" panose="02020603050405020304" pitchFamily="18" charset="0"/>
              </a:rPr>
              <a:t>] ANSI/ASHRAE Standard 55-2020, Thermal Environmental Conditions for Human Occupancy, 2020</a:t>
            </a:r>
          </a:p>
        </p:txBody>
      </p:sp>
    </p:spTree>
    <p:extLst>
      <p:ext uri="{BB962C8B-B14F-4D97-AF65-F5344CB8AC3E}">
        <p14:creationId xmlns:p14="http://schemas.microsoft.com/office/powerpoint/2010/main" val="2896541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72FF4-9D65-E80D-7B16-09227FF4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321E08-CA67-24F2-750D-97BD6E66BE10}"/>
              </a:ext>
            </a:extLst>
          </p:cNvPr>
          <p:cNvSpPr>
            <a:spLocks noGrp="1"/>
          </p:cNvSpPr>
          <p:nvPr>
            <p:ph type="title"/>
          </p:nvPr>
        </p:nvSpPr>
        <p:spPr/>
        <p:txBody>
          <a:bodyPr>
            <a:normAutofit fontScale="90000"/>
          </a:bodyPr>
          <a:lstStyle/>
          <a:p>
            <a:r>
              <a:rPr lang="en-US" dirty="0"/>
              <a:t>Task 4.1 MPC Framework Development</a:t>
            </a:r>
          </a:p>
        </p:txBody>
      </p:sp>
      <p:sp>
        <p:nvSpPr>
          <p:cNvPr id="3" name="Slide Number Placeholder 2">
            <a:extLst>
              <a:ext uri="{FF2B5EF4-FFF2-40B4-BE49-F238E27FC236}">
                <a16:creationId xmlns:a16="http://schemas.microsoft.com/office/drawing/2014/main" id="{D12B354D-4629-E30C-488C-70975AC139F3}"/>
              </a:ext>
            </a:extLst>
          </p:cNvPr>
          <p:cNvSpPr>
            <a:spLocks noGrp="1"/>
          </p:cNvSpPr>
          <p:nvPr>
            <p:ph type="sldNum" sz="quarter" idx="10"/>
          </p:nvPr>
        </p:nvSpPr>
        <p:spPr/>
        <p:txBody>
          <a:bodyPr/>
          <a:lstStyle/>
          <a:p>
            <a:fld id="{E18569AF-2237-4C38-90A2-3DAC76D180AF}" type="slidenum">
              <a:rPr lang="en-US" smtClean="0"/>
              <a:pPr/>
              <a:t>43</a:t>
            </a:fld>
            <a:endParaRPr lang="en-US" dirty="0"/>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16EFCB8F-FCE1-E61F-0B4C-A312A97E8BD3}"/>
                  </a:ext>
                </a:extLst>
              </p:cNvPr>
              <p:cNvSpPr>
                <a:spLocks noGrp="1"/>
              </p:cNvSpPr>
              <p:nvPr>
                <p:ph idx="1"/>
              </p:nvPr>
            </p:nvSpPr>
            <p:spPr>
              <a:xfrm>
                <a:off x="191864" y="1288558"/>
                <a:ext cx="11489445" cy="4791293"/>
              </a:xfrm>
            </p:spPr>
            <p:txBody>
              <a:bodyPr>
                <a:normAutofit/>
              </a:bodyPr>
              <a:lstStyle/>
              <a:p>
                <a:pPr>
                  <a:lnSpc>
                    <a:spcPct val="100000"/>
                  </a:lnSpc>
                </a:pPr>
                <a:r>
                  <a:rPr lang="en-US" sz="2400" dirty="0"/>
                  <a:t>To demonstrate the effectiveness of the proposed TMPC-GOCC, three types of MPC are developed for comparison</a:t>
                </a:r>
                <a:endParaRPr lang="en-US" dirty="0"/>
              </a:p>
              <a:p>
                <a:pPr lvl="1">
                  <a:lnSpc>
                    <a:spcPct val="100000"/>
                  </a:lnSpc>
                </a:pPr>
                <a:r>
                  <a:rPr lang="en-US" sz="2000" b="1" dirty="0"/>
                  <a:t>Temperature-Based MPC </a:t>
                </a:r>
              </a:p>
              <a:p>
                <a:pPr lvl="2">
                  <a:lnSpc>
                    <a:spcPct val="100000"/>
                  </a:lnSpc>
                </a:pPr>
                <a:r>
                  <a:rPr lang="en-US" sz="1800" dirty="0"/>
                  <a:t>Constraint: </a:t>
                </a:r>
                <a14:m>
                  <m:oMath xmlns:m="http://schemas.openxmlformats.org/officeDocument/2006/math">
                    <m:sSub>
                      <m:sSubPr>
                        <m:ctrlPr>
                          <a:rPr lang="en-US" sz="18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72</m:t>
                        </m:r>
                        <m:r>
                          <a:rPr lang="en-US" altLang="zh-CN"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r>
                          <a:rPr lang="en-US" altLang="zh-CN"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𝐹</m:t>
                        </m:r>
                        <m:r>
                          <a:rPr lang="zh-CN" alt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r>
                          <a:rPr lang="en-US"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𝑇𝑧</m:t>
                        </m:r>
                      </m:e>
                      <m:sub>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15∗</m:t>
                        </m:r>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𝑡</m:t>
                        </m:r>
                      </m:sub>
                    </m:sSub>
                    <m:r>
                      <a:rPr lang="zh-CN" alt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r>
                      <a:rPr lang="en-US" altLang="zh-CN"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80</m:t>
                    </m:r>
                    <m:r>
                      <a:rPr lang="en-US" altLang="zh-CN"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𝐹</m:t>
                    </m:r>
                  </m:oMath>
                </a14:m>
                <a:r>
                  <a:rPr lang="en-US" sz="1800" dirty="0"/>
                  <a:t> [1] </a:t>
                </a:r>
              </a:p>
              <a:p>
                <a:pPr lvl="2">
                  <a:lnSpc>
                    <a:spcPct val="100000"/>
                  </a:lnSpc>
                </a:pPr>
                <a:endParaRPr lang="en-US" sz="1800" dirty="0"/>
              </a:p>
              <a:p>
                <a:pPr lvl="1">
                  <a:lnSpc>
                    <a:spcPct val="100000"/>
                  </a:lnSpc>
                </a:pPr>
                <a:r>
                  <a:rPr lang="en-US" sz="2000" b="1" dirty="0"/>
                  <a:t>GOCC-Based MPC</a:t>
                </a:r>
              </a:p>
              <a:p>
                <a:pPr lvl="2">
                  <a:lnSpc>
                    <a:spcPct val="100000"/>
                  </a:lnSpc>
                </a:pPr>
                <a:r>
                  <a:rPr lang="en-US" sz="1800" dirty="0"/>
                  <a:t>The group thermal comfort model is trained without TL</a:t>
                </a:r>
              </a:p>
              <a:p>
                <a:pPr lvl="2">
                  <a:lnSpc>
                    <a:spcPct val="100000"/>
                  </a:lnSpc>
                </a:pPr>
                <a:r>
                  <a:rPr lang="en-US" sz="1800" dirty="0"/>
                  <a:t>Constraint: </a:t>
                </a:r>
                <a14:m>
                  <m:oMath xmlns:m="http://schemas.openxmlformats.org/officeDocument/2006/math">
                    <m:sSub>
                      <m:sSubPr>
                        <m:ctrlPr>
                          <a:rPr lang="en-US" sz="18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𝐺𝑟𝑜𝑢𝑝𝐶𝑜𝑚𝑓</m:t>
                        </m:r>
                      </m:e>
                      <m:sub>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15∗</m:t>
                        </m:r>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𝑡</m:t>
                        </m:r>
                      </m:sub>
                    </m:sSub>
                    <m:r>
                      <a:rPr lang="zh-CN" altLang="en-US" sz="18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r>
                      <a:rPr lang="en-US" altLang="zh-CN"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80%</m:t>
                    </m:r>
                    <m:r>
                      <a:rPr lang="en-US" altLang="zh-CN"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𝑁𝑢𝑚</m:t>
                        </m:r>
                      </m:e>
                      <m:sub>
                        <m:r>
                          <a:rPr lang="en-US" sz="1800" i="1">
                            <a:solidFill>
                              <a:schemeClr val="tx1"/>
                            </a:solidFill>
                            <a:latin typeface="Cambria Math" panose="02040503050406030204" pitchFamily="18" charset="0"/>
                          </a:rPr>
                          <m:t>𝑂𝑐𝑐</m:t>
                        </m:r>
                      </m:sub>
                    </m:sSub>
                  </m:oMath>
                </a14:m>
                <a:endParaRPr lang="en-US" sz="1800" dirty="0"/>
              </a:p>
              <a:p>
                <a:pPr lvl="2">
                  <a:lnSpc>
                    <a:spcPct val="100000"/>
                  </a:lnSpc>
                </a:pPr>
                <a:endParaRPr lang="en-US" sz="1800" dirty="0"/>
              </a:p>
              <a:p>
                <a:pPr lvl="1">
                  <a:lnSpc>
                    <a:spcPct val="100000"/>
                  </a:lnSpc>
                </a:pPr>
                <a:r>
                  <a:rPr lang="en-US" sz="2000" b="1" dirty="0"/>
                  <a:t>GOCC+TL MPC (i.e., TMPC-GOCC)</a:t>
                </a:r>
              </a:p>
              <a:p>
                <a:pPr lvl="2">
                  <a:lnSpc>
                    <a:spcPct val="100000"/>
                  </a:lnSpc>
                </a:pPr>
                <a:r>
                  <a:rPr lang="en-US" sz="1800" dirty="0"/>
                  <a:t>The group thermal comfort model is trained with TL</a:t>
                </a:r>
              </a:p>
              <a:p>
                <a:pPr lvl="2">
                  <a:lnSpc>
                    <a:spcPct val="100000"/>
                  </a:lnSpc>
                </a:pPr>
                <a:r>
                  <a:rPr lang="en-US" sz="1800" dirty="0"/>
                  <a:t>Constrai</a:t>
                </a:r>
                <a:r>
                  <a:rPr lang="en-US" sz="1800" dirty="0">
                    <a:solidFill>
                      <a:schemeClr val="tx1"/>
                    </a:solidFill>
                  </a:rPr>
                  <a:t>nt: </a:t>
                </a:r>
                <a14:m>
                  <m:oMath xmlns:m="http://schemas.openxmlformats.org/officeDocument/2006/math">
                    <m:sSub>
                      <m:sSubPr>
                        <m:ctrlPr>
                          <a:rPr lang="en-US" sz="18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𝐺𝑟𝑜𝑢𝑝𝐶𝑜𝑚𝑓</m:t>
                        </m:r>
                      </m:e>
                      <m:sub>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15∗</m:t>
                        </m:r>
                        <m:r>
                          <a:rPr lang="en-US" sz="1800" i="1" kern="100">
                            <a:solidFill>
                              <a:schemeClr val="tx1"/>
                            </a:solidFill>
                            <a:latin typeface="Cambria Math" panose="02040503050406030204" pitchFamily="18" charset="0"/>
                            <a:ea typeface="DengXian" panose="02010600030101010101" pitchFamily="2" charset="-122"/>
                            <a:cs typeface="Times New Roman" panose="02020603050405020304" pitchFamily="18" charset="0"/>
                          </a:rPr>
                          <m:t>𝑡</m:t>
                        </m:r>
                      </m:sub>
                    </m:sSub>
                    <m:r>
                      <a:rPr lang="zh-CN" altLang="en-US" sz="18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r>
                      <a:rPr lang="en-US" altLang="zh-CN" sz="18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80%</m:t>
                    </m:r>
                    <m:r>
                      <a:rPr lang="en-US" altLang="zh-CN"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𝑁𝑢𝑚</m:t>
                        </m:r>
                      </m:e>
                      <m:sub>
                        <m:r>
                          <a:rPr lang="en-US" sz="1800" i="1">
                            <a:latin typeface="Cambria Math" panose="02040503050406030204" pitchFamily="18" charset="0"/>
                          </a:rPr>
                          <m:t>𝑂𝑐𝑐</m:t>
                        </m:r>
                      </m:sub>
                    </m:sSub>
                  </m:oMath>
                </a14:m>
                <a:endParaRPr lang="en-US" sz="1800" dirty="0"/>
              </a:p>
              <a:p>
                <a:pPr lvl="2">
                  <a:lnSpc>
                    <a:spcPct val="100000"/>
                  </a:lnSpc>
                </a:pPr>
                <a:endParaRPr lang="en-US" sz="3200" dirty="0"/>
              </a:p>
            </p:txBody>
          </p:sp>
        </mc:Choice>
        <mc:Fallback xmlns="">
          <p:sp>
            <p:nvSpPr>
              <p:cNvPr id="14" name="Content Placeholder 3">
                <a:extLst>
                  <a:ext uri="{FF2B5EF4-FFF2-40B4-BE49-F238E27FC236}">
                    <a16:creationId xmlns:a16="http://schemas.microsoft.com/office/drawing/2014/main" id="{16EFCB8F-FCE1-E61F-0B4C-A312A97E8BD3}"/>
                  </a:ext>
                </a:extLst>
              </p:cNvPr>
              <p:cNvSpPr>
                <a:spLocks noGrp="1" noRot="1" noChangeAspect="1" noMove="1" noResize="1" noEditPoints="1" noAdjustHandles="1" noChangeArrowheads="1" noChangeShapeType="1" noTextEdit="1"/>
              </p:cNvSpPr>
              <p:nvPr>
                <p:ph idx="1"/>
              </p:nvPr>
            </p:nvSpPr>
            <p:spPr>
              <a:xfrm>
                <a:off x="191864" y="1288558"/>
                <a:ext cx="11489445" cy="4791293"/>
              </a:xfrm>
              <a:blipFill>
                <a:blip r:embed="rId3"/>
                <a:stretch>
                  <a:fillRect l="-690" t="-101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43FBE51-81E2-227D-3AD6-BE6B1E351513}"/>
              </a:ext>
            </a:extLst>
          </p:cNvPr>
          <p:cNvSpPr txBox="1"/>
          <p:nvPr/>
        </p:nvSpPr>
        <p:spPr>
          <a:xfrm>
            <a:off x="-24041" y="6153793"/>
            <a:ext cx="12215805" cy="276999"/>
          </a:xfrm>
          <a:prstGeom prst="rect">
            <a:avLst/>
          </a:prstGeom>
          <a:noFill/>
        </p:spPr>
        <p:txBody>
          <a:bodyPr wrap="square">
            <a:spAutoFit/>
          </a:bodyPr>
          <a:lstStyle/>
          <a:p>
            <a:r>
              <a:rPr lang="en-US" sz="1200" dirty="0">
                <a:effectLst/>
                <a:ea typeface="DengXian" panose="02010600030101010101" pitchFamily="2" charset="-122"/>
                <a:cs typeface="Times New Roman" panose="02020603050405020304" pitchFamily="18" charset="0"/>
              </a:rPr>
              <a:t>[</a:t>
            </a:r>
            <a:r>
              <a:rPr lang="en-US" sz="1200" dirty="0">
                <a:ea typeface="DengXian" panose="02010600030101010101" pitchFamily="2" charset="-122"/>
                <a:cs typeface="Times New Roman" panose="02020603050405020304" pitchFamily="18" charset="0"/>
              </a:rPr>
              <a:t>1</a:t>
            </a:r>
            <a:r>
              <a:rPr lang="en-US" sz="1200" dirty="0">
                <a:effectLst/>
                <a:ea typeface="DengXian" panose="02010600030101010101" pitchFamily="2" charset="-122"/>
                <a:cs typeface="Times New Roman" panose="02020603050405020304" pitchFamily="18" charset="0"/>
              </a:rPr>
              <a:t>] ANSI/ASHRAE Standard 55-2020, Thermal Environmental Conditions for Human Occupancy, 2020</a:t>
            </a:r>
          </a:p>
        </p:txBody>
      </p:sp>
    </p:spTree>
    <p:extLst>
      <p:ext uri="{BB962C8B-B14F-4D97-AF65-F5344CB8AC3E}">
        <p14:creationId xmlns:p14="http://schemas.microsoft.com/office/powerpoint/2010/main" val="390811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C341-54BA-D807-8944-67CA57B3B3D3}"/>
              </a:ext>
            </a:extLst>
          </p:cNvPr>
          <p:cNvSpPr>
            <a:spLocks noGrp="1"/>
          </p:cNvSpPr>
          <p:nvPr>
            <p:ph type="title"/>
          </p:nvPr>
        </p:nvSpPr>
        <p:spPr/>
        <p:txBody>
          <a:bodyPr>
            <a:normAutofit fontScale="90000"/>
          </a:bodyPr>
          <a:lstStyle/>
          <a:p>
            <a:r>
              <a:rPr lang="en-US" dirty="0"/>
              <a:t>Task 4.2 Evaluation Cases Design</a:t>
            </a:r>
          </a:p>
        </p:txBody>
      </p:sp>
      <p:sp>
        <p:nvSpPr>
          <p:cNvPr id="3" name="Slide Number Placeholder 2">
            <a:extLst>
              <a:ext uri="{FF2B5EF4-FFF2-40B4-BE49-F238E27FC236}">
                <a16:creationId xmlns:a16="http://schemas.microsoft.com/office/drawing/2014/main" id="{E8509655-2984-EEB2-229D-83797B5F066D}"/>
              </a:ext>
            </a:extLst>
          </p:cNvPr>
          <p:cNvSpPr>
            <a:spLocks noGrp="1"/>
          </p:cNvSpPr>
          <p:nvPr>
            <p:ph type="sldNum" sz="quarter" idx="10"/>
          </p:nvPr>
        </p:nvSpPr>
        <p:spPr/>
        <p:txBody>
          <a:bodyPr/>
          <a:lstStyle/>
          <a:p>
            <a:fld id="{E18569AF-2237-4C38-90A2-3DAC76D180AF}" type="slidenum">
              <a:rPr lang="en-US" smtClean="0"/>
              <a:pPr/>
              <a:t>44</a:t>
            </a:fld>
            <a:endParaRPr lang="en-US" dirty="0"/>
          </a:p>
        </p:txBody>
      </p:sp>
      <p:sp>
        <p:nvSpPr>
          <p:cNvPr id="4" name="Content Placeholder 3">
            <a:extLst>
              <a:ext uri="{FF2B5EF4-FFF2-40B4-BE49-F238E27FC236}">
                <a16:creationId xmlns:a16="http://schemas.microsoft.com/office/drawing/2014/main" id="{2C0463A4-5D7F-5701-FD02-3391A059D5DC}"/>
              </a:ext>
            </a:extLst>
          </p:cNvPr>
          <p:cNvSpPr>
            <a:spLocks noGrp="1"/>
          </p:cNvSpPr>
          <p:nvPr>
            <p:ph idx="1"/>
          </p:nvPr>
        </p:nvSpPr>
        <p:spPr>
          <a:xfrm>
            <a:off x="293386" y="1304271"/>
            <a:ext cx="7094481" cy="5163177"/>
          </a:xfrm>
        </p:spPr>
        <p:txBody>
          <a:bodyPr>
            <a:normAutofit/>
          </a:bodyPr>
          <a:lstStyle/>
          <a:p>
            <a:r>
              <a:rPr lang="en-US" sz="2400" dirty="0"/>
              <a:t>Goal of evaluation:</a:t>
            </a:r>
          </a:p>
          <a:p>
            <a:pPr lvl="1"/>
            <a:r>
              <a:rPr lang="en-US" sz="2000" dirty="0"/>
              <a:t>Evaluate the control performance of three MPCs</a:t>
            </a:r>
          </a:p>
          <a:p>
            <a:pPr lvl="1"/>
            <a:r>
              <a:rPr lang="en-US" sz="2000" dirty="0"/>
              <a:t>Investigate the impact of group thermal comfort model accuracy on MPC control performance</a:t>
            </a:r>
          </a:p>
          <a:p>
            <a:endParaRPr lang="en-US" sz="2400" dirty="0"/>
          </a:p>
          <a:p>
            <a:r>
              <a:rPr lang="en-US" sz="2400" dirty="0"/>
              <a:t>Solution:</a:t>
            </a:r>
          </a:p>
          <a:p>
            <a:pPr lvl="1"/>
            <a:r>
              <a:rPr lang="en-US" sz="2000" dirty="0"/>
              <a:t>Based on the TL evaluation results, 10 cases (JSD</a:t>
            </a:r>
            <a:r>
              <a:rPr lang="en-US" sz="2000" baseline="-25000" dirty="0"/>
              <a:t>TL-</a:t>
            </a:r>
            <a:r>
              <a:rPr lang="en-US" sz="2000" baseline="-25000" dirty="0" err="1"/>
              <a:t>eva</a:t>
            </a:r>
            <a:r>
              <a:rPr lang="en-US" sz="2000" dirty="0"/>
              <a:t>&lt; 0.3) were selected </a:t>
            </a:r>
          </a:p>
          <a:p>
            <a:pPr lvl="1"/>
            <a:r>
              <a:rPr lang="en-US" sz="2000" dirty="0"/>
              <a:t>For each evaluation case</a:t>
            </a:r>
          </a:p>
          <a:p>
            <a:pPr lvl="2"/>
            <a:r>
              <a:rPr lang="en-US" sz="1800" dirty="0"/>
              <a:t>Three types of MPC are developed </a:t>
            </a:r>
          </a:p>
          <a:p>
            <a:pPr lvl="2"/>
            <a:r>
              <a:rPr lang="en-US" sz="1800" dirty="0"/>
              <a:t>5-day simulation using virtual testbed</a:t>
            </a:r>
          </a:p>
          <a:p>
            <a:pPr lvl="1"/>
            <a:r>
              <a:rPr lang="en-US" sz="2000" dirty="0"/>
              <a:t>Compare the control performance in occupant comfort</a:t>
            </a:r>
            <a:endParaRPr lang="en-US" sz="2800" dirty="0"/>
          </a:p>
        </p:txBody>
      </p:sp>
      <p:graphicFrame>
        <p:nvGraphicFramePr>
          <p:cNvPr id="5" name="Table 4">
            <a:extLst>
              <a:ext uri="{FF2B5EF4-FFF2-40B4-BE49-F238E27FC236}">
                <a16:creationId xmlns:a16="http://schemas.microsoft.com/office/drawing/2014/main" id="{57CBE8C7-5B41-8937-A808-DBEB8FB3E062}"/>
              </a:ext>
            </a:extLst>
          </p:cNvPr>
          <p:cNvGraphicFramePr>
            <a:graphicFrameLocks noGrp="1"/>
          </p:cNvGraphicFramePr>
          <p:nvPr>
            <p:extLst>
              <p:ext uri="{D42A27DB-BD31-4B8C-83A1-F6EECF244321}">
                <p14:modId xmlns:p14="http://schemas.microsoft.com/office/powerpoint/2010/main" val="4243941103"/>
              </p:ext>
            </p:extLst>
          </p:nvPr>
        </p:nvGraphicFramePr>
        <p:xfrm>
          <a:off x="7688793" y="1570637"/>
          <a:ext cx="3792679" cy="4061101"/>
        </p:xfrm>
        <a:graphic>
          <a:graphicData uri="http://schemas.openxmlformats.org/drawingml/2006/table">
            <a:tbl>
              <a:tblPr firstRow="1" firstCol="1" bandRow="1">
                <a:tableStyleId>{5C22544A-7EE6-4342-B048-85BDC9FD1C3A}</a:tableStyleId>
              </a:tblPr>
              <a:tblGrid>
                <a:gridCol w="1663004">
                  <a:extLst>
                    <a:ext uri="{9D8B030D-6E8A-4147-A177-3AD203B41FA5}">
                      <a16:colId xmlns:a16="http://schemas.microsoft.com/office/drawing/2014/main" val="792029021"/>
                    </a:ext>
                  </a:extLst>
                </a:gridCol>
                <a:gridCol w="1076153">
                  <a:extLst>
                    <a:ext uri="{9D8B030D-6E8A-4147-A177-3AD203B41FA5}">
                      <a16:colId xmlns:a16="http://schemas.microsoft.com/office/drawing/2014/main" val="531226498"/>
                    </a:ext>
                  </a:extLst>
                </a:gridCol>
                <a:gridCol w="1053522">
                  <a:extLst>
                    <a:ext uri="{9D8B030D-6E8A-4147-A177-3AD203B41FA5}">
                      <a16:colId xmlns:a16="http://schemas.microsoft.com/office/drawing/2014/main" val="4080583830"/>
                    </a:ext>
                  </a:extLst>
                </a:gridCol>
              </a:tblGrid>
              <a:tr h="369191">
                <a:tc>
                  <a:txBody>
                    <a:bodyPr/>
                    <a:lstStyle/>
                    <a:p>
                      <a:pPr marL="0" marR="0" indent="0" algn="just">
                        <a:lnSpc>
                          <a:spcPct val="150000"/>
                        </a:lnSpc>
                        <a:buNone/>
                      </a:pPr>
                      <a:r>
                        <a:rPr lang="en-US" sz="1600" dirty="0">
                          <a:effectLst/>
                        </a:rPr>
                        <a:t>Evaluation cases</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just">
                        <a:lnSpc>
                          <a:spcPct val="150000"/>
                        </a:lnSpc>
                        <a:buNone/>
                      </a:pPr>
                      <a:r>
                        <a:rPr lang="en-US" sz="1600" dirty="0" err="1">
                          <a:effectLst/>
                        </a:rPr>
                        <a:t>JSD</a:t>
                      </a:r>
                      <a:r>
                        <a:rPr lang="en-US" sz="1600" baseline="-25000" dirty="0" err="1">
                          <a:effectLst/>
                        </a:rPr>
                        <a:t>noTL-eva</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just">
                        <a:lnSpc>
                          <a:spcPct val="150000"/>
                        </a:lnSpc>
                        <a:buNone/>
                      </a:pPr>
                      <a:r>
                        <a:rPr lang="en-US" sz="1600" dirty="0">
                          <a:effectLst/>
                        </a:rPr>
                        <a:t>JSD</a:t>
                      </a:r>
                      <a:r>
                        <a:rPr lang="en-US" sz="1600" baseline="-25000" dirty="0">
                          <a:effectLst/>
                        </a:rPr>
                        <a:t>TL-</a:t>
                      </a:r>
                      <a:r>
                        <a:rPr lang="en-US" sz="1600" baseline="-25000" dirty="0" err="1">
                          <a:effectLst/>
                        </a:rPr>
                        <a:t>eva</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603247"/>
                  </a:ext>
                </a:extLst>
              </a:tr>
              <a:tr h="369191">
                <a:tc>
                  <a:txBody>
                    <a:bodyPr/>
                    <a:lstStyle/>
                    <a:p>
                      <a:pPr marL="0" marR="0" indent="0" algn="ctr">
                        <a:lnSpc>
                          <a:spcPct val="150000"/>
                        </a:lnSpc>
                        <a:buNone/>
                      </a:pPr>
                      <a:r>
                        <a:rPr lang="en-US" sz="1400" dirty="0">
                          <a:effectLst/>
                        </a:rPr>
                        <a:t>5occ-N-3SP-5D</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dirty="0">
                          <a:effectLst/>
                        </a:rPr>
                        <a:t>0.326</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0.031</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305351194"/>
                  </a:ext>
                </a:extLst>
              </a:tr>
              <a:tr h="369191">
                <a:tc>
                  <a:txBody>
                    <a:bodyPr/>
                    <a:lstStyle/>
                    <a:p>
                      <a:pPr marL="0" marR="0" indent="0" algn="ctr">
                        <a:lnSpc>
                          <a:spcPct val="150000"/>
                        </a:lnSpc>
                        <a:buNone/>
                      </a:pPr>
                      <a:r>
                        <a:rPr lang="en-US" sz="1400" dirty="0">
                          <a:effectLst/>
                        </a:rPr>
                        <a:t>15occ-N-3SP-5D</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dirty="0">
                          <a:effectLst/>
                        </a:rPr>
                        <a:t>0.221</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0.041</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43607067"/>
                  </a:ext>
                </a:extLst>
              </a:tr>
              <a:tr h="369191">
                <a:tc>
                  <a:txBody>
                    <a:bodyPr/>
                    <a:lstStyle/>
                    <a:p>
                      <a:pPr marL="0" marR="0" indent="0" algn="ctr">
                        <a:lnSpc>
                          <a:spcPct val="150000"/>
                        </a:lnSpc>
                        <a:buNone/>
                      </a:pPr>
                      <a:r>
                        <a:rPr lang="en-US" sz="1400" dirty="0">
                          <a:effectLst/>
                        </a:rPr>
                        <a:t>7occ-N-3SP-5D</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dirty="0">
                          <a:effectLst/>
                        </a:rPr>
                        <a:t>0.323</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0.102</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26078088"/>
                  </a:ext>
                </a:extLst>
              </a:tr>
              <a:tr h="369191">
                <a:tc>
                  <a:txBody>
                    <a:bodyPr/>
                    <a:lstStyle/>
                    <a:p>
                      <a:pPr marL="0" marR="0" indent="0" algn="ctr">
                        <a:lnSpc>
                          <a:spcPct val="150000"/>
                        </a:lnSpc>
                        <a:buNone/>
                      </a:pPr>
                      <a:r>
                        <a:rPr lang="en-US" sz="1400" dirty="0">
                          <a:effectLst/>
                        </a:rPr>
                        <a:t>15occ-N-3SP-4D</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dirty="0">
                          <a:effectLst/>
                        </a:rPr>
                        <a:t>0.276</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0.119</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19108154"/>
                  </a:ext>
                </a:extLst>
              </a:tr>
              <a:tr h="369191">
                <a:tc>
                  <a:txBody>
                    <a:bodyPr/>
                    <a:lstStyle/>
                    <a:p>
                      <a:pPr marL="0" marR="0" indent="0" algn="ctr">
                        <a:lnSpc>
                          <a:spcPct val="150000"/>
                        </a:lnSpc>
                        <a:buNone/>
                      </a:pPr>
                      <a:r>
                        <a:rPr lang="en-US" sz="1400" dirty="0">
                          <a:effectLst/>
                        </a:rPr>
                        <a:t>5occ-N-3SP-4D</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dirty="0">
                          <a:effectLst/>
                        </a:rPr>
                        <a:t>0.408</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0.135</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934344168"/>
                  </a:ext>
                </a:extLst>
              </a:tr>
              <a:tr h="369191">
                <a:tc>
                  <a:txBody>
                    <a:bodyPr/>
                    <a:lstStyle/>
                    <a:p>
                      <a:pPr marL="0" marR="0" indent="0" algn="ctr">
                        <a:lnSpc>
                          <a:spcPct val="150000"/>
                        </a:lnSpc>
                        <a:buNone/>
                      </a:pPr>
                      <a:r>
                        <a:rPr lang="en-US" sz="1400">
                          <a:effectLst/>
                        </a:rPr>
                        <a:t>15occ-N-3SP-1D</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0.413</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0.185</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64276998"/>
                  </a:ext>
                </a:extLst>
              </a:tr>
              <a:tr h="369191">
                <a:tc>
                  <a:txBody>
                    <a:bodyPr/>
                    <a:lstStyle/>
                    <a:p>
                      <a:pPr marL="0" marR="0" indent="0" algn="ctr">
                        <a:lnSpc>
                          <a:spcPct val="150000"/>
                        </a:lnSpc>
                        <a:buNone/>
                      </a:pPr>
                      <a:r>
                        <a:rPr lang="en-US" sz="1400">
                          <a:effectLst/>
                        </a:rPr>
                        <a:t>15occ-N-3SP-3D</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0.363</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dirty="0">
                          <a:effectLst/>
                        </a:rPr>
                        <a:t>0.198</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778309236"/>
                  </a:ext>
                </a:extLst>
              </a:tr>
              <a:tr h="369191">
                <a:tc>
                  <a:txBody>
                    <a:bodyPr/>
                    <a:lstStyle/>
                    <a:p>
                      <a:pPr marL="0" marR="0" indent="0" algn="ctr">
                        <a:lnSpc>
                          <a:spcPct val="150000"/>
                        </a:lnSpc>
                        <a:buNone/>
                      </a:pPr>
                      <a:r>
                        <a:rPr lang="en-US" sz="1400">
                          <a:effectLst/>
                        </a:rPr>
                        <a:t>7occ-N-3SP-3D</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0.448</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dirty="0">
                          <a:effectLst/>
                        </a:rPr>
                        <a:t>0.229</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55399563"/>
                  </a:ext>
                </a:extLst>
              </a:tr>
              <a:tr h="369191">
                <a:tc>
                  <a:txBody>
                    <a:bodyPr/>
                    <a:lstStyle/>
                    <a:p>
                      <a:pPr marL="0" marR="0" indent="0" algn="ctr">
                        <a:lnSpc>
                          <a:spcPct val="150000"/>
                        </a:lnSpc>
                        <a:buNone/>
                      </a:pPr>
                      <a:r>
                        <a:rPr lang="en-US" sz="1400">
                          <a:effectLst/>
                        </a:rPr>
                        <a:t>5occ-C-3SP-5D</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0.367</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dirty="0">
                          <a:effectLst/>
                        </a:rPr>
                        <a:t>0.266</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71865193"/>
                  </a:ext>
                </a:extLst>
              </a:tr>
              <a:tr h="369191">
                <a:tc>
                  <a:txBody>
                    <a:bodyPr/>
                    <a:lstStyle/>
                    <a:p>
                      <a:pPr marL="0" marR="0" indent="0" algn="ctr">
                        <a:lnSpc>
                          <a:spcPct val="150000"/>
                        </a:lnSpc>
                        <a:buNone/>
                      </a:pPr>
                      <a:r>
                        <a:rPr lang="en-US" sz="1400">
                          <a:effectLst/>
                        </a:rPr>
                        <a:t>7occ-N-3SP-2D</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a:effectLst/>
                        </a:rPr>
                        <a:t>0.496</a:t>
                      </a:r>
                      <a:endParaRPr lang="en-US" sz="1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400" dirty="0">
                          <a:effectLst/>
                        </a:rPr>
                        <a:t>0.296</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129021028"/>
                  </a:ext>
                </a:extLst>
              </a:tr>
            </a:tbl>
          </a:graphicData>
        </a:graphic>
      </p:graphicFrame>
      <p:sp>
        <p:nvSpPr>
          <p:cNvPr id="6" name="TextBox 5">
            <a:extLst>
              <a:ext uri="{FF2B5EF4-FFF2-40B4-BE49-F238E27FC236}">
                <a16:creationId xmlns:a16="http://schemas.microsoft.com/office/drawing/2014/main" id="{1003FFD1-6E77-EA0D-D94A-E9069010FC20}"/>
              </a:ext>
            </a:extLst>
          </p:cNvPr>
          <p:cNvSpPr txBox="1"/>
          <p:nvPr/>
        </p:nvSpPr>
        <p:spPr>
          <a:xfrm>
            <a:off x="8268015" y="5711039"/>
            <a:ext cx="3019064" cy="338554"/>
          </a:xfrm>
          <a:prstGeom prst="rect">
            <a:avLst/>
          </a:prstGeom>
          <a:noFill/>
        </p:spPr>
        <p:txBody>
          <a:bodyPr wrap="square">
            <a:spAutoFit/>
          </a:bodyPr>
          <a:lstStyle/>
          <a:p>
            <a:r>
              <a:rPr lang="en-US" sz="1600" u="sng" dirty="0">
                <a:latin typeface="Times New Roman" panose="02020603050405020304" pitchFamily="18" charset="0"/>
                <a:ea typeface="SimSun" panose="02010600030101010101" pitchFamily="2" charset="-122"/>
              </a:rPr>
              <a:t>TMPC-GOCC evaluation cases</a:t>
            </a:r>
            <a:endParaRPr lang="en-US" sz="1600" u="sng" dirty="0"/>
          </a:p>
        </p:txBody>
      </p:sp>
    </p:spTree>
    <p:extLst>
      <p:ext uri="{BB962C8B-B14F-4D97-AF65-F5344CB8AC3E}">
        <p14:creationId xmlns:p14="http://schemas.microsoft.com/office/powerpoint/2010/main" val="153278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C8404-DEFF-C214-104F-53E9776B94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18428-008E-F928-15B4-4469E41132DF}"/>
              </a:ext>
            </a:extLst>
          </p:cNvPr>
          <p:cNvSpPr>
            <a:spLocks noGrp="1"/>
          </p:cNvSpPr>
          <p:nvPr>
            <p:ph type="title"/>
          </p:nvPr>
        </p:nvSpPr>
        <p:spPr/>
        <p:txBody>
          <a:bodyPr>
            <a:normAutofit fontScale="90000"/>
          </a:bodyPr>
          <a:lstStyle/>
          <a:p>
            <a:r>
              <a:rPr lang="en-US" dirty="0"/>
              <a:t>Task 4.2 Evaluation Cases Design</a:t>
            </a:r>
          </a:p>
        </p:txBody>
      </p:sp>
      <p:sp>
        <p:nvSpPr>
          <p:cNvPr id="3" name="Slide Number Placeholder 2">
            <a:extLst>
              <a:ext uri="{FF2B5EF4-FFF2-40B4-BE49-F238E27FC236}">
                <a16:creationId xmlns:a16="http://schemas.microsoft.com/office/drawing/2014/main" id="{7B6363DD-2261-7D07-C68B-375BBB803117}"/>
              </a:ext>
            </a:extLst>
          </p:cNvPr>
          <p:cNvSpPr>
            <a:spLocks noGrp="1"/>
          </p:cNvSpPr>
          <p:nvPr>
            <p:ph type="sldNum" sz="quarter" idx="10"/>
          </p:nvPr>
        </p:nvSpPr>
        <p:spPr/>
        <p:txBody>
          <a:bodyPr/>
          <a:lstStyle/>
          <a:p>
            <a:fld id="{E18569AF-2237-4C38-90A2-3DAC76D180AF}" type="slidenum">
              <a:rPr lang="en-US" smtClean="0"/>
              <a:pPr/>
              <a:t>45</a:t>
            </a:fld>
            <a:endParaRPr lang="en-US" dirty="0"/>
          </a:p>
        </p:txBody>
      </p:sp>
      <p:sp>
        <p:nvSpPr>
          <p:cNvPr id="4" name="Content Placeholder 3">
            <a:extLst>
              <a:ext uri="{FF2B5EF4-FFF2-40B4-BE49-F238E27FC236}">
                <a16:creationId xmlns:a16="http://schemas.microsoft.com/office/drawing/2014/main" id="{22CE38FC-ED77-F5EF-BE15-252BF060BE1A}"/>
              </a:ext>
            </a:extLst>
          </p:cNvPr>
          <p:cNvSpPr>
            <a:spLocks noGrp="1"/>
          </p:cNvSpPr>
          <p:nvPr>
            <p:ph idx="1"/>
          </p:nvPr>
        </p:nvSpPr>
        <p:spPr>
          <a:xfrm>
            <a:off x="499278" y="1155168"/>
            <a:ext cx="4987122" cy="736476"/>
          </a:xfrm>
        </p:spPr>
        <p:txBody>
          <a:bodyPr>
            <a:normAutofit/>
          </a:bodyPr>
          <a:lstStyle/>
          <a:p>
            <a:r>
              <a:rPr lang="en-US" sz="2400" dirty="0"/>
              <a:t>MPC evaluation index</a:t>
            </a:r>
            <a:endParaRPr lang="en-US" sz="2000"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93992439-F495-FA7E-F2E7-0FF8DCD405BB}"/>
                  </a:ext>
                </a:extLst>
              </p:cNvPr>
              <p:cNvGraphicFramePr>
                <a:graphicFrameLocks noGrp="1"/>
              </p:cNvGraphicFramePr>
              <p:nvPr>
                <p:extLst>
                  <p:ext uri="{D42A27DB-BD31-4B8C-83A1-F6EECF244321}">
                    <p14:modId xmlns:p14="http://schemas.microsoft.com/office/powerpoint/2010/main" val="906784604"/>
                  </p:ext>
                </p:extLst>
              </p:nvPr>
            </p:nvGraphicFramePr>
            <p:xfrm>
              <a:off x="1471517" y="1620297"/>
              <a:ext cx="9094857" cy="3475896"/>
            </p:xfrm>
            <a:graphic>
              <a:graphicData uri="http://schemas.openxmlformats.org/drawingml/2006/table">
                <a:tbl>
                  <a:tblPr firstRow="1" firstCol="1" bandRow="1">
                    <a:tableStyleId>{5C22544A-7EE6-4342-B048-85BDC9FD1C3A}</a:tableStyleId>
                  </a:tblPr>
                  <a:tblGrid>
                    <a:gridCol w="2055553">
                      <a:extLst>
                        <a:ext uri="{9D8B030D-6E8A-4147-A177-3AD203B41FA5}">
                          <a16:colId xmlns:a16="http://schemas.microsoft.com/office/drawing/2014/main" val="3122379680"/>
                        </a:ext>
                      </a:extLst>
                    </a:gridCol>
                    <a:gridCol w="2637560">
                      <a:extLst>
                        <a:ext uri="{9D8B030D-6E8A-4147-A177-3AD203B41FA5}">
                          <a16:colId xmlns:a16="http://schemas.microsoft.com/office/drawing/2014/main" val="1469820659"/>
                        </a:ext>
                      </a:extLst>
                    </a:gridCol>
                    <a:gridCol w="4401744">
                      <a:extLst>
                        <a:ext uri="{9D8B030D-6E8A-4147-A177-3AD203B41FA5}">
                          <a16:colId xmlns:a16="http://schemas.microsoft.com/office/drawing/2014/main" val="3656424340"/>
                        </a:ext>
                      </a:extLst>
                    </a:gridCol>
                  </a:tblGrid>
                  <a:tr h="260427">
                    <a:tc gridSpan="2">
                      <a:txBody>
                        <a:bodyPr/>
                        <a:lstStyle/>
                        <a:p>
                          <a:pPr marL="0" marR="0" indent="0" algn="ctr">
                            <a:lnSpc>
                              <a:spcPct val="150000"/>
                            </a:lnSpc>
                            <a:buNone/>
                          </a:pPr>
                          <a:r>
                            <a:rPr lang="en-US" sz="1600" dirty="0">
                              <a:effectLst/>
                              <a:latin typeface="Times New Roman" panose="02020603050405020304" pitchFamily="18" charset="0"/>
                              <a:cs typeface="Times New Roman" panose="02020603050405020304" pitchFamily="18" charset="0"/>
                            </a:rPr>
                            <a:t>Evaluation Index</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a:txBody>
                        <a:bodyPr/>
                        <a:lstStyle/>
                        <a:p>
                          <a:pPr marL="0" marR="0" indent="0" algn="ctr">
                            <a:lnSpc>
                              <a:spcPct val="150000"/>
                            </a:lnSpc>
                            <a:buNone/>
                          </a:pPr>
                          <a:r>
                            <a:rPr lang="en-US" sz="1600" dirty="0">
                              <a:effectLst/>
                              <a:latin typeface="Times New Roman" panose="02020603050405020304" pitchFamily="18" charset="0"/>
                              <a:cs typeface="Times New Roman" panose="02020603050405020304" pitchFamily="18" charset="0"/>
                            </a:rPr>
                            <a:t>Equation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287853"/>
                      </a:ext>
                    </a:extLst>
                  </a:tr>
                  <a:tr h="227912">
                    <a:tc rowSpan="4">
                      <a:txBody>
                        <a:bodyPr/>
                        <a:lstStyle/>
                        <a:p>
                          <a:pPr marL="0" marR="0" indent="0" algn="just">
                            <a:lnSpc>
                              <a:spcPct val="150000"/>
                            </a:lnSpc>
                            <a:buNone/>
                          </a:pPr>
                          <a:r>
                            <a:rPr lang="en-US" sz="1600" dirty="0">
                              <a:effectLst/>
                              <a:latin typeface="Times New Roman" panose="02020603050405020304" pitchFamily="18" charset="0"/>
                              <a:cs typeface="Times New Roman" panose="02020603050405020304" pitchFamily="18" charset="0"/>
                            </a:rPr>
                            <a:t>Prediction accuracy</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Zone </a:t>
                          </a:r>
                          <a:r>
                            <a:rPr lang="en-US" altLang="zh-CN" sz="1400" dirty="0">
                              <a:effectLst/>
                              <a:latin typeface="Times New Roman" panose="02020603050405020304" pitchFamily="18" charset="0"/>
                              <a:cs typeface="Times New Roman" panose="02020603050405020304" pitchFamily="18" charset="0"/>
                            </a:rPr>
                            <a:t>air </a:t>
                          </a:r>
                          <a:r>
                            <a:rPr lang="en-US" sz="1400" dirty="0">
                              <a:effectLst/>
                              <a:latin typeface="Times New Roman" panose="02020603050405020304" pitchFamily="18" charset="0"/>
                              <a:cs typeface="Times New Roman" panose="02020603050405020304" pitchFamily="18" charset="0"/>
                            </a:rPr>
                            <a:t>temperature</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rowSpan="3">
                      <a:txBody>
                        <a:bodyPr/>
                        <a:lstStyle/>
                        <a:p>
                          <a:pPr marL="0" marR="0" indent="0" algn="ctr">
                            <a:lnSpc>
                              <a:spcPct val="150000"/>
                            </a:lnSpc>
                            <a:buNone/>
                          </a:pPr>
                          <a14:m>
                            <m:oMath xmlns:m="http://schemas.openxmlformats.org/officeDocument/2006/math">
                              <m:r>
                                <a:rPr lang="en-US" sz="1400" b="1" i="1">
                                  <a:effectLst/>
                                  <a:latin typeface="Cambria Math" panose="02040503050406030204" pitchFamily="18" charset="0"/>
                                </a:rPr>
                                <m:t>𝐑𝐌𝐒𝐄</m:t>
                              </m:r>
                              <m:r>
                                <a:rPr lang="en-US" sz="1400">
                                  <a:effectLst/>
                                  <a:latin typeface="Cambria Math" panose="02040503050406030204" pitchFamily="18" charset="0"/>
                                </a:rPr>
                                <m:t>= </m:t>
                              </m:r>
                              <m:rad>
                                <m:radPr>
                                  <m:degHide m:val="on"/>
                                  <m:ctrlPr>
                                    <a:rPr lang="en-US" sz="1400" i="1">
                                      <a:effectLst/>
                                      <a:latin typeface="Cambria Math" panose="02040503050406030204" pitchFamily="18" charset="0"/>
                                    </a:rPr>
                                  </m:ctrlPr>
                                </m:radPr>
                                <m:deg/>
                                <m:e>
                                  <m:f>
                                    <m:fPr>
                                      <m:ctrlPr>
                                        <a:rPr lang="en-US" sz="1400" i="1">
                                          <a:effectLst/>
                                          <a:latin typeface="Cambria Math" panose="02040503050406030204" pitchFamily="18" charset="0"/>
                                        </a:rPr>
                                      </m:ctrlPr>
                                    </m:fPr>
                                    <m:num>
                                      <m:nary>
                                        <m:naryPr>
                                          <m:chr m:val="∑"/>
                                          <m:limLoc m:val="undOvr"/>
                                          <m:ctrlPr>
                                            <a:rPr lang="en-US" sz="1400" i="1">
                                              <a:effectLst/>
                                              <a:latin typeface="Cambria Math" panose="02040503050406030204" pitchFamily="18" charset="0"/>
                                            </a:rPr>
                                          </m:ctrlPr>
                                        </m:naryPr>
                                        <m:sub>
                                          <m:r>
                                            <a:rPr lang="en-US" sz="1400">
                                              <a:effectLst/>
                                              <a:latin typeface="Cambria Math" panose="02040503050406030204" pitchFamily="18" charset="0"/>
                                            </a:rPr>
                                            <m:t>𝑖</m:t>
                                          </m:r>
                                          <m:r>
                                            <a:rPr lang="en-US" sz="1400">
                                              <a:effectLst/>
                                              <a:latin typeface="Cambria Math" panose="02040503050406030204" pitchFamily="18" charset="0"/>
                                            </a:rPr>
                                            <m:t>=1</m:t>
                                          </m:r>
                                        </m:sub>
                                        <m:sup>
                                          <m:r>
                                            <a:rPr lang="en-US" sz="1400">
                                              <a:effectLst/>
                                              <a:latin typeface="Cambria Math" panose="02040503050406030204" pitchFamily="18" charset="0"/>
                                            </a:rPr>
                                            <m:t>𝑁</m:t>
                                          </m:r>
                                        </m:sup>
                                        <m:e>
                                          <m:sSup>
                                            <m:sSupPr>
                                              <m:ctrlPr>
                                                <a:rPr lang="en-US" sz="1400" i="1">
                                                  <a:effectLst/>
                                                  <a:latin typeface="Cambria Math" panose="02040503050406030204" pitchFamily="18" charset="0"/>
                                                </a:rPr>
                                              </m:ctrlPr>
                                            </m:sSupPr>
                                            <m:e>
                                              <m:r>
                                                <a:rPr lang="en-US" sz="1400">
                                                  <a:effectLst/>
                                                  <a:latin typeface="Cambria Math" panose="02040503050406030204" pitchFamily="18" charset="0"/>
                                                </a:rPr>
                                                <m:t>(</m:t>
                                              </m:r>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𝑦</m:t>
                                                  </m:r>
                                                </m:e>
                                                <m:sub>
                                                  <m:r>
                                                    <a:rPr lang="en-US" sz="1400">
                                                      <a:effectLst/>
                                                      <a:latin typeface="Cambria Math" panose="02040503050406030204" pitchFamily="18" charset="0"/>
                                                    </a:rPr>
                                                    <m:t>𝑖</m:t>
                                                  </m:r>
                                                </m:sub>
                                              </m:sSub>
                                              <m:r>
                                                <a:rPr lang="en-US" sz="1400">
                                                  <a:effectLst/>
                                                  <a:latin typeface="Cambria Math" panose="02040503050406030204" pitchFamily="18" charset="0"/>
                                                </a:rPr>
                                                <m:t>−</m:t>
                                              </m:r>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ŷ</m:t>
                                                  </m:r>
                                                </m:e>
                                                <m:sub>
                                                  <m:r>
                                                    <a:rPr lang="en-US" sz="1400">
                                                      <a:effectLst/>
                                                      <a:latin typeface="Cambria Math" panose="02040503050406030204" pitchFamily="18" charset="0"/>
                                                    </a:rPr>
                                                    <m:t>𝑖</m:t>
                                                  </m:r>
                                                </m:sub>
                                              </m:sSub>
                                              <m:r>
                                                <a:rPr lang="en-US" sz="1400">
                                                  <a:effectLst/>
                                                  <a:latin typeface="Cambria Math" panose="02040503050406030204" pitchFamily="18" charset="0"/>
                                                </a:rPr>
                                                <m:t>)</m:t>
                                              </m:r>
                                            </m:e>
                                            <m:sup>
                                              <m:r>
                                                <a:rPr lang="en-US" sz="1400">
                                                  <a:effectLst/>
                                                  <a:latin typeface="Cambria Math" panose="02040503050406030204" pitchFamily="18" charset="0"/>
                                                </a:rPr>
                                                <m:t>2</m:t>
                                              </m:r>
                                            </m:sup>
                                          </m:sSup>
                                        </m:e>
                                      </m:nary>
                                    </m:num>
                                    <m:den>
                                      <m:r>
                                        <a:rPr lang="en-US" sz="1400">
                                          <a:effectLst/>
                                          <a:latin typeface="Cambria Math" panose="02040503050406030204" pitchFamily="18" charset="0"/>
                                        </a:rPr>
                                        <m:t>𝑁</m:t>
                                      </m:r>
                                    </m:den>
                                  </m:f>
                                </m:e>
                              </m:rad>
                            </m:oMath>
                          </a14:m>
                          <a:r>
                            <a:rPr lang="en-US" sz="1400" dirty="0">
                              <a:effectLst/>
                            </a:rPr>
                            <a:t> </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14040802"/>
                      </a:ext>
                    </a:extLst>
                  </a:tr>
                  <a:tr h="227912">
                    <a:tc vMerge="1">
                      <a:txBody>
                        <a:bodyPr/>
                        <a:lstStyle/>
                        <a:p>
                          <a:endParaRPr lang="en-US"/>
                        </a:p>
                      </a:txBody>
                      <a:tcPr/>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Zone air relative humidity</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230877097"/>
                      </a:ext>
                    </a:extLst>
                  </a:tr>
                  <a:tr h="227912">
                    <a:tc vMerge="1">
                      <a:txBody>
                        <a:bodyPr/>
                        <a:lstStyle/>
                        <a:p>
                          <a:endParaRPr lang="en-US"/>
                        </a:p>
                      </a:txBody>
                      <a:tcPr/>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HVAC system power</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299423306"/>
                      </a:ext>
                    </a:extLst>
                  </a:tr>
                  <a:tr h="777890">
                    <a:tc vMerge="1">
                      <a:txBody>
                        <a:bodyPr/>
                        <a:lstStyle/>
                        <a:p>
                          <a:endParaRPr lang="en-US"/>
                        </a:p>
                      </a:txBody>
                      <a:tcPr/>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Group occupant thermal comfort</a:t>
                          </a:r>
                        </a:p>
                      </a:txBody>
                      <a:tcPr marL="68580" marR="68580" marT="0" marB="0"/>
                    </a:tc>
                    <a:tc>
                      <a:txBody>
                        <a:bodyPr/>
                        <a:lstStyle/>
                        <a:p>
                          <a:pPr marL="0" marR="0" indent="0" algn="ctr">
                            <a:lnSpc>
                              <a:spcPct val="100000"/>
                            </a:lnSpc>
                            <a:buNone/>
                          </a:pPr>
                          <a14:m>
                            <m:oMath xmlns:m="http://schemas.openxmlformats.org/officeDocument/2006/math">
                              <m:acc>
                                <m:accPr>
                                  <m:chr m:val="̅"/>
                                  <m:ctrlPr>
                                    <a:rPr lang="en-US" sz="1400" i="1" smtClean="0">
                                      <a:effectLst/>
                                      <a:latin typeface="Cambria Math" panose="02040503050406030204" pitchFamily="18" charset="0"/>
                                    </a:rPr>
                                  </m:ctrlPr>
                                </m:accPr>
                                <m:e>
                                  <m:sSub>
                                    <m:sSubPr>
                                      <m:ctrlPr>
                                        <a:rPr lang="en-US" sz="1400" i="1" smtClean="0">
                                          <a:effectLst/>
                                          <a:latin typeface="Cambria Math" panose="02040503050406030204" pitchFamily="18" charset="0"/>
                                        </a:rPr>
                                      </m:ctrlPr>
                                    </m:sSubPr>
                                    <m:e>
                                      <m:r>
                                        <a:rPr lang="en-US" sz="1400" b="0" i="1" smtClean="0">
                                          <a:effectLst/>
                                          <a:latin typeface="Cambria Math" panose="02040503050406030204" pitchFamily="18" charset="0"/>
                                        </a:rPr>
                                        <m:t>𝐽𝑆𝐷</m:t>
                                      </m:r>
                                    </m:e>
                                    <m:sub>
                                      <m:r>
                                        <a:rPr lang="en-US" sz="1400" b="0" i="1" smtClean="0">
                                          <a:effectLst/>
                                          <a:latin typeface="Cambria Math" panose="02040503050406030204" pitchFamily="18" charset="0"/>
                                        </a:rPr>
                                        <m:t>𝑘</m:t>
                                      </m:r>
                                    </m:sub>
                                  </m:sSub>
                                </m:e>
                              </m:acc>
                              <m:r>
                                <a:rPr lang="en-US" sz="1400">
                                  <a:effectLst/>
                                  <a:latin typeface="Cambria Math" panose="02040503050406030204" pitchFamily="18" charset="0"/>
                                </a:rPr>
                                <m:t>=</m:t>
                              </m:r>
                              <m:nary>
                                <m:naryPr>
                                  <m:chr m:val="∑"/>
                                  <m:limLoc m:val="undOvr"/>
                                  <m:grow m:val="on"/>
                                  <m:ctrlPr>
                                    <a:rPr lang="en-US" sz="1400" i="1">
                                      <a:effectLst/>
                                      <a:latin typeface="Cambria Math" panose="02040503050406030204" pitchFamily="18" charset="0"/>
                                    </a:rPr>
                                  </m:ctrlPr>
                                </m:naryPr>
                                <m:sub>
                                  <m:r>
                                    <a:rPr lang="en-US" sz="1400">
                                      <a:effectLst/>
                                      <a:latin typeface="Cambria Math" panose="02040503050406030204" pitchFamily="18" charset="0"/>
                                    </a:rPr>
                                    <m:t>𝑖</m:t>
                                  </m:r>
                                  <m:r>
                                    <a:rPr lang="en-US" sz="1400">
                                      <a:effectLst/>
                                      <a:latin typeface="Cambria Math" panose="02040503050406030204" pitchFamily="18" charset="0"/>
                                    </a:rPr>
                                    <m:t>=1</m:t>
                                  </m:r>
                                </m:sub>
                                <m:sup>
                                  <m:r>
                                    <a:rPr lang="en-US" sz="1400">
                                      <a:effectLst/>
                                      <a:latin typeface="Cambria Math" panose="02040503050406030204" pitchFamily="18" charset="0"/>
                                    </a:rPr>
                                    <m:t>𝑛</m:t>
                                  </m:r>
                                </m:sup>
                                <m:e>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𝑤</m:t>
                                      </m:r>
                                    </m:e>
                                    <m:sub>
                                      <m:r>
                                        <a:rPr lang="en-US" sz="1400">
                                          <a:effectLst/>
                                          <a:latin typeface="Cambria Math" panose="02040503050406030204" pitchFamily="18" charset="0"/>
                                        </a:rPr>
                                        <m:t>𝑖</m:t>
                                      </m:r>
                                    </m:sub>
                                  </m:sSub>
                                  <m:r>
                                    <a:rPr lang="en-US" sz="1400">
                                      <a:effectLst/>
                                      <a:latin typeface="Cambria Math" panose="02040503050406030204" pitchFamily="18" charset="0"/>
                                    </a:rPr>
                                    <m:t>𝐽𝑆</m:t>
                                  </m:r>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𝐷</m:t>
                                      </m:r>
                                    </m:e>
                                    <m:sub>
                                      <m:r>
                                        <a:rPr lang="en-US" sz="1400" b="0" i="1" smtClean="0">
                                          <a:effectLst/>
                                          <a:latin typeface="Cambria Math" panose="02040503050406030204" pitchFamily="18" charset="0"/>
                                        </a:rPr>
                                        <m:t>𝑘</m:t>
                                      </m:r>
                                      <m:r>
                                        <a:rPr lang="en-US" sz="1400" b="0" i="0" smtClean="0">
                                          <a:effectLst/>
                                          <a:latin typeface="Cambria Math" panose="02040503050406030204" pitchFamily="18" charset="0"/>
                                        </a:rPr>
                                        <m:t>,</m:t>
                                      </m:r>
                                      <m:r>
                                        <a:rPr lang="en-US" sz="1400">
                                          <a:effectLst/>
                                          <a:latin typeface="Cambria Math" panose="02040503050406030204" pitchFamily="18" charset="0"/>
                                        </a:rPr>
                                        <m:t>𝑖</m:t>
                                      </m:r>
                                    </m:sub>
                                  </m:sSub>
                                </m:e>
                              </m:nary>
                            </m:oMath>
                          </a14:m>
                          <a:r>
                            <a:rPr lang="en-US" sz="1400" dirty="0">
                              <a:effectLst/>
                            </a:rPr>
                            <a:t> </a:t>
                          </a:r>
                          <a:endParaRPr lang="en-US" sz="1400" b="0" i="1" dirty="0">
                            <a:effectLst/>
                            <a:latin typeface="Cambria Math" panose="02040503050406030204" pitchFamily="18" charset="0"/>
                            <a:ea typeface="SimSun" panose="02010600030101010101" pitchFamily="2" charset="-122"/>
                            <a:cs typeface="Arial" panose="020B0604020202020204" pitchFamily="34" charset="0"/>
                          </a:endParaRPr>
                        </a:p>
                        <a:p>
                          <a:pPr marL="0" marR="0" indent="0" algn="ctr">
                            <a:lnSpc>
                              <a:spcPct val="100000"/>
                            </a:lnSpc>
                            <a:buNone/>
                          </a:pPr>
                          <a14:m>
                            <m:oMath xmlns:m="http://schemas.openxmlformats.org/officeDocument/2006/math">
                              <m:r>
                                <a:rPr lang="en-US" sz="1400" b="1" i="1" smtClean="0">
                                  <a:effectLst/>
                                  <a:latin typeface="Cambria Math" panose="02040503050406030204" pitchFamily="18" charset="0"/>
                                  <a:ea typeface="SimSun" panose="02010600030101010101" pitchFamily="2" charset="-122"/>
                                  <a:cs typeface="Arial" panose="020B0604020202020204" pitchFamily="34" charset="0"/>
                                </a:rPr>
                                <m:t>𝒎𝒆𝒂𝒏</m:t>
                              </m:r>
                              <m:d>
                                <m:dPr>
                                  <m:ctrlPr>
                                    <a:rPr lang="en-US" sz="1400" b="1" i="1" smtClean="0">
                                      <a:effectLst/>
                                      <a:latin typeface="Cambria Math" panose="02040503050406030204" pitchFamily="18" charset="0"/>
                                      <a:ea typeface="SimSun" panose="02010600030101010101" pitchFamily="2" charset="-122"/>
                                      <a:cs typeface="Arial" panose="020B0604020202020204" pitchFamily="34" charset="0"/>
                                    </a:rPr>
                                  </m:ctrlPr>
                                </m:dPr>
                                <m:e>
                                  <m:acc>
                                    <m:accPr>
                                      <m:chr m:val="̅"/>
                                      <m:ctrlPr>
                                        <a:rPr lang="en-US" sz="1400" b="1" i="1" smtClean="0">
                                          <a:effectLst/>
                                          <a:latin typeface="Cambria Math" panose="02040503050406030204" pitchFamily="18" charset="0"/>
                                          <a:ea typeface="SimSun" panose="02010600030101010101" pitchFamily="2" charset="-122"/>
                                          <a:cs typeface="Arial" panose="020B0604020202020204" pitchFamily="34" charset="0"/>
                                        </a:rPr>
                                      </m:ctrlPr>
                                    </m:accPr>
                                    <m:e>
                                      <m:r>
                                        <a:rPr lang="en-US" sz="1400" b="1" i="1" smtClean="0">
                                          <a:effectLst/>
                                          <a:latin typeface="Cambria Math" panose="02040503050406030204" pitchFamily="18" charset="0"/>
                                          <a:ea typeface="SimSun" panose="02010600030101010101" pitchFamily="2" charset="-122"/>
                                          <a:cs typeface="Arial" panose="020B0604020202020204" pitchFamily="34" charset="0"/>
                                        </a:rPr>
                                        <m:t>𝑱𝑺𝑫</m:t>
                                      </m:r>
                                    </m:e>
                                  </m:acc>
                                </m:e>
                              </m:d>
                              <m:r>
                                <a:rPr lang="en-US" sz="1400" b="0" i="1" smtClean="0">
                                  <a:effectLst/>
                                  <a:latin typeface="Cambria Math" panose="02040503050406030204" pitchFamily="18" charset="0"/>
                                  <a:ea typeface="SimSun" panose="02010600030101010101" pitchFamily="2" charset="-122"/>
                                  <a:cs typeface="Arial" panose="020B0604020202020204" pitchFamily="34" charset="0"/>
                                </a:rPr>
                                <m:t>=</m:t>
                              </m:r>
                              <m:f>
                                <m:fPr>
                                  <m:ctrlPr>
                                    <a:rPr lang="en-US" sz="1400" b="0" i="1" smtClean="0">
                                      <a:effectLst/>
                                      <a:latin typeface="Cambria Math" panose="02040503050406030204" pitchFamily="18" charset="0"/>
                                      <a:ea typeface="SimSun" panose="02010600030101010101" pitchFamily="2" charset="-122"/>
                                      <a:cs typeface="Arial" panose="020B0604020202020204" pitchFamily="34" charset="0"/>
                                    </a:rPr>
                                  </m:ctrlPr>
                                </m:fPr>
                                <m:num>
                                  <m:nary>
                                    <m:naryPr>
                                      <m:chr m:val="∑"/>
                                      <m:limLoc m:val="undOvr"/>
                                      <m:grow m:val="on"/>
                                      <m:ctrlPr>
                                        <a:rPr lang="en-US" sz="1400" b="0" i="1" smtClean="0">
                                          <a:effectLst/>
                                          <a:latin typeface="Cambria Math" panose="02040503050406030204" pitchFamily="18" charset="0"/>
                                        </a:rPr>
                                      </m:ctrlPr>
                                    </m:naryPr>
                                    <m:sub>
                                      <m:r>
                                        <m:rPr>
                                          <m:sty m:val="p"/>
                                          <m:brk/>
                                          <m:aln/>
                                        </m:rPr>
                                        <a:rPr lang="en-US" sz="1400" b="0" i="0" smtClean="0">
                                          <a:effectLst/>
                                          <a:latin typeface="Cambria Math" panose="02040503050406030204" pitchFamily="18" charset="0"/>
                                        </a:rPr>
                                        <m:t>k</m:t>
                                      </m:r>
                                      <m:r>
                                        <a:rPr lang="en-US" sz="1400" b="0">
                                          <a:effectLst/>
                                          <a:latin typeface="Cambria Math" panose="02040503050406030204" pitchFamily="18" charset="0"/>
                                        </a:rPr>
                                        <m:t>=</m:t>
                                      </m:r>
                                      <m:r>
                                        <a:rPr lang="en-US" sz="1400" b="0" i="1">
                                          <a:effectLst/>
                                          <a:latin typeface="Cambria Math" panose="02040503050406030204" pitchFamily="18" charset="0"/>
                                        </a:rPr>
                                        <m:t>1</m:t>
                                      </m:r>
                                    </m:sub>
                                    <m:sup>
                                      <m:r>
                                        <m:rPr>
                                          <m:sty m:val="p"/>
                                        </m:rPr>
                                        <a:rPr lang="en-US" sz="1400" b="0" i="0" smtClean="0">
                                          <a:effectLst/>
                                          <a:latin typeface="Cambria Math" panose="02040503050406030204" pitchFamily="18" charset="0"/>
                                        </a:rPr>
                                        <m:t>K</m:t>
                                      </m:r>
                                    </m:sup>
                                    <m:e>
                                      <m:acc>
                                        <m:accPr>
                                          <m:chr m:val="̅"/>
                                          <m:ctrlPr>
                                            <a:rPr lang="en-US" sz="1400" b="0" i="1" smtClean="0">
                                              <a:effectLst/>
                                              <a:latin typeface="Cambria Math" panose="02040503050406030204" pitchFamily="18" charset="0"/>
                                            </a:rPr>
                                          </m:ctrlPr>
                                        </m:accPr>
                                        <m:e>
                                          <m:sSub>
                                            <m:sSubPr>
                                              <m:ctrlPr>
                                                <a:rPr lang="en-US" sz="1400" b="0" i="1" smtClean="0">
                                                  <a:effectLst/>
                                                  <a:latin typeface="Cambria Math" panose="02040503050406030204" pitchFamily="18" charset="0"/>
                                                </a:rPr>
                                              </m:ctrlPr>
                                            </m:sSubPr>
                                            <m:e>
                                              <m:r>
                                                <a:rPr lang="en-US" sz="1400" b="0" i="1" smtClean="0">
                                                  <a:effectLst/>
                                                  <a:latin typeface="Cambria Math" panose="02040503050406030204" pitchFamily="18" charset="0"/>
                                                </a:rPr>
                                                <m:t>𝐽𝑆𝐷</m:t>
                                              </m:r>
                                            </m:e>
                                            <m:sub>
                                              <m:r>
                                                <a:rPr lang="en-US" sz="1400" b="0" i="1" smtClean="0">
                                                  <a:effectLst/>
                                                  <a:latin typeface="Cambria Math" panose="02040503050406030204" pitchFamily="18" charset="0"/>
                                                </a:rPr>
                                                <m:t>𝑘</m:t>
                                              </m:r>
                                            </m:sub>
                                          </m:sSub>
                                        </m:e>
                                      </m:acc>
                                    </m:e>
                                  </m:nary>
                                </m:num>
                                <m:den>
                                  <m:r>
                                    <a:rPr lang="en-US" sz="1400" b="0" i="1" smtClean="0">
                                      <a:effectLst/>
                                      <a:latin typeface="Cambria Math" panose="02040503050406030204" pitchFamily="18" charset="0"/>
                                      <a:ea typeface="SimSun" panose="02010600030101010101" pitchFamily="2" charset="-122"/>
                                      <a:cs typeface="Arial" panose="020B0604020202020204" pitchFamily="34" charset="0"/>
                                    </a:rPr>
                                    <m:t>𝑘</m:t>
                                  </m:r>
                                </m:den>
                              </m:f>
                            </m:oMath>
                          </a14:m>
                          <a:r>
                            <a:rPr lang="en-US" sz="1400" b="0" dirty="0">
                              <a:effectLst/>
                              <a:latin typeface="Times New Roman" panose="02020603050405020304" pitchFamily="18" charset="0"/>
                              <a:ea typeface="SimSun" panose="02010600030101010101" pitchFamily="2" charset="-122"/>
                              <a:cs typeface="Arial" panose="020B0604020202020204" pitchFamily="34" charset="0"/>
                            </a:rPr>
                            <a:t>   </a:t>
                          </a:r>
                        </a:p>
                        <a:p>
                          <a:pPr marL="0" marR="0" indent="0" algn="ctr">
                            <a:lnSpc>
                              <a:spcPct val="100000"/>
                            </a:lnSpc>
                            <a:buNone/>
                          </a:pPr>
                          <a14:m>
                            <m:oMathPara xmlns:m="http://schemas.openxmlformats.org/officeDocument/2006/math">
                              <m:oMathParaPr>
                                <m:jc m:val="centerGroup"/>
                              </m:oMathParaPr>
                              <m:oMath xmlns:m="http://schemas.openxmlformats.org/officeDocument/2006/math">
                                <m:r>
                                  <a:rPr lang="en-US" sz="1400" b="1" i="1" smtClean="0">
                                    <a:effectLst/>
                                    <a:latin typeface="Cambria Math" panose="02040503050406030204" pitchFamily="18" charset="0"/>
                                    <a:ea typeface="SimSun" panose="02010600030101010101" pitchFamily="2" charset="-122"/>
                                    <a:cs typeface="Arial" panose="020B0604020202020204" pitchFamily="34" charset="0"/>
                                  </a:rPr>
                                  <m:t>𝒎𝒆𝒅𝒊𝒂𝒏</m:t>
                                </m:r>
                                <m:r>
                                  <a:rPr lang="en-US" sz="1400" b="1" i="1" smtClean="0">
                                    <a:effectLst/>
                                    <a:latin typeface="Cambria Math" panose="02040503050406030204" pitchFamily="18" charset="0"/>
                                    <a:ea typeface="SimSun" panose="02010600030101010101" pitchFamily="2" charset="-122"/>
                                    <a:cs typeface="Arial" panose="020B0604020202020204" pitchFamily="34" charset="0"/>
                                  </a:rPr>
                                  <m:t>(</m:t>
                                </m:r>
                                <m:acc>
                                  <m:accPr>
                                    <m:chr m:val="̅"/>
                                    <m:ctrlPr>
                                      <a:rPr lang="en-US" sz="1400" b="1" i="1" smtClean="0">
                                        <a:effectLst/>
                                        <a:latin typeface="Cambria Math" panose="02040503050406030204" pitchFamily="18" charset="0"/>
                                        <a:ea typeface="SimSun" panose="02010600030101010101" pitchFamily="2" charset="-122"/>
                                        <a:cs typeface="Arial" panose="020B0604020202020204" pitchFamily="34" charset="0"/>
                                      </a:rPr>
                                    </m:ctrlPr>
                                  </m:accPr>
                                  <m:e>
                                    <m:r>
                                      <a:rPr lang="en-US" sz="1400" b="1" i="1" smtClean="0">
                                        <a:effectLst/>
                                        <a:latin typeface="Cambria Math" panose="02040503050406030204" pitchFamily="18" charset="0"/>
                                        <a:ea typeface="SimSun" panose="02010600030101010101" pitchFamily="2" charset="-122"/>
                                        <a:cs typeface="Arial" panose="020B0604020202020204" pitchFamily="34" charset="0"/>
                                      </a:rPr>
                                      <m:t>𝑱𝑺𝑫</m:t>
                                    </m:r>
                                  </m:e>
                                </m:acc>
                                <m:r>
                                  <a:rPr lang="en-US" sz="1400" b="0" i="1" smtClean="0">
                                    <a:effectLst/>
                                    <a:latin typeface="Cambria Math" panose="02040503050406030204" pitchFamily="18" charset="0"/>
                                    <a:ea typeface="SimSun" panose="02010600030101010101" pitchFamily="2" charset="-122"/>
                                    <a:cs typeface="Arial" panose="020B0604020202020204" pitchFamily="34" charset="0"/>
                                  </a:rPr>
                                  <m:t>)=</m:t>
                                </m:r>
                                <m:acc>
                                  <m:accPr>
                                    <m:chr m:val="̅"/>
                                    <m:ctrlPr>
                                      <a:rPr lang="en-US" sz="1400" b="0" i="1" smtClean="0">
                                        <a:effectLst/>
                                        <a:latin typeface="Cambria Math" panose="02040503050406030204" pitchFamily="18" charset="0"/>
                                        <a:ea typeface="SimSun" panose="02010600030101010101" pitchFamily="2" charset="-122"/>
                                        <a:cs typeface="Arial" panose="020B0604020202020204" pitchFamily="34" charset="0"/>
                                      </a:rPr>
                                    </m:ctrlPr>
                                  </m:accPr>
                                  <m:e>
                                    <m:sSub>
                                      <m:sSubPr>
                                        <m:ctrlPr>
                                          <a:rPr lang="en-US" sz="1400" b="0" i="1" smtClean="0">
                                            <a:effectLst/>
                                            <a:latin typeface="Cambria Math" panose="02040503050406030204" pitchFamily="18" charset="0"/>
                                          </a:rPr>
                                        </m:ctrlPr>
                                      </m:sSubPr>
                                      <m:e>
                                        <m:r>
                                          <a:rPr lang="en-US" sz="1400" b="0" i="1" smtClean="0">
                                            <a:effectLst/>
                                            <a:latin typeface="Cambria Math" panose="02040503050406030204" pitchFamily="18" charset="0"/>
                                          </a:rPr>
                                          <m:t>𝐽𝑆𝐷</m:t>
                                        </m:r>
                                      </m:e>
                                      <m:sub>
                                        <m:f>
                                          <m:fPr>
                                            <m:ctrlPr>
                                              <a:rPr lang="en-US" sz="1400" b="0" i="1" smtClean="0">
                                                <a:effectLst/>
                                                <a:latin typeface="Cambria Math" panose="02040503050406030204" pitchFamily="18" charset="0"/>
                                              </a:rPr>
                                            </m:ctrlPr>
                                          </m:fPr>
                                          <m:num>
                                            <m:r>
                                              <a:rPr lang="en-US" sz="1400" b="0" i="1" smtClean="0">
                                                <a:effectLst/>
                                                <a:latin typeface="Cambria Math" panose="02040503050406030204" pitchFamily="18" charset="0"/>
                                              </a:rPr>
                                              <m:t>𝐾</m:t>
                                            </m:r>
                                          </m:num>
                                          <m:den>
                                            <m:r>
                                              <a:rPr lang="en-US" sz="1400" b="0" i="1" smtClean="0">
                                                <a:effectLst/>
                                                <a:latin typeface="Cambria Math" panose="02040503050406030204" pitchFamily="18" charset="0"/>
                                              </a:rPr>
                                              <m:t>2</m:t>
                                            </m:r>
                                          </m:den>
                                        </m:f>
                                      </m:sub>
                                    </m:sSub>
                                  </m:e>
                                </m:acc>
                                <m:r>
                                  <a:rPr lang="en-US" sz="1400" b="0" i="0" smtClean="0">
                                    <a:effectLst/>
                                    <a:latin typeface="Cambria Math" panose="02040503050406030204" pitchFamily="18" charset="0"/>
                                    <a:ea typeface="SimSun" panose="02010600030101010101" pitchFamily="2" charset="-122"/>
                                    <a:cs typeface="Arial" panose="020B0604020202020204" pitchFamily="34" charset="0"/>
                                  </a:rPr>
                                  <m:t>′</m:t>
                                </m:r>
                              </m:oMath>
                            </m:oMathPara>
                          </a14:m>
                          <a:endParaRPr lang="en-US" sz="1400" b="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091328415"/>
                      </a:ext>
                    </a:extLst>
                  </a:tr>
                  <a:tr h="989210">
                    <a:tc rowSpan="2">
                      <a:txBody>
                        <a:bodyPr/>
                        <a:lstStyle/>
                        <a:p>
                          <a:pPr marL="0" marR="0" indent="0" algn="just">
                            <a:lnSpc>
                              <a:spcPct val="150000"/>
                            </a:lnSpc>
                            <a:buNone/>
                          </a:pPr>
                          <a:r>
                            <a:rPr lang="en-US" sz="1600" dirty="0">
                              <a:effectLst/>
                              <a:latin typeface="Times New Roman" panose="02020603050405020304" pitchFamily="18" charset="0"/>
                              <a:cs typeface="Times New Roman" panose="02020603050405020304" pitchFamily="18" charset="0"/>
                            </a:rPr>
                            <a:t>Control performance</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Average occupant discomfort vote</a:t>
                          </a:r>
                        </a:p>
                      </a:txBody>
                      <a:tcPr marL="68580" marR="68580" marT="0" marB="0"/>
                    </a:tc>
                    <a:tc>
                      <a:txBody>
                        <a:bodyPr/>
                        <a:lstStyle/>
                        <a:p>
                          <a:pPr marL="0" marR="0" indent="0" algn="ctr">
                            <a:lnSpc>
                              <a:spcPct val="100000"/>
                            </a:lnSpc>
                            <a:buNone/>
                          </a:pPr>
                          <a14:m>
                            <m:oMathPara xmlns:m="http://schemas.openxmlformats.org/officeDocument/2006/math">
                              <m:oMathParaPr>
                                <m:jc m:val="centerGroup"/>
                              </m:oMathParaPr>
                              <m:oMath xmlns:m="http://schemas.openxmlformats.org/officeDocument/2006/math">
                                <m:sSub>
                                  <m:sSubPr>
                                    <m:ctrlPr>
                                      <a:rPr lang="en-US" sz="1400" i="1" smtClean="0">
                                        <a:effectLst/>
                                        <a:latin typeface="Cambria Math" panose="02040503050406030204" pitchFamily="18" charset="0"/>
                                      </a:rPr>
                                    </m:ctrlPr>
                                  </m:sSubPr>
                                  <m:e>
                                    <m:r>
                                      <a:rPr lang="en-US" sz="1400" b="0" i="1" smtClean="0">
                                        <a:effectLst/>
                                        <a:latin typeface="Cambria Math" panose="02040503050406030204" pitchFamily="18" charset="0"/>
                                      </a:rPr>
                                      <m:t>𝐴𝑣𝑔𝐷𝑖𝑠𝐶𝑜𝑚𝑓</m:t>
                                    </m:r>
                                  </m:e>
                                  <m:sub>
                                    <m:r>
                                      <a:rPr lang="en-US" sz="1400" b="0" i="1" smtClean="0">
                                        <a:effectLst/>
                                        <a:latin typeface="Cambria Math" panose="02040503050406030204" pitchFamily="18" charset="0"/>
                                      </a:rPr>
                                      <m:t>𝑘</m:t>
                                    </m:r>
                                  </m:sub>
                                </m:sSub>
                                <m:r>
                                  <a:rPr lang="en-US" sz="1400" smtClean="0">
                                    <a:effectLst/>
                                    <a:latin typeface="Cambria Math" panose="02040503050406030204" pitchFamily="18" charset="0"/>
                                  </a:rPr>
                                  <m:t>=</m:t>
                                </m:r>
                                <m:f>
                                  <m:fPr>
                                    <m:ctrlPr>
                                      <a:rPr lang="en-US" sz="1400" i="1">
                                        <a:effectLst/>
                                        <a:latin typeface="Cambria Math" panose="02040503050406030204" pitchFamily="18" charset="0"/>
                                      </a:rPr>
                                    </m:ctrlPr>
                                  </m:fPr>
                                  <m:num>
                                    <m:nary>
                                      <m:naryPr>
                                        <m:chr m:val="∑"/>
                                        <m:ctrlPr>
                                          <a:rPr lang="en-US" sz="1400" i="1">
                                            <a:effectLst/>
                                            <a:latin typeface="Cambria Math" panose="02040503050406030204" pitchFamily="18" charset="0"/>
                                          </a:rPr>
                                        </m:ctrlPr>
                                      </m:naryPr>
                                      <m:sub>
                                        <m:r>
                                          <a:rPr lang="en-US" sz="1400">
                                            <a:effectLst/>
                                            <a:latin typeface="Cambria Math" panose="02040503050406030204" pitchFamily="18" charset="0"/>
                                          </a:rPr>
                                          <m:t>𝑜𝑐𝑐</m:t>
                                        </m:r>
                                        <m:r>
                                          <a:rPr lang="en-US" sz="1400">
                                            <a:effectLst/>
                                            <a:latin typeface="Cambria Math" panose="02040503050406030204" pitchFamily="18" charset="0"/>
                                          </a:rPr>
                                          <m:t>=1</m:t>
                                        </m:r>
                                      </m:sub>
                                      <m:sup>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𝑁</m:t>
                                            </m:r>
                                          </m:e>
                                          <m:sub>
                                            <m:r>
                                              <a:rPr lang="en-US" sz="1400">
                                                <a:effectLst/>
                                                <a:latin typeface="Cambria Math" panose="02040503050406030204" pitchFamily="18" charset="0"/>
                                              </a:rPr>
                                              <m:t>𝑜𝑐𝑐</m:t>
                                            </m:r>
                                          </m:sub>
                                        </m:sSub>
                                      </m:sup>
                                      <m:e>
                                        <m:nary>
                                          <m:naryPr>
                                            <m:chr m:val="∑"/>
                                            <m:limLoc m:val="subSup"/>
                                            <m:ctrlPr>
                                              <a:rPr lang="en-US" sz="1400" i="1">
                                                <a:effectLst/>
                                                <a:latin typeface="Cambria Math" panose="02040503050406030204" pitchFamily="18" charset="0"/>
                                              </a:rPr>
                                            </m:ctrlPr>
                                          </m:naryPr>
                                          <m:sub>
                                            <m:r>
                                              <a:rPr lang="en-US" sz="1400">
                                                <a:effectLst/>
                                                <a:latin typeface="Cambria Math" panose="02040503050406030204" pitchFamily="18" charset="0"/>
                                              </a:rPr>
                                              <m:t>𝑡</m:t>
                                            </m:r>
                                            <m:r>
                                              <a:rPr lang="en-US" sz="1400">
                                                <a:effectLst/>
                                                <a:latin typeface="Cambria Math" panose="02040503050406030204" pitchFamily="18" charset="0"/>
                                              </a:rPr>
                                              <m:t>=1</m:t>
                                            </m:r>
                                          </m:sub>
                                          <m:sup>
                                            <m:r>
                                              <a:rPr lang="en-US" sz="1400">
                                                <a:effectLst/>
                                                <a:latin typeface="Cambria Math" panose="02040503050406030204" pitchFamily="18" charset="0"/>
                                              </a:rPr>
                                              <m:t>𝑇</m:t>
                                            </m:r>
                                          </m:sup>
                                          <m:e>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𝐷𝑖𝑠𝐶𝑜𝑚𝑓𝑉𝑜𝑡𝑒</m:t>
                                                </m:r>
                                              </m:e>
                                              <m:sub>
                                                <m:r>
                                                  <m:rPr>
                                                    <m:sty m:val="p"/>
                                                  </m:rPr>
                                                  <a:rPr lang="en-US" sz="1400" b="0" i="0" smtClean="0">
                                                    <a:effectLst/>
                                                    <a:latin typeface="Cambria Math" panose="02040503050406030204" pitchFamily="18" charset="0"/>
                                                  </a:rPr>
                                                  <m:t>k</m:t>
                                                </m:r>
                                                <m:r>
                                                  <a:rPr lang="en-US" sz="1400" b="0" i="0" smtClean="0">
                                                    <a:effectLst/>
                                                    <a:latin typeface="Cambria Math" panose="02040503050406030204" pitchFamily="18" charset="0"/>
                                                  </a:rPr>
                                                  <m:t>,</m:t>
                                                </m:r>
                                                <m:r>
                                                  <a:rPr lang="en-US" sz="1400">
                                                    <a:effectLst/>
                                                    <a:latin typeface="Cambria Math" panose="02040503050406030204" pitchFamily="18" charset="0"/>
                                                  </a:rPr>
                                                  <m:t>𝑜𝑐𝑐</m:t>
                                                </m:r>
                                                <m:r>
                                                  <a:rPr lang="en-US" sz="1400">
                                                    <a:effectLst/>
                                                    <a:latin typeface="Cambria Math" panose="02040503050406030204" pitchFamily="18" charset="0"/>
                                                  </a:rPr>
                                                  <m:t>,</m:t>
                                                </m:r>
                                                <m:r>
                                                  <a:rPr lang="en-US" sz="1400">
                                                    <a:effectLst/>
                                                    <a:latin typeface="Cambria Math" panose="02040503050406030204" pitchFamily="18" charset="0"/>
                                                  </a:rPr>
                                                  <m:t>𝑡</m:t>
                                                </m:r>
                                              </m:sub>
                                            </m:sSub>
                                          </m:e>
                                        </m:nary>
                                      </m:e>
                                    </m:nary>
                                  </m:num>
                                  <m:den>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𝑁</m:t>
                                        </m:r>
                                      </m:e>
                                      <m:sub>
                                        <m:r>
                                          <a:rPr lang="en-US" sz="1400">
                                            <a:effectLst/>
                                            <a:latin typeface="Cambria Math" panose="02040503050406030204" pitchFamily="18" charset="0"/>
                                          </a:rPr>
                                          <m:t>𝑜𝑐𝑐</m:t>
                                        </m:r>
                                      </m:sub>
                                    </m:sSub>
                                  </m:den>
                                </m:f>
                              </m:oMath>
                            </m:oMathPara>
                          </a14:m>
                          <a:endParaRPr lang="en-US" sz="140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400" b="1" i="1" smtClean="0">
                                  <a:effectLst/>
                                  <a:latin typeface="Cambria Math" panose="02040503050406030204" pitchFamily="18" charset="0"/>
                                  <a:ea typeface="SimSun" panose="02010600030101010101" pitchFamily="2" charset="-122"/>
                                  <a:cs typeface="Arial" panose="020B0604020202020204" pitchFamily="34" charset="0"/>
                                </a:rPr>
                                <m:t>𝒎𝒆𝒂𝒏</m:t>
                              </m:r>
                              <m:d>
                                <m:dPr>
                                  <m:ctrlPr>
                                    <a:rPr lang="en-US" sz="1400" b="1" i="1" smtClean="0">
                                      <a:effectLst/>
                                      <a:latin typeface="Cambria Math" panose="02040503050406030204" pitchFamily="18" charset="0"/>
                                      <a:ea typeface="SimSun" panose="02010600030101010101" pitchFamily="2" charset="-122"/>
                                      <a:cs typeface="Arial" panose="020B0604020202020204" pitchFamily="34" charset="0"/>
                                    </a:rPr>
                                  </m:ctrlPr>
                                </m:dPr>
                                <m:e>
                                  <m:r>
                                    <a:rPr lang="en-US" sz="1400" b="1" i="1" smtClean="0">
                                      <a:effectLst/>
                                      <a:latin typeface="Cambria Math" panose="02040503050406030204" pitchFamily="18" charset="0"/>
                                    </a:rPr>
                                    <m:t>𝑨𝒗𝒈𝑫𝒊𝒔𝑪𝒐𝒎𝒇</m:t>
                                  </m:r>
                                </m:e>
                              </m:d>
                              <m:r>
                                <a:rPr lang="en-US" sz="1400" b="0" i="1" smtClean="0">
                                  <a:effectLst/>
                                  <a:latin typeface="Cambria Math" panose="02040503050406030204" pitchFamily="18" charset="0"/>
                                  <a:ea typeface="SimSun" panose="02010600030101010101" pitchFamily="2" charset="-122"/>
                                  <a:cs typeface="Arial" panose="020B0604020202020204" pitchFamily="34" charset="0"/>
                                </a:rPr>
                                <m:t>=</m:t>
                              </m:r>
                              <m:f>
                                <m:fPr>
                                  <m:ctrlPr>
                                    <a:rPr lang="en-US" sz="1400" b="0" i="1" smtClean="0">
                                      <a:effectLst/>
                                      <a:latin typeface="Cambria Math" panose="02040503050406030204" pitchFamily="18" charset="0"/>
                                      <a:ea typeface="SimSun" panose="02010600030101010101" pitchFamily="2" charset="-122"/>
                                      <a:cs typeface="Arial" panose="020B0604020202020204" pitchFamily="34" charset="0"/>
                                    </a:rPr>
                                  </m:ctrlPr>
                                </m:fPr>
                                <m:num>
                                  <m:nary>
                                    <m:naryPr>
                                      <m:chr m:val="∑"/>
                                      <m:limLoc m:val="undOvr"/>
                                      <m:grow m:val="on"/>
                                      <m:ctrlPr>
                                        <a:rPr lang="en-US" sz="1400" b="0" i="1" smtClean="0">
                                          <a:effectLst/>
                                          <a:latin typeface="Cambria Math" panose="02040503050406030204" pitchFamily="18" charset="0"/>
                                        </a:rPr>
                                      </m:ctrlPr>
                                    </m:naryPr>
                                    <m:sub>
                                      <m:r>
                                        <m:rPr>
                                          <m:sty m:val="p"/>
                                          <m:brk/>
                                          <m:aln/>
                                        </m:rPr>
                                        <a:rPr lang="en-US" sz="1400" b="0" i="0" smtClean="0">
                                          <a:effectLst/>
                                          <a:latin typeface="Cambria Math" panose="02040503050406030204" pitchFamily="18" charset="0"/>
                                        </a:rPr>
                                        <m:t>k</m:t>
                                      </m:r>
                                      <m:r>
                                        <a:rPr lang="en-US" sz="1400" b="0">
                                          <a:effectLst/>
                                          <a:latin typeface="Cambria Math" panose="02040503050406030204" pitchFamily="18" charset="0"/>
                                        </a:rPr>
                                        <m:t>=1</m:t>
                                      </m:r>
                                    </m:sub>
                                    <m:sup>
                                      <m:r>
                                        <m:rPr>
                                          <m:sty m:val="p"/>
                                        </m:rPr>
                                        <a:rPr lang="en-US" sz="1400" b="0" i="0" smtClean="0">
                                          <a:effectLst/>
                                          <a:latin typeface="Cambria Math" panose="02040503050406030204" pitchFamily="18" charset="0"/>
                                        </a:rPr>
                                        <m:t>K</m:t>
                                      </m:r>
                                    </m:sup>
                                    <m:e>
                                      <m:sSub>
                                        <m:sSubPr>
                                          <m:ctrlPr>
                                            <a:rPr lang="en-US" sz="1400" b="0" i="1" smtClean="0">
                                              <a:effectLst/>
                                              <a:latin typeface="Cambria Math" panose="02040503050406030204" pitchFamily="18" charset="0"/>
                                            </a:rPr>
                                          </m:ctrlPr>
                                        </m:sSubPr>
                                        <m:e>
                                          <m:r>
                                            <a:rPr lang="en-US" sz="1400" b="0" i="1" smtClean="0">
                                              <a:effectLst/>
                                              <a:latin typeface="Cambria Math" panose="02040503050406030204" pitchFamily="18" charset="0"/>
                                            </a:rPr>
                                            <m:t>𝐴𝑣𝑔𝐷𝑖𝑠𝐶𝑜𝑚𝑓</m:t>
                                          </m:r>
                                        </m:e>
                                        <m:sub>
                                          <m:r>
                                            <a:rPr lang="en-US" sz="1400" b="0" i="1" smtClean="0">
                                              <a:effectLst/>
                                              <a:latin typeface="Cambria Math" panose="02040503050406030204" pitchFamily="18" charset="0"/>
                                            </a:rPr>
                                            <m:t>𝑘</m:t>
                                          </m:r>
                                        </m:sub>
                                      </m:sSub>
                                    </m:e>
                                  </m:nary>
                                </m:num>
                                <m:den>
                                  <m:r>
                                    <a:rPr lang="en-US" sz="1400" b="0" i="1" smtClean="0">
                                      <a:effectLst/>
                                      <a:latin typeface="Cambria Math" panose="02040503050406030204" pitchFamily="18" charset="0"/>
                                      <a:ea typeface="SimSun" panose="02010600030101010101" pitchFamily="2" charset="-122"/>
                                      <a:cs typeface="Arial" panose="020B0604020202020204" pitchFamily="34" charset="0"/>
                                    </a:rPr>
                                    <m:t>𝑘</m:t>
                                  </m:r>
                                </m:den>
                              </m:f>
                            </m:oMath>
                          </a14:m>
                          <a:r>
                            <a:rPr lang="en-US" sz="1400" b="0" dirty="0">
                              <a:effectLst/>
                              <a:latin typeface="Times New Roman" panose="02020603050405020304" pitchFamily="18" charset="0"/>
                              <a:ea typeface="SimSun" panose="02010600030101010101" pitchFamily="2" charset="-122"/>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smtClean="0">
                                    <a:effectLst/>
                                    <a:latin typeface="Cambria Math" panose="02040503050406030204" pitchFamily="18" charset="0"/>
                                    <a:ea typeface="SimSun" panose="02010600030101010101" pitchFamily="2" charset="-122"/>
                                    <a:cs typeface="Arial" panose="020B0604020202020204" pitchFamily="34" charset="0"/>
                                  </a:rPr>
                                  <m:t>𝒎𝒆𝒅𝒊𝒂𝒏</m:t>
                                </m:r>
                                <m:r>
                                  <a:rPr lang="en-US" sz="1400" b="1" i="1" smtClean="0">
                                    <a:effectLst/>
                                    <a:latin typeface="Cambria Math" panose="02040503050406030204" pitchFamily="18" charset="0"/>
                                    <a:ea typeface="SimSun" panose="02010600030101010101" pitchFamily="2" charset="-122"/>
                                    <a:cs typeface="Arial" panose="020B0604020202020204" pitchFamily="34" charset="0"/>
                                  </a:rPr>
                                  <m:t>(</m:t>
                                </m:r>
                                <m:r>
                                  <a:rPr lang="en-US" sz="1400" b="1" i="1" smtClean="0">
                                    <a:effectLst/>
                                    <a:latin typeface="Cambria Math" panose="02040503050406030204" pitchFamily="18" charset="0"/>
                                  </a:rPr>
                                  <m:t>𝑨𝒗𝒈𝑫𝒊𝒔𝑪𝒐𝒎𝒇</m:t>
                                </m:r>
                                <m:r>
                                  <a:rPr lang="en-US" sz="1400" b="0" i="1" smtClean="0">
                                    <a:effectLst/>
                                    <a:latin typeface="Cambria Math" panose="02040503050406030204" pitchFamily="18" charset="0"/>
                                    <a:ea typeface="SimSun" panose="02010600030101010101" pitchFamily="2" charset="-122"/>
                                    <a:cs typeface="Arial" panose="020B0604020202020204" pitchFamily="34" charset="0"/>
                                  </a:rPr>
                                  <m:t>)=</m:t>
                                </m:r>
                                <m:sSub>
                                  <m:sSubPr>
                                    <m:ctrlPr>
                                      <a:rPr lang="en-US" sz="1400" b="0" i="1" smtClean="0">
                                        <a:effectLst/>
                                        <a:latin typeface="Cambria Math" panose="02040503050406030204" pitchFamily="18" charset="0"/>
                                      </a:rPr>
                                    </m:ctrlPr>
                                  </m:sSubPr>
                                  <m:e>
                                    <m:r>
                                      <a:rPr lang="en-US" sz="1400" b="0" i="1" smtClean="0">
                                        <a:effectLst/>
                                        <a:latin typeface="Cambria Math" panose="02040503050406030204" pitchFamily="18" charset="0"/>
                                      </a:rPr>
                                      <m:t>𝐴𝑣𝑔𝐷𝑖𝑠𝐶𝑜𝑚𝑓</m:t>
                                    </m:r>
                                  </m:e>
                                  <m:sub>
                                    <m:f>
                                      <m:fPr>
                                        <m:ctrlPr>
                                          <a:rPr lang="en-US" sz="1400" b="0" i="1" smtClean="0">
                                            <a:effectLst/>
                                            <a:latin typeface="Cambria Math" panose="02040503050406030204" pitchFamily="18" charset="0"/>
                                          </a:rPr>
                                        </m:ctrlPr>
                                      </m:fPr>
                                      <m:num>
                                        <m:r>
                                          <a:rPr lang="en-US" sz="1400" b="0" i="1" smtClean="0">
                                            <a:effectLst/>
                                            <a:latin typeface="Cambria Math" panose="02040503050406030204" pitchFamily="18" charset="0"/>
                                          </a:rPr>
                                          <m:t>𝑘</m:t>
                                        </m:r>
                                      </m:num>
                                      <m:den>
                                        <m:r>
                                          <a:rPr lang="en-US" sz="1400" b="0" i="1" smtClean="0">
                                            <a:effectLst/>
                                            <a:latin typeface="Cambria Math" panose="02040503050406030204" pitchFamily="18" charset="0"/>
                                          </a:rPr>
                                          <m:t>2</m:t>
                                        </m:r>
                                      </m:den>
                                    </m:f>
                                  </m:sub>
                                </m:sSub>
                                <m:r>
                                  <a:rPr lang="en-US" sz="1400" b="0" i="1" smtClean="0">
                                    <a:effectLst/>
                                    <a:latin typeface="Cambria Math" panose="02040503050406030204" pitchFamily="18" charset="0"/>
                                  </a:rPr>
                                  <m:t>′</m:t>
                                </m:r>
                              </m:oMath>
                            </m:oMathPara>
                          </a14:m>
                          <a:endParaRPr lang="en-US" sz="1400" b="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227098202"/>
                      </a:ext>
                    </a:extLst>
                  </a:tr>
                  <a:tr h="0">
                    <a:tc vMerge="1">
                      <a:txBody>
                        <a:bodyPr/>
                        <a:lstStyle/>
                        <a:p>
                          <a:endParaRPr lang="en-US"/>
                        </a:p>
                      </a:txBody>
                      <a:tcPr/>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Total energy use</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14:m>
                            <m:oMath xmlns:m="http://schemas.openxmlformats.org/officeDocument/2006/math">
                              <m:r>
                                <a:rPr lang="en-US" sz="1400" b="1" i="1">
                                  <a:effectLst/>
                                  <a:latin typeface="Cambria Math" panose="02040503050406030204" pitchFamily="18" charset="0"/>
                                </a:rPr>
                                <m:t>𝐄</m:t>
                              </m:r>
                              <m:r>
                                <a:rPr lang="en-US" sz="1400">
                                  <a:effectLst/>
                                  <a:latin typeface="Cambria Math" panose="02040503050406030204" pitchFamily="18" charset="0"/>
                                </a:rPr>
                                <m:t>=</m:t>
                              </m:r>
                              <m:nary>
                                <m:naryPr>
                                  <m:chr m:val="∑"/>
                                  <m:limLoc m:val="undOvr"/>
                                  <m:grow m:val="on"/>
                                  <m:ctrlPr>
                                    <a:rPr lang="en-US" sz="1400" i="1">
                                      <a:effectLst/>
                                      <a:latin typeface="Cambria Math" panose="02040503050406030204" pitchFamily="18" charset="0"/>
                                    </a:rPr>
                                  </m:ctrlPr>
                                </m:naryPr>
                                <m:sub>
                                  <m:r>
                                    <a:rPr lang="en-US" sz="1400">
                                      <a:effectLst/>
                                      <a:latin typeface="Cambria Math" panose="02040503050406030204" pitchFamily="18" charset="0"/>
                                    </a:rPr>
                                    <m:t>𝑡</m:t>
                                  </m:r>
                                  <m:r>
                                    <a:rPr lang="en-US" sz="1400">
                                      <a:effectLst/>
                                      <a:latin typeface="Cambria Math" panose="02040503050406030204" pitchFamily="18" charset="0"/>
                                    </a:rPr>
                                    <m:t>=1</m:t>
                                  </m:r>
                                </m:sub>
                                <m:sup>
                                  <m:r>
                                    <a:rPr lang="en-US" sz="1400">
                                      <a:effectLst/>
                                      <a:latin typeface="Cambria Math" panose="02040503050406030204" pitchFamily="18" charset="0"/>
                                    </a:rPr>
                                    <m:t>𝑇</m:t>
                                  </m:r>
                                </m:sup>
                                <m:e>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𝑄</m:t>
                                      </m:r>
                                    </m:e>
                                    <m:sub>
                                      <m:r>
                                        <m:rPr>
                                          <m:sty m:val="p"/>
                                        </m:rPr>
                                        <a:rPr lang="en-US" sz="1400">
                                          <a:effectLst/>
                                          <a:latin typeface="Cambria Math" panose="02040503050406030204" pitchFamily="18" charset="0"/>
                                        </a:rPr>
                                        <m:t>t</m:t>
                                      </m:r>
                                    </m:sub>
                                  </m:sSub>
                                  <m:r>
                                    <a:rPr lang="en-US" sz="1400">
                                      <a:effectLst/>
                                      <a:latin typeface="Cambria Math" panose="02040503050406030204" pitchFamily="18" charset="0"/>
                                    </a:rPr>
                                    <m:t>∆</m:t>
                                  </m:r>
                                  <m:r>
                                    <m:rPr>
                                      <m:sty m:val="p"/>
                                    </m:rPr>
                                    <a:rPr lang="en-US" sz="1400">
                                      <a:effectLst/>
                                      <a:latin typeface="Cambria Math" panose="02040503050406030204" pitchFamily="18" charset="0"/>
                                    </a:rPr>
                                    <m:t>t</m:t>
                                  </m:r>
                                </m:e>
                              </m:nary>
                            </m:oMath>
                          </a14:m>
                          <a:r>
                            <a:rPr lang="en-US" sz="1400" dirty="0">
                              <a:effectLst/>
                            </a:rPr>
                            <a:t> </a:t>
                          </a:r>
                          <a:endParaRPr lang="en-US" sz="1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816394732"/>
                      </a:ext>
                    </a:extLst>
                  </a:tr>
                </a:tbl>
              </a:graphicData>
            </a:graphic>
          </p:graphicFrame>
        </mc:Choice>
        <mc:Fallback xmlns="">
          <p:graphicFrame>
            <p:nvGraphicFramePr>
              <p:cNvPr id="7" name="Table 6">
                <a:extLst>
                  <a:ext uri="{FF2B5EF4-FFF2-40B4-BE49-F238E27FC236}">
                    <a16:creationId xmlns:a16="http://schemas.microsoft.com/office/drawing/2014/main" id="{93992439-F495-FA7E-F2E7-0FF8DCD405BB}"/>
                  </a:ext>
                </a:extLst>
              </p:cNvPr>
              <p:cNvGraphicFramePr>
                <a:graphicFrameLocks noGrp="1"/>
              </p:cNvGraphicFramePr>
              <p:nvPr>
                <p:extLst>
                  <p:ext uri="{D42A27DB-BD31-4B8C-83A1-F6EECF244321}">
                    <p14:modId xmlns:p14="http://schemas.microsoft.com/office/powerpoint/2010/main" val="906784604"/>
                  </p:ext>
                </p:extLst>
              </p:nvPr>
            </p:nvGraphicFramePr>
            <p:xfrm>
              <a:off x="1471517" y="1620297"/>
              <a:ext cx="9094857" cy="3475896"/>
            </p:xfrm>
            <a:graphic>
              <a:graphicData uri="http://schemas.openxmlformats.org/drawingml/2006/table">
                <a:tbl>
                  <a:tblPr firstRow="1" firstCol="1" bandRow="1">
                    <a:tableStyleId>{5C22544A-7EE6-4342-B048-85BDC9FD1C3A}</a:tableStyleId>
                  </a:tblPr>
                  <a:tblGrid>
                    <a:gridCol w="2055553">
                      <a:extLst>
                        <a:ext uri="{9D8B030D-6E8A-4147-A177-3AD203B41FA5}">
                          <a16:colId xmlns:a16="http://schemas.microsoft.com/office/drawing/2014/main" val="3122379680"/>
                        </a:ext>
                      </a:extLst>
                    </a:gridCol>
                    <a:gridCol w="2637560">
                      <a:extLst>
                        <a:ext uri="{9D8B030D-6E8A-4147-A177-3AD203B41FA5}">
                          <a16:colId xmlns:a16="http://schemas.microsoft.com/office/drawing/2014/main" val="1469820659"/>
                        </a:ext>
                      </a:extLst>
                    </a:gridCol>
                    <a:gridCol w="4401744">
                      <a:extLst>
                        <a:ext uri="{9D8B030D-6E8A-4147-A177-3AD203B41FA5}">
                          <a16:colId xmlns:a16="http://schemas.microsoft.com/office/drawing/2014/main" val="3656424340"/>
                        </a:ext>
                      </a:extLst>
                    </a:gridCol>
                  </a:tblGrid>
                  <a:tr h="321945">
                    <a:tc gridSpan="2">
                      <a:txBody>
                        <a:bodyPr/>
                        <a:lstStyle/>
                        <a:p>
                          <a:pPr marL="0" marR="0" indent="0" algn="ctr">
                            <a:lnSpc>
                              <a:spcPct val="150000"/>
                            </a:lnSpc>
                            <a:buNone/>
                          </a:pPr>
                          <a:r>
                            <a:rPr lang="en-US" sz="1600" dirty="0">
                              <a:effectLst/>
                              <a:latin typeface="Times New Roman" panose="02020603050405020304" pitchFamily="18" charset="0"/>
                              <a:cs typeface="Times New Roman" panose="02020603050405020304" pitchFamily="18" charset="0"/>
                            </a:rPr>
                            <a:t>Evaluation Index</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a:txBody>
                        <a:bodyPr/>
                        <a:lstStyle/>
                        <a:p>
                          <a:pPr marL="0" marR="0" indent="0" algn="ctr">
                            <a:lnSpc>
                              <a:spcPct val="150000"/>
                            </a:lnSpc>
                            <a:buNone/>
                          </a:pPr>
                          <a:r>
                            <a:rPr lang="en-US" sz="1600" dirty="0">
                              <a:effectLst/>
                              <a:latin typeface="Times New Roman" panose="02020603050405020304" pitchFamily="18" charset="0"/>
                              <a:cs typeface="Times New Roman" panose="02020603050405020304" pitchFamily="18" charset="0"/>
                            </a:rPr>
                            <a:t>Equation</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287853"/>
                      </a:ext>
                    </a:extLst>
                  </a:tr>
                  <a:tr h="227912">
                    <a:tc rowSpan="4">
                      <a:txBody>
                        <a:bodyPr/>
                        <a:lstStyle/>
                        <a:p>
                          <a:pPr marL="0" marR="0" indent="0" algn="just">
                            <a:lnSpc>
                              <a:spcPct val="150000"/>
                            </a:lnSpc>
                            <a:buNone/>
                          </a:pPr>
                          <a:r>
                            <a:rPr lang="en-US" sz="1600" dirty="0">
                              <a:effectLst/>
                              <a:latin typeface="Times New Roman" panose="02020603050405020304" pitchFamily="18" charset="0"/>
                              <a:cs typeface="Times New Roman" panose="02020603050405020304" pitchFamily="18" charset="0"/>
                            </a:rPr>
                            <a:t>Prediction accuracy</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Zone </a:t>
                          </a:r>
                          <a:r>
                            <a:rPr lang="en-US" altLang="zh-CN" sz="1400" dirty="0">
                              <a:effectLst/>
                              <a:latin typeface="Times New Roman" panose="02020603050405020304" pitchFamily="18" charset="0"/>
                              <a:cs typeface="Times New Roman" panose="02020603050405020304" pitchFamily="18" charset="0"/>
                            </a:rPr>
                            <a:t>air </a:t>
                          </a:r>
                          <a:r>
                            <a:rPr lang="en-US" sz="1400" dirty="0">
                              <a:effectLst/>
                              <a:latin typeface="Times New Roman" panose="02020603050405020304" pitchFamily="18" charset="0"/>
                              <a:cs typeface="Times New Roman" panose="02020603050405020304" pitchFamily="18" charset="0"/>
                            </a:rPr>
                            <a:t>temperature</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rowSpan="3">
                      <a:txBody>
                        <a:bodyPr/>
                        <a:lstStyle/>
                        <a:p>
                          <a:endParaRPr lang="en-US"/>
                        </a:p>
                      </a:txBody>
                      <a:tcPr marL="68580" marR="68580" marT="0" marB="0">
                        <a:blipFill>
                          <a:blip r:embed="rId3"/>
                          <a:stretch>
                            <a:fillRect l="-106639" t="-48214" r="-553" b="-441964"/>
                          </a:stretch>
                        </a:blipFill>
                      </a:tcPr>
                    </a:tc>
                    <a:extLst>
                      <a:ext uri="{0D108BD9-81ED-4DB2-BD59-A6C34878D82A}">
                        <a16:rowId xmlns:a16="http://schemas.microsoft.com/office/drawing/2014/main" val="1714040802"/>
                      </a:ext>
                    </a:extLst>
                  </a:tr>
                  <a:tr h="227912">
                    <a:tc vMerge="1">
                      <a:txBody>
                        <a:bodyPr/>
                        <a:lstStyle/>
                        <a:p>
                          <a:endParaRPr lang="en-US"/>
                        </a:p>
                      </a:txBody>
                      <a:tcPr/>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Zone air relative humidity</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230877097"/>
                      </a:ext>
                    </a:extLst>
                  </a:tr>
                  <a:tr h="227912">
                    <a:tc vMerge="1">
                      <a:txBody>
                        <a:bodyPr/>
                        <a:lstStyle/>
                        <a:p>
                          <a:endParaRPr lang="en-US"/>
                        </a:p>
                      </a:txBody>
                      <a:tcPr/>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HVAC system power</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299423306"/>
                      </a:ext>
                    </a:extLst>
                  </a:tr>
                  <a:tr h="1005396">
                    <a:tc vMerge="1">
                      <a:txBody>
                        <a:bodyPr/>
                        <a:lstStyle/>
                        <a:p>
                          <a:endParaRPr lang="en-US"/>
                        </a:p>
                      </a:txBody>
                      <a:tcPr/>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Group occupant thermal comfort</a:t>
                          </a:r>
                        </a:p>
                      </a:txBody>
                      <a:tcPr marL="68580" marR="68580" marT="0" marB="0"/>
                    </a:tc>
                    <a:tc>
                      <a:txBody>
                        <a:bodyPr/>
                        <a:lstStyle/>
                        <a:p>
                          <a:endParaRPr lang="en-US"/>
                        </a:p>
                      </a:txBody>
                      <a:tcPr marL="68580" marR="68580" marT="0" marB="0">
                        <a:blipFill>
                          <a:blip r:embed="rId3"/>
                          <a:stretch>
                            <a:fillRect l="-106639" t="-100606" r="-553" b="-200000"/>
                          </a:stretch>
                        </a:blipFill>
                      </a:tcPr>
                    </a:tc>
                    <a:extLst>
                      <a:ext uri="{0D108BD9-81ED-4DB2-BD59-A6C34878D82A}">
                        <a16:rowId xmlns:a16="http://schemas.microsoft.com/office/drawing/2014/main" val="4091328415"/>
                      </a:ext>
                    </a:extLst>
                  </a:tr>
                  <a:tr h="1175068">
                    <a:tc rowSpan="2">
                      <a:txBody>
                        <a:bodyPr/>
                        <a:lstStyle/>
                        <a:p>
                          <a:pPr marL="0" marR="0" indent="0" algn="just">
                            <a:lnSpc>
                              <a:spcPct val="150000"/>
                            </a:lnSpc>
                            <a:buNone/>
                          </a:pPr>
                          <a:r>
                            <a:rPr lang="en-US" sz="1600" dirty="0">
                              <a:effectLst/>
                              <a:latin typeface="Times New Roman" panose="02020603050405020304" pitchFamily="18" charset="0"/>
                              <a:cs typeface="Times New Roman" panose="02020603050405020304" pitchFamily="18" charset="0"/>
                            </a:rPr>
                            <a:t>Control performance</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Average occupant discomfort vote</a:t>
                          </a:r>
                        </a:p>
                      </a:txBody>
                      <a:tcPr marL="68580" marR="68580" marT="0" marB="0"/>
                    </a:tc>
                    <a:tc>
                      <a:txBody>
                        <a:bodyPr/>
                        <a:lstStyle/>
                        <a:p>
                          <a:endParaRPr lang="en-US"/>
                        </a:p>
                      </a:txBody>
                      <a:tcPr marL="68580" marR="68580" marT="0" marB="0">
                        <a:blipFill>
                          <a:blip r:embed="rId3"/>
                          <a:stretch>
                            <a:fillRect l="-106639" t="-171503" r="-553" b="-70984"/>
                          </a:stretch>
                        </a:blipFill>
                      </a:tcPr>
                    </a:tc>
                    <a:extLst>
                      <a:ext uri="{0D108BD9-81ED-4DB2-BD59-A6C34878D82A}">
                        <a16:rowId xmlns:a16="http://schemas.microsoft.com/office/drawing/2014/main" val="4227098202"/>
                      </a:ext>
                    </a:extLst>
                  </a:tr>
                  <a:tr h="289751">
                    <a:tc vMerge="1">
                      <a:txBody>
                        <a:bodyPr/>
                        <a:lstStyle/>
                        <a:p>
                          <a:endParaRPr lang="en-US"/>
                        </a:p>
                      </a:txBody>
                      <a:tcPr/>
                    </a:tc>
                    <a:tc>
                      <a:txBody>
                        <a:bodyPr/>
                        <a:lstStyle/>
                        <a:p>
                          <a:pPr marL="0" marR="0" indent="0" algn="ctr">
                            <a:lnSpc>
                              <a:spcPct val="100000"/>
                            </a:lnSpc>
                            <a:buNone/>
                          </a:pPr>
                          <a:r>
                            <a:rPr lang="en-US" sz="1400" dirty="0">
                              <a:effectLst/>
                              <a:latin typeface="Times New Roman" panose="02020603050405020304" pitchFamily="18" charset="0"/>
                              <a:cs typeface="Times New Roman" panose="02020603050405020304" pitchFamily="18" charset="0"/>
                            </a:rPr>
                            <a:t>Total energy use</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06639" t="-1091667" r="-553" b="-185417"/>
                          </a:stretch>
                        </a:blipFill>
                      </a:tcPr>
                    </a:tc>
                    <a:extLst>
                      <a:ext uri="{0D108BD9-81ED-4DB2-BD59-A6C34878D82A}">
                        <a16:rowId xmlns:a16="http://schemas.microsoft.com/office/drawing/2014/main" val="2816394732"/>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8F1C8B5-15B1-AD33-5381-60B3B03B26B4}"/>
                  </a:ext>
                </a:extLst>
              </p:cNvPr>
              <p:cNvSpPr txBox="1"/>
              <p:nvPr/>
            </p:nvSpPr>
            <p:spPr>
              <a:xfrm>
                <a:off x="1471517" y="5191765"/>
                <a:ext cx="9192446" cy="739113"/>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Note: Since the stochastic nature of occupant thermal comfort, the occupant comfort model conducted 50 simulations for each evaluation case to capture the distribution of occupant thermal comfort votes. Therefore, the mean and median values of </a:t>
                </a:r>
                <a14:m>
                  <m:oMath xmlns:m="http://schemas.openxmlformats.org/officeDocument/2006/math">
                    <m:acc>
                      <m:accPr>
                        <m:chr m:val="̅"/>
                        <m:ctrlPr>
                          <a:rPr lang="en-US" sz="1400" i="1" smtClean="0">
                            <a:effectLst/>
                            <a:latin typeface="Cambria Math" panose="02040503050406030204" pitchFamily="18" charset="0"/>
                            <a:ea typeface="SimSun" panose="02010600030101010101" pitchFamily="2" charset="-122"/>
                            <a:cs typeface="Arial" panose="020B0604020202020204" pitchFamily="34" charset="0"/>
                          </a:rPr>
                        </m:ctrlPr>
                      </m:accPr>
                      <m:e>
                        <m:r>
                          <a:rPr lang="en-US" sz="1400" b="0" i="1" smtClean="0">
                            <a:effectLst/>
                            <a:latin typeface="Cambria Math" panose="02040503050406030204" pitchFamily="18" charset="0"/>
                            <a:ea typeface="SimSun" panose="02010600030101010101" pitchFamily="2" charset="-122"/>
                            <a:cs typeface="Arial" panose="020B0604020202020204" pitchFamily="34" charset="0"/>
                          </a:rPr>
                          <m:t>𝐽𝑆𝐷</m:t>
                        </m:r>
                      </m:e>
                    </m:acc>
                  </m:oMath>
                </a14:m>
                <a:r>
                  <a:rPr lang="en-US" sz="1400" dirty="0">
                    <a:latin typeface="Times New Roman" panose="02020603050405020304" pitchFamily="18" charset="0"/>
                    <a:cs typeface="Times New Roman" panose="02020603050405020304" pitchFamily="18" charset="0"/>
                  </a:rPr>
                  <a:t> and </a:t>
                </a:r>
                <a14:m>
                  <m:oMath xmlns:m="http://schemas.openxmlformats.org/officeDocument/2006/math">
                    <m:r>
                      <a:rPr lang="en-US" sz="1400" b="0" i="1">
                        <a:latin typeface="Cambria Math" panose="02040503050406030204" pitchFamily="18" charset="0"/>
                      </a:rPr>
                      <m:t>𝐴𝑣𝑔𝐷𝑖𝑠𝐶𝑜𝑚𝑓</m:t>
                    </m:r>
                  </m:oMath>
                </a14:m>
                <a:r>
                  <a:rPr lang="en-US" sz="1400" dirty="0">
                    <a:latin typeface="Times New Roman" panose="02020603050405020304" pitchFamily="18" charset="0"/>
                    <a:cs typeface="Times New Roman" panose="02020603050405020304" pitchFamily="18" charset="0"/>
                  </a:rPr>
                  <a:t> are calculated.</a:t>
                </a:r>
              </a:p>
            </p:txBody>
          </p:sp>
        </mc:Choice>
        <mc:Fallback xmlns="">
          <p:sp>
            <p:nvSpPr>
              <p:cNvPr id="6" name="TextBox 5">
                <a:extLst>
                  <a:ext uri="{FF2B5EF4-FFF2-40B4-BE49-F238E27FC236}">
                    <a16:creationId xmlns:a16="http://schemas.microsoft.com/office/drawing/2014/main" id="{B8F1C8B5-15B1-AD33-5381-60B3B03B26B4}"/>
                  </a:ext>
                </a:extLst>
              </p:cNvPr>
              <p:cNvSpPr txBox="1">
                <a:spLocks noRot="1" noChangeAspect="1" noMove="1" noResize="1" noEditPoints="1" noAdjustHandles="1" noChangeArrowheads="1" noChangeShapeType="1" noTextEdit="1"/>
              </p:cNvSpPr>
              <p:nvPr/>
            </p:nvSpPr>
            <p:spPr>
              <a:xfrm>
                <a:off x="1471517" y="5191765"/>
                <a:ext cx="9192446" cy="739113"/>
              </a:xfrm>
              <a:prstGeom prst="rect">
                <a:avLst/>
              </a:prstGeom>
              <a:blipFill>
                <a:blip r:embed="rId4"/>
                <a:stretch>
                  <a:fillRect l="-199" t="-1653" r="-398" b="-7438"/>
                </a:stretch>
              </a:blipFill>
            </p:spPr>
            <p:txBody>
              <a:bodyPr/>
              <a:lstStyle/>
              <a:p>
                <a:r>
                  <a:rPr lang="en-US">
                    <a:noFill/>
                  </a:rPr>
                  <a:t> </a:t>
                </a:r>
              </a:p>
            </p:txBody>
          </p:sp>
        </mc:Fallback>
      </mc:AlternateContent>
    </p:spTree>
    <p:extLst>
      <p:ext uri="{BB962C8B-B14F-4D97-AF65-F5344CB8AC3E}">
        <p14:creationId xmlns:p14="http://schemas.microsoft.com/office/powerpoint/2010/main" val="1197289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B2D6-8707-CFEF-A621-8A70D6D8917D}"/>
              </a:ext>
            </a:extLst>
          </p:cNvPr>
          <p:cNvSpPr>
            <a:spLocks noGrp="1"/>
          </p:cNvSpPr>
          <p:nvPr>
            <p:ph type="title"/>
          </p:nvPr>
        </p:nvSpPr>
        <p:spPr/>
        <p:txBody>
          <a:bodyPr>
            <a:normAutofit fontScale="90000"/>
          </a:bodyPr>
          <a:lstStyle/>
          <a:p>
            <a:r>
              <a:rPr lang="en-US" sz="3200" b="1" dirty="0"/>
              <a:t>Task 4.3 </a:t>
            </a:r>
            <a:r>
              <a:rPr lang="en-US" sz="3200" dirty="0"/>
              <a:t>Evaluation Results Analyze </a:t>
            </a:r>
            <a:endParaRPr lang="en-US" dirty="0"/>
          </a:p>
        </p:txBody>
      </p:sp>
      <p:sp>
        <p:nvSpPr>
          <p:cNvPr id="3" name="Slide Number Placeholder 2">
            <a:extLst>
              <a:ext uri="{FF2B5EF4-FFF2-40B4-BE49-F238E27FC236}">
                <a16:creationId xmlns:a16="http://schemas.microsoft.com/office/drawing/2014/main" id="{30075E76-B692-46ED-D253-C49BE0BF362E}"/>
              </a:ext>
            </a:extLst>
          </p:cNvPr>
          <p:cNvSpPr>
            <a:spLocks noGrp="1"/>
          </p:cNvSpPr>
          <p:nvPr>
            <p:ph type="sldNum" sz="quarter" idx="10"/>
          </p:nvPr>
        </p:nvSpPr>
        <p:spPr/>
        <p:txBody>
          <a:bodyPr/>
          <a:lstStyle/>
          <a:p>
            <a:fld id="{E18569AF-2237-4C38-90A2-3DAC76D180AF}" type="slidenum">
              <a:rPr lang="en-US" smtClean="0"/>
              <a:pPr/>
              <a:t>46</a:t>
            </a:fld>
            <a:endParaRPr lang="en-US" dirty="0"/>
          </a:p>
        </p:txBody>
      </p:sp>
      <p:pic>
        <p:nvPicPr>
          <p:cNvPr id="5" name="Picture 4" descr="A screenshot of a graph&#10;&#10;AI-generated content may be incorrect.">
            <a:extLst>
              <a:ext uri="{FF2B5EF4-FFF2-40B4-BE49-F238E27FC236}">
                <a16:creationId xmlns:a16="http://schemas.microsoft.com/office/drawing/2014/main" id="{1B35DCA7-567B-001A-17FD-2E2387904CC2}"/>
              </a:ext>
            </a:extLst>
          </p:cNvPr>
          <p:cNvPicPr>
            <a:picLocks noChangeAspect="1"/>
          </p:cNvPicPr>
          <p:nvPr/>
        </p:nvPicPr>
        <p:blipFill>
          <a:blip r:embed="rId3">
            <a:extLst>
              <a:ext uri="{28A0092B-C50C-407E-A947-70E740481C1C}">
                <a14:useLocalDpi xmlns:a14="http://schemas.microsoft.com/office/drawing/2010/main" val="0"/>
              </a:ext>
            </a:extLst>
          </a:blip>
          <a:srcRect b="65017"/>
          <a:stretch/>
        </p:blipFill>
        <p:spPr bwMode="auto">
          <a:xfrm>
            <a:off x="0" y="1554480"/>
            <a:ext cx="6400800" cy="2308451"/>
          </a:xfrm>
          <a:prstGeom prst="rect">
            <a:avLst/>
          </a:prstGeom>
          <a:noFill/>
        </p:spPr>
      </p:pic>
      <p:pic>
        <p:nvPicPr>
          <p:cNvPr id="6" name="Picture 5" descr="A screenshot of a graph&#10;&#10;AI-generated content may be incorrect.">
            <a:extLst>
              <a:ext uri="{FF2B5EF4-FFF2-40B4-BE49-F238E27FC236}">
                <a16:creationId xmlns:a16="http://schemas.microsoft.com/office/drawing/2014/main" id="{DFD69135-81F9-108E-7B52-0BFDE9E4B090}"/>
              </a:ext>
            </a:extLst>
          </p:cNvPr>
          <p:cNvPicPr>
            <a:picLocks noChangeAspect="1"/>
          </p:cNvPicPr>
          <p:nvPr/>
        </p:nvPicPr>
        <p:blipFill>
          <a:blip r:embed="rId3">
            <a:extLst>
              <a:ext uri="{28A0092B-C50C-407E-A947-70E740481C1C}">
                <a14:useLocalDpi xmlns:a14="http://schemas.microsoft.com/office/drawing/2010/main" val="0"/>
              </a:ext>
            </a:extLst>
          </a:blip>
          <a:srcRect t="67429"/>
          <a:stretch/>
        </p:blipFill>
        <p:spPr bwMode="auto">
          <a:xfrm>
            <a:off x="5943600" y="1725186"/>
            <a:ext cx="6400800" cy="2149363"/>
          </a:xfrm>
          <a:prstGeom prst="rect">
            <a:avLst/>
          </a:prstGeom>
          <a:noFill/>
        </p:spPr>
      </p:pic>
      <p:pic>
        <p:nvPicPr>
          <p:cNvPr id="7" name="Picture 6" descr="A screenshot of a graph&#10;&#10;AI-generated content may be incorrect.">
            <a:extLst>
              <a:ext uri="{FF2B5EF4-FFF2-40B4-BE49-F238E27FC236}">
                <a16:creationId xmlns:a16="http://schemas.microsoft.com/office/drawing/2014/main" id="{A5531BEC-D379-A5DD-4134-B043F52CB068}"/>
              </a:ext>
            </a:extLst>
          </p:cNvPr>
          <p:cNvPicPr>
            <a:picLocks noChangeAspect="1"/>
          </p:cNvPicPr>
          <p:nvPr/>
        </p:nvPicPr>
        <p:blipFill>
          <a:blip r:embed="rId3">
            <a:extLst>
              <a:ext uri="{28A0092B-C50C-407E-A947-70E740481C1C}">
                <a14:useLocalDpi xmlns:a14="http://schemas.microsoft.com/office/drawing/2010/main" val="0"/>
              </a:ext>
            </a:extLst>
          </a:blip>
          <a:srcRect t="35074" b="32447"/>
          <a:stretch/>
        </p:blipFill>
        <p:spPr bwMode="auto">
          <a:xfrm>
            <a:off x="0" y="4023360"/>
            <a:ext cx="6400800" cy="2143234"/>
          </a:xfrm>
          <a:prstGeom prst="rect">
            <a:avLst/>
          </a:prstGeom>
          <a:noFill/>
        </p:spPr>
      </p:pic>
      <p:sp>
        <p:nvSpPr>
          <p:cNvPr id="4" name="Content Placeholder 3">
            <a:extLst>
              <a:ext uri="{FF2B5EF4-FFF2-40B4-BE49-F238E27FC236}">
                <a16:creationId xmlns:a16="http://schemas.microsoft.com/office/drawing/2014/main" id="{98BF57CD-E7A4-0F52-C8DC-8ADF1B580D6A}"/>
              </a:ext>
            </a:extLst>
          </p:cNvPr>
          <p:cNvSpPr>
            <a:spLocks noGrp="1"/>
          </p:cNvSpPr>
          <p:nvPr>
            <p:ph idx="1"/>
          </p:nvPr>
        </p:nvSpPr>
        <p:spPr>
          <a:xfrm>
            <a:off x="232831" y="1260476"/>
            <a:ext cx="9165505" cy="365125"/>
          </a:xfrm>
        </p:spPr>
        <p:txBody>
          <a:bodyPr>
            <a:normAutofit lnSpcReduction="10000"/>
          </a:bodyPr>
          <a:lstStyle/>
          <a:p>
            <a:r>
              <a:rPr lang="en-US" sz="2000" dirty="0"/>
              <a:t>The </a:t>
            </a:r>
            <a:r>
              <a:rPr lang="en-US" sz="2000" b="1" dirty="0"/>
              <a:t>temperature-based MPC </a:t>
            </a:r>
            <a:r>
              <a:rPr lang="en-US" sz="2000" dirty="0"/>
              <a:t>simulation results in15occ-N-3SP-4D evaluation case</a:t>
            </a:r>
          </a:p>
        </p:txBody>
      </p:sp>
      <p:sp>
        <p:nvSpPr>
          <p:cNvPr id="14" name="TextBox 13">
            <a:extLst>
              <a:ext uri="{FF2B5EF4-FFF2-40B4-BE49-F238E27FC236}">
                <a16:creationId xmlns:a16="http://schemas.microsoft.com/office/drawing/2014/main" id="{677AF247-0296-FE25-7F75-F47E1613E10B}"/>
              </a:ext>
            </a:extLst>
          </p:cNvPr>
          <p:cNvSpPr txBox="1"/>
          <p:nvPr/>
        </p:nvSpPr>
        <p:spPr>
          <a:xfrm>
            <a:off x="1211126" y="1948947"/>
            <a:ext cx="1743840"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Zone air temperature</a:t>
            </a:r>
          </a:p>
        </p:txBody>
      </p:sp>
      <p:sp>
        <p:nvSpPr>
          <p:cNvPr id="15" name="TextBox 14">
            <a:extLst>
              <a:ext uri="{FF2B5EF4-FFF2-40B4-BE49-F238E27FC236}">
                <a16:creationId xmlns:a16="http://schemas.microsoft.com/office/drawing/2014/main" id="{E41F3161-BFF7-E24D-F04B-2471F032B59C}"/>
              </a:ext>
            </a:extLst>
          </p:cNvPr>
          <p:cNvSpPr txBox="1"/>
          <p:nvPr/>
        </p:nvSpPr>
        <p:spPr>
          <a:xfrm>
            <a:off x="1211126" y="4186277"/>
            <a:ext cx="2022580"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Zone air relative humidity</a:t>
            </a:r>
          </a:p>
        </p:txBody>
      </p:sp>
      <p:sp>
        <p:nvSpPr>
          <p:cNvPr id="16" name="TextBox 15">
            <a:extLst>
              <a:ext uri="{FF2B5EF4-FFF2-40B4-BE49-F238E27FC236}">
                <a16:creationId xmlns:a16="http://schemas.microsoft.com/office/drawing/2014/main" id="{06C2E67B-4901-EA01-D3ED-62B9DE9EB975}"/>
              </a:ext>
            </a:extLst>
          </p:cNvPr>
          <p:cNvSpPr txBox="1"/>
          <p:nvPr/>
        </p:nvSpPr>
        <p:spPr>
          <a:xfrm>
            <a:off x="6875986" y="1948946"/>
            <a:ext cx="2022580"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HVAC system power</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DFA015F4-2A81-6F39-B074-BB24C04E899E}"/>
                  </a:ext>
                </a:extLst>
              </p:cNvPr>
              <p:cNvGraphicFramePr>
                <a:graphicFrameLocks noGrp="1"/>
              </p:cNvGraphicFramePr>
              <p:nvPr>
                <p:extLst>
                  <p:ext uri="{D42A27DB-BD31-4B8C-83A1-F6EECF244321}">
                    <p14:modId xmlns:p14="http://schemas.microsoft.com/office/powerpoint/2010/main" val="2076394121"/>
                  </p:ext>
                </p:extLst>
              </p:nvPr>
            </p:nvGraphicFramePr>
            <p:xfrm>
              <a:off x="7312171" y="3967283"/>
              <a:ext cx="3663657" cy="2401825"/>
            </p:xfrm>
            <a:graphic>
              <a:graphicData uri="http://schemas.openxmlformats.org/drawingml/2006/table">
                <a:tbl>
                  <a:tblPr firstRow="1" firstCol="1" bandRow="1">
                    <a:tableStyleId>{5C22544A-7EE6-4342-B048-85BDC9FD1C3A}</a:tableStyleId>
                  </a:tblPr>
                  <a:tblGrid>
                    <a:gridCol w="1138459">
                      <a:extLst>
                        <a:ext uri="{9D8B030D-6E8A-4147-A177-3AD203B41FA5}">
                          <a16:colId xmlns:a16="http://schemas.microsoft.com/office/drawing/2014/main" val="1429920367"/>
                        </a:ext>
                      </a:extLst>
                    </a:gridCol>
                    <a:gridCol w="1544185">
                      <a:extLst>
                        <a:ext uri="{9D8B030D-6E8A-4147-A177-3AD203B41FA5}">
                          <a16:colId xmlns:a16="http://schemas.microsoft.com/office/drawing/2014/main" val="1469820659"/>
                        </a:ext>
                      </a:extLst>
                    </a:gridCol>
                    <a:gridCol w="981013">
                      <a:extLst>
                        <a:ext uri="{9D8B030D-6E8A-4147-A177-3AD203B41FA5}">
                          <a16:colId xmlns:a16="http://schemas.microsoft.com/office/drawing/2014/main" val="1639179720"/>
                        </a:ext>
                      </a:extLst>
                    </a:gridCol>
                  </a:tblGrid>
                  <a:tr h="197237">
                    <a:tc gridSpan="2">
                      <a:txBody>
                        <a:bodyPr/>
                        <a:lstStyle/>
                        <a:p>
                          <a:r>
                            <a:rPr lang="en-US" sz="1400" dirty="0">
                              <a:latin typeface="Times New Roman" panose="02020603050405020304" pitchFamily="18" charset="0"/>
                              <a:cs typeface="Times New Roman" panose="02020603050405020304" pitchFamily="18" charset="0"/>
                            </a:rPr>
                            <a:t>KPI</a:t>
                          </a:r>
                        </a:p>
                      </a:txBody>
                      <a:tcPr/>
                    </a:tc>
                    <a:tc hMerge="1">
                      <a:txBody>
                        <a:bodyPr/>
                        <a:lstStyle/>
                        <a:p>
                          <a:endParaRPr dirty="0"/>
                        </a:p>
                      </a:txBody>
                      <a:tcPr/>
                    </a:tc>
                    <a:tc>
                      <a:txBody>
                        <a:bodyPr/>
                        <a:lstStyle/>
                        <a:p>
                          <a:pPr marL="0" marR="0" indent="0" algn="ctr">
                            <a:lnSpc>
                              <a:spcPct val="150000"/>
                            </a:lnSpc>
                            <a:buNone/>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R</a:t>
                          </a:r>
                          <a:r>
                            <a:rPr lang="en-US" altLang="zh-CN" sz="1400" dirty="0">
                              <a:effectLst/>
                              <a:latin typeface="Times New Roman" panose="02020603050405020304" pitchFamily="18" charset="0"/>
                              <a:ea typeface="SimSun" panose="02010600030101010101" pitchFamily="2" charset="-122"/>
                              <a:cs typeface="Times New Roman" panose="02020603050405020304" pitchFamily="18" charset="0"/>
                            </a:rPr>
                            <a:t>esult</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287853"/>
                      </a:ext>
                    </a:extLst>
                  </a:tr>
                  <a:tr h="156228">
                    <a:tc rowSpan="5">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Prediction accuracy</a:t>
                          </a: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Tz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0.26 </a:t>
                          </a:r>
                          <a:r>
                            <a:rPr lang="zh-CN" altLang="en-US" sz="12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14040802"/>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RHz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1.56 %</a:t>
                          </a:r>
                        </a:p>
                      </a:txBody>
                      <a:tcPr marL="68580" marR="68580" marT="0" marB="0"/>
                    </a:tc>
                    <a:extLst>
                      <a:ext uri="{0D108BD9-81ED-4DB2-BD59-A6C34878D82A}">
                        <a16:rowId xmlns:a16="http://schemas.microsoft.com/office/drawing/2014/main" val="230877097"/>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RMSE(Power)</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14.5 W</a:t>
                          </a:r>
                        </a:p>
                      </a:txBody>
                      <a:tcPr marL="68580" marR="68580" marT="0" marB="0"/>
                    </a:tc>
                    <a:extLst>
                      <a:ext uri="{0D108BD9-81ED-4DB2-BD59-A6C34878D82A}">
                        <a16:rowId xmlns:a16="http://schemas.microsoft.com/office/drawing/2014/main" val="299423306"/>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mean</m:t>
                                </m:r>
                                <m:r>
                                  <a:rPr lang="en-US" sz="1200" b="0" i="1" smtClean="0">
                                    <a:effectLst/>
                                    <a:latin typeface="Cambria Math" panose="02040503050406030204" pitchFamily="18" charset="0"/>
                                  </a:rPr>
                                  <m:t>(</m:t>
                                </m:r>
                                <m:acc>
                                  <m:accPr>
                                    <m:chr m:val="̅"/>
                                    <m:ctrlPr>
                                      <a:rPr lang="en-US" sz="1200" i="1" smtClean="0">
                                        <a:effectLst/>
                                        <a:latin typeface="Cambria Math" panose="02040503050406030204" pitchFamily="18" charset="0"/>
                                      </a:rPr>
                                    </m:ctrlPr>
                                  </m:accPr>
                                  <m:e>
                                    <m:r>
                                      <a:rPr lang="en-US" sz="1200">
                                        <a:effectLst/>
                                        <a:latin typeface="Cambria Math" panose="02040503050406030204" pitchFamily="18" charset="0"/>
                                      </a:rPr>
                                      <m:t>𝐽𝑆𝐷</m:t>
                                    </m:r>
                                  </m:e>
                                </m:acc>
                                <m:r>
                                  <a:rPr lang="en-US" sz="1200" b="0" i="1"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altLang="zh-CN" sz="1200" dirty="0">
                              <a:effectLst/>
                              <a:latin typeface="Times New Roman" panose="02020603050405020304" pitchFamily="18" charset="0"/>
                              <a:ea typeface="SimSun" panose="02010600030101010101" pitchFamily="2" charset="-122"/>
                              <a:cs typeface="Times New Roman" panose="02020603050405020304" pitchFamily="18" charset="0"/>
                            </a:rPr>
                            <a:t>aN</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92339537"/>
                      </a:ext>
                    </a:extLst>
                  </a:tr>
                  <a:tr h="156228">
                    <a:tc vMerge="1">
                      <a:txBody>
                        <a:bodyPr/>
                        <a:lstStyle/>
                        <a:p>
                          <a:pPr marL="0" marR="0" indent="0" algn="l">
                            <a:lnSpc>
                              <a:spcPct val="10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med</m:t>
                                </m:r>
                                <m:r>
                                  <a:rPr lang="en-US" sz="1200" b="0" i="1" smtClean="0">
                                    <a:effectLst/>
                                    <a:latin typeface="Cambria Math" panose="02040503050406030204" pitchFamily="18" charset="0"/>
                                  </a:rPr>
                                  <m:t>(</m:t>
                                </m:r>
                                <m:acc>
                                  <m:accPr>
                                    <m:chr m:val="̅"/>
                                    <m:ctrlPr>
                                      <a:rPr lang="en-US" sz="1200" i="1" smtClean="0">
                                        <a:effectLst/>
                                        <a:latin typeface="Cambria Math" panose="02040503050406030204" pitchFamily="18" charset="0"/>
                                      </a:rPr>
                                    </m:ctrlPr>
                                  </m:accPr>
                                  <m:e>
                                    <m:r>
                                      <a:rPr lang="en-US" sz="1200">
                                        <a:effectLst/>
                                        <a:latin typeface="Cambria Math" panose="02040503050406030204" pitchFamily="18" charset="0"/>
                                      </a:rPr>
                                      <m:t>𝐽𝑆𝐷</m:t>
                                    </m:r>
                                  </m:e>
                                </m:acc>
                                <m:r>
                                  <a:rPr lang="en-US" sz="1200" b="0" i="1"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altLang="zh-CN" sz="1200" dirty="0">
                              <a:effectLst/>
                              <a:latin typeface="Times New Roman" panose="02020603050405020304" pitchFamily="18" charset="0"/>
                              <a:ea typeface="SimSun" panose="02010600030101010101" pitchFamily="2" charset="-122"/>
                              <a:cs typeface="Times New Roman" panose="02020603050405020304" pitchFamily="18" charset="0"/>
                            </a:rPr>
                            <a:t>aN</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15247561"/>
                      </a:ext>
                    </a:extLst>
                  </a:tr>
                  <a:tr h="156228">
                    <a:tc rowSpan="3">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Control performance</a:t>
                          </a:r>
                        </a:p>
                      </a:txBody>
                      <a:tcPr marL="68580" marR="68580" marT="0" marB="0"/>
                    </a:tc>
                    <a:tc>
                      <a:txBody>
                        <a:bodyPr/>
                        <a:lstStyle/>
                        <a:p>
                          <a:pPr marL="0" marR="0" indent="0" algn="l">
                            <a:lnSpc>
                              <a:spcPct val="150000"/>
                            </a:lnSpc>
                            <a:buNone/>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mean</m:t>
                                </m:r>
                                <m:r>
                                  <a:rPr lang="en-US" sz="1200" b="0" i="0" smtClean="0">
                                    <a:effectLst/>
                                    <a:latin typeface="Cambria Math" panose="02040503050406030204" pitchFamily="18" charset="0"/>
                                  </a:rPr>
                                  <m:t>(</m:t>
                                </m:r>
                                <m:r>
                                  <a:rPr lang="en-US" sz="1200" smtClean="0">
                                    <a:effectLst/>
                                    <a:latin typeface="Cambria Math" panose="02040503050406030204" pitchFamily="18" charset="0"/>
                                  </a:rPr>
                                  <m:t>𝐴𝑣𝑔𝐷𝑖𝑠𝐶𝑜𝑚𝑓</m:t>
                                </m:r>
                                <m:r>
                                  <a:rPr lang="en-US" sz="1200" b="0" i="0"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18.1</a:t>
                          </a:r>
                        </a:p>
                      </a:txBody>
                      <a:tcPr marL="68580" marR="68580" marT="0" marB="0"/>
                    </a:tc>
                    <a:extLst>
                      <a:ext uri="{0D108BD9-81ED-4DB2-BD59-A6C34878D82A}">
                        <a16:rowId xmlns:a16="http://schemas.microsoft.com/office/drawing/2014/main" val="427573727"/>
                      </a:ext>
                    </a:extLst>
                  </a:tr>
                  <a:tr h="156228">
                    <a:tc vMerge="1">
                      <a:txBody>
                        <a:bodyPr/>
                        <a:lstStyle/>
                        <a:p>
                          <a:endParaRPr lang="en-US"/>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med</m:t>
                                </m:r>
                                <m:r>
                                  <a:rPr lang="en-US" sz="1200" b="0" i="0" smtClean="0">
                                    <a:effectLst/>
                                    <a:latin typeface="Cambria Math" panose="02040503050406030204" pitchFamily="18" charset="0"/>
                                  </a:rPr>
                                  <m:t>(</m:t>
                                </m:r>
                                <m:r>
                                  <a:rPr lang="en-US" sz="1200" smtClean="0">
                                    <a:effectLst/>
                                    <a:latin typeface="Cambria Math" panose="02040503050406030204" pitchFamily="18" charset="0"/>
                                  </a:rPr>
                                  <m:t>𝐴𝑣𝑔𝐷𝑖𝑠𝐶𝑜𝑚𝑓</m:t>
                                </m:r>
                                <m:r>
                                  <a:rPr lang="en-US" sz="1200" b="0" i="0"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18</a:t>
                          </a:r>
                        </a:p>
                      </a:txBody>
                      <a:tcPr marL="68580" marR="68580" marT="0" marB="0"/>
                    </a:tc>
                    <a:extLst>
                      <a:ext uri="{0D108BD9-81ED-4DB2-BD59-A6C34878D82A}">
                        <a16:rowId xmlns:a16="http://schemas.microsoft.com/office/drawing/2014/main" val="1301092156"/>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14:m>
                            <m:oMathPara xmlns:m="http://schemas.openxmlformats.org/officeDocument/2006/math">
                              <m:oMathParaPr>
                                <m:jc m:val="left"/>
                              </m:oMathParaPr>
                              <m:oMath xmlns:m="http://schemas.openxmlformats.org/officeDocument/2006/math">
                                <m:r>
                                  <m:rPr>
                                    <m:sty m:val="p"/>
                                  </m:rPr>
                                  <a:rPr lang="en-US" sz="1200" smtClean="0">
                                    <a:effectLst/>
                                    <a:latin typeface="Cambria Math" panose="02040503050406030204" pitchFamily="18" charset="0"/>
                                  </a:rPr>
                                  <m:t>E</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75.4 kWh</a:t>
                          </a:r>
                        </a:p>
                      </a:txBody>
                      <a:tcPr marL="68580" marR="68580" marT="0" marB="0"/>
                    </a:tc>
                    <a:extLst>
                      <a:ext uri="{0D108BD9-81ED-4DB2-BD59-A6C34878D82A}">
                        <a16:rowId xmlns:a16="http://schemas.microsoft.com/office/drawing/2014/main" val="839448533"/>
                      </a:ext>
                    </a:extLst>
                  </a:tr>
                </a:tbl>
              </a:graphicData>
            </a:graphic>
          </p:graphicFrame>
        </mc:Choice>
        <mc:Fallback xmlns="">
          <p:graphicFrame>
            <p:nvGraphicFramePr>
              <p:cNvPr id="17" name="Table 16">
                <a:extLst>
                  <a:ext uri="{FF2B5EF4-FFF2-40B4-BE49-F238E27FC236}">
                    <a16:creationId xmlns:a16="http://schemas.microsoft.com/office/drawing/2014/main" id="{DFA015F4-2A81-6F39-B074-BB24C04E899E}"/>
                  </a:ext>
                </a:extLst>
              </p:cNvPr>
              <p:cNvGraphicFramePr>
                <a:graphicFrameLocks noGrp="1"/>
              </p:cNvGraphicFramePr>
              <p:nvPr>
                <p:extLst>
                  <p:ext uri="{D42A27DB-BD31-4B8C-83A1-F6EECF244321}">
                    <p14:modId xmlns:p14="http://schemas.microsoft.com/office/powerpoint/2010/main" val="2076394121"/>
                  </p:ext>
                </p:extLst>
              </p:nvPr>
            </p:nvGraphicFramePr>
            <p:xfrm>
              <a:off x="7312171" y="3967283"/>
              <a:ext cx="3663657" cy="2401825"/>
            </p:xfrm>
            <a:graphic>
              <a:graphicData uri="http://schemas.openxmlformats.org/drawingml/2006/table">
                <a:tbl>
                  <a:tblPr firstRow="1" firstCol="1" bandRow="1">
                    <a:tableStyleId>{5C22544A-7EE6-4342-B048-85BDC9FD1C3A}</a:tableStyleId>
                  </a:tblPr>
                  <a:tblGrid>
                    <a:gridCol w="1138459">
                      <a:extLst>
                        <a:ext uri="{9D8B030D-6E8A-4147-A177-3AD203B41FA5}">
                          <a16:colId xmlns:a16="http://schemas.microsoft.com/office/drawing/2014/main" val="1429920367"/>
                        </a:ext>
                      </a:extLst>
                    </a:gridCol>
                    <a:gridCol w="1544185">
                      <a:extLst>
                        <a:ext uri="{9D8B030D-6E8A-4147-A177-3AD203B41FA5}">
                          <a16:colId xmlns:a16="http://schemas.microsoft.com/office/drawing/2014/main" val="1469820659"/>
                        </a:ext>
                      </a:extLst>
                    </a:gridCol>
                    <a:gridCol w="981013">
                      <a:extLst>
                        <a:ext uri="{9D8B030D-6E8A-4147-A177-3AD203B41FA5}">
                          <a16:colId xmlns:a16="http://schemas.microsoft.com/office/drawing/2014/main" val="1639179720"/>
                        </a:ext>
                      </a:extLst>
                    </a:gridCol>
                  </a:tblGrid>
                  <a:tr h="304800">
                    <a:tc gridSpan="2">
                      <a:txBody>
                        <a:bodyPr/>
                        <a:lstStyle/>
                        <a:p>
                          <a:r>
                            <a:rPr lang="en-US" sz="1400" dirty="0">
                              <a:latin typeface="Times New Roman" panose="02020603050405020304" pitchFamily="18" charset="0"/>
                              <a:cs typeface="Times New Roman" panose="02020603050405020304" pitchFamily="18" charset="0"/>
                            </a:rPr>
                            <a:t>KPI</a:t>
                          </a:r>
                        </a:p>
                      </a:txBody>
                      <a:tcPr/>
                    </a:tc>
                    <a:tc hMerge="1">
                      <a:txBody>
                        <a:bodyPr/>
                        <a:lstStyle/>
                        <a:p>
                          <a:endParaRPr dirty="0"/>
                        </a:p>
                      </a:txBody>
                      <a:tcPr/>
                    </a:tc>
                    <a:tc>
                      <a:txBody>
                        <a:bodyPr/>
                        <a:lstStyle/>
                        <a:p>
                          <a:pPr marL="0" marR="0" indent="0" algn="ctr">
                            <a:lnSpc>
                              <a:spcPct val="150000"/>
                            </a:lnSpc>
                            <a:buNone/>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R</a:t>
                          </a:r>
                          <a:r>
                            <a:rPr lang="en-US" altLang="zh-CN" sz="1400" dirty="0">
                              <a:effectLst/>
                              <a:latin typeface="Times New Roman" panose="02020603050405020304" pitchFamily="18" charset="0"/>
                              <a:ea typeface="SimSun" panose="02010600030101010101" pitchFamily="2" charset="-122"/>
                              <a:cs typeface="Times New Roman" panose="02020603050405020304" pitchFamily="18" charset="0"/>
                            </a:rPr>
                            <a:t>esult</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287853"/>
                      </a:ext>
                    </a:extLst>
                  </a:tr>
                  <a:tr h="241427">
                    <a:tc rowSpan="5">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Prediction accuracy</a:t>
                          </a: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Tz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0.26 </a:t>
                          </a:r>
                          <a:r>
                            <a:rPr lang="zh-CN" altLang="en-US" sz="12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14040802"/>
                      </a:ext>
                    </a:extLst>
                  </a:tr>
                  <a:tr h="241427">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RHz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1.56 %</a:t>
                          </a:r>
                        </a:p>
                      </a:txBody>
                      <a:tcPr marL="68580" marR="68580" marT="0" marB="0"/>
                    </a:tc>
                    <a:extLst>
                      <a:ext uri="{0D108BD9-81ED-4DB2-BD59-A6C34878D82A}">
                        <a16:rowId xmlns:a16="http://schemas.microsoft.com/office/drawing/2014/main" val="230877097"/>
                      </a:ext>
                    </a:extLst>
                  </a:tr>
                  <a:tr h="241427">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RMSE(Power)</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14.5 W</a:t>
                          </a:r>
                        </a:p>
                      </a:txBody>
                      <a:tcPr marL="68580" marR="68580" marT="0" marB="0"/>
                    </a:tc>
                    <a:extLst>
                      <a:ext uri="{0D108BD9-81ED-4DB2-BD59-A6C34878D82A}">
                        <a16:rowId xmlns:a16="http://schemas.microsoft.com/office/drawing/2014/main" val="299423306"/>
                      </a:ext>
                    </a:extLst>
                  </a:tr>
                  <a:tr h="274892">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74016" t="-377778" r="-64961" b="-424444"/>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altLang="zh-CN" sz="1200" dirty="0">
                              <a:effectLst/>
                              <a:latin typeface="Times New Roman" panose="02020603050405020304" pitchFamily="18" charset="0"/>
                              <a:ea typeface="SimSun" panose="02010600030101010101" pitchFamily="2" charset="-122"/>
                              <a:cs typeface="Times New Roman" panose="02020603050405020304" pitchFamily="18" charset="0"/>
                            </a:rPr>
                            <a:t>aN</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92339537"/>
                      </a:ext>
                    </a:extLst>
                  </a:tr>
                  <a:tr h="274892">
                    <a:tc vMerge="1">
                      <a:txBody>
                        <a:bodyPr/>
                        <a:lstStyle/>
                        <a:p>
                          <a:pPr marL="0" marR="0" indent="0" algn="l">
                            <a:lnSpc>
                              <a:spcPct val="10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74016" t="-467391" r="-64961" b="-315217"/>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altLang="zh-CN" sz="1200" dirty="0">
                              <a:effectLst/>
                              <a:latin typeface="Times New Roman" panose="02020603050405020304" pitchFamily="18" charset="0"/>
                              <a:ea typeface="SimSun" panose="02010600030101010101" pitchFamily="2" charset="-122"/>
                              <a:cs typeface="Times New Roman" panose="02020603050405020304" pitchFamily="18" charset="0"/>
                            </a:rPr>
                            <a:t>aN</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15247561"/>
                      </a:ext>
                    </a:extLst>
                  </a:tr>
                  <a:tr h="274320">
                    <a:tc rowSpan="3">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Control performance</a:t>
                          </a:r>
                        </a:p>
                      </a:txBody>
                      <a:tcPr marL="68580" marR="68580" marT="0" marB="0"/>
                    </a:tc>
                    <a:tc>
                      <a:txBody>
                        <a:bodyPr/>
                        <a:lstStyle/>
                        <a:p>
                          <a:endParaRPr lang="en-US"/>
                        </a:p>
                      </a:txBody>
                      <a:tcPr marL="68580" marR="68580" marT="0" marB="0">
                        <a:blipFill>
                          <a:blip r:embed="rId4"/>
                          <a:stretch>
                            <a:fillRect l="-74016" t="-580000" r="-64961" b="-222222"/>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18.1</a:t>
                          </a:r>
                        </a:p>
                      </a:txBody>
                      <a:tcPr marL="68580" marR="68580" marT="0" marB="0"/>
                    </a:tc>
                    <a:extLst>
                      <a:ext uri="{0D108BD9-81ED-4DB2-BD59-A6C34878D82A}">
                        <a16:rowId xmlns:a16="http://schemas.microsoft.com/office/drawing/2014/main" val="427573727"/>
                      </a:ext>
                    </a:extLst>
                  </a:tr>
                  <a:tr h="274320">
                    <a:tc vMerge="1">
                      <a:txBody>
                        <a:bodyPr/>
                        <a:lstStyle/>
                        <a:p>
                          <a:endParaRPr lang="en-US"/>
                        </a:p>
                      </a:txBody>
                      <a:tcPr/>
                    </a:tc>
                    <a:tc>
                      <a:txBody>
                        <a:bodyPr/>
                        <a:lstStyle/>
                        <a:p>
                          <a:endParaRPr lang="en-US"/>
                        </a:p>
                      </a:txBody>
                      <a:tcPr marL="68580" marR="68580" marT="0" marB="0">
                        <a:blipFill>
                          <a:blip r:embed="rId4"/>
                          <a:stretch>
                            <a:fillRect l="-74016" t="-680000" r="-64961" b="-122222"/>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18</a:t>
                          </a:r>
                        </a:p>
                      </a:txBody>
                      <a:tcPr marL="68580" marR="68580" marT="0" marB="0"/>
                    </a:tc>
                    <a:extLst>
                      <a:ext uri="{0D108BD9-81ED-4DB2-BD59-A6C34878D82A}">
                        <a16:rowId xmlns:a16="http://schemas.microsoft.com/office/drawing/2014/main" val="1301092156"/>
                      </a:ext>
                    </a:extLst>
                  </a:tr>
                  <a:tr h="274320">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74016" t="-780000" r="-64961" b="-22222"/>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75.4 kWh</a:t>
                          </a:r>
                        </a:p>
                      </a:txBody>
                      <a:tcPr marL="68580" marR="68580" marT="0" marB="0"/>
                    </a:tc>
                    <a:extLst>
                      <a:ext uri="{0D108BD9-81ED-4DB2-BD59-A6C34878D82A}">
                        <a16:rowId xmlns:a16="http://schemas.microsoft.com/office/drawing/2014/main" val="839448533"/>
                      </a:ext>
                    </a:extLst>
                  </a:tr>
                </a:tbl>
              </a:graphicData>
            </a:graphic>
          </p:graphicFrame>
        </mc:Fallback>
      </mc:AlternateContent>
    </p:spTree>
    <p:extLst>
      <p:ext uri="{BB962C8B-B14F-4D97-AF65-F5344CB8AC3E}">
        <p14:creationId xmlns:p14="http://schemas.microsoft.com/office/powerpoint/2010/main" val="4046772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5BBC0-07D0-3893-6176-C54AF1AA77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DACF2-C527-5A84-3540-87AAFC3CF9FB}"/>
              </a:ext>
            </a:extLst>
          </p:cNvPr>
          <p:cNvSpPr>
            <a:spLocks noGrp="1"/>
          </p:cNvSpPr>
          <p:nvPr>
            <p:ph type="title"/>
          </p:nvPr>
        </p:nvSpPr>
        <p:spPr/>
        <p:txBody>
          <a:bodyPr>
            <a:normAutofit fontScale="90000"/>
          </a:bodyPr>
          <a:lstStyle/>
          <a:p>
            <a:r>
              <a:rPr lang="en-US" sz="3200" b="1" dirty="0"/>
              <a:t>Task 4.3 </a:t>
            </a:r>
            <a:r>
              <a:rPr lang="en-US" sz="3200" dirty="0"/>
              <a:t>Evaluation Results Analyze </a:t>
            </a:r>
            <a:endParaRPr lang="en-US" dirty="0"/>
          </a:p>
        </p:txBody>
      </p:sp>
      <p:sp>
        <p:nvSpPr>
          <p:cNvPr id="3" name="Slide Number Placeholder 2">
            <a:extLst>
              <a:ext uri="{FF2B5EF4-FFF2-40B4-BE49-F238E27FC236}">
                <a16:creationId xmlns:a16="http://schemas.microsoft.com/office/drawing/2014/main" id="{860C2549-F20A-BAF6-5CC7-43FB117ADECF}"/>
              </a:ext>
            </a:extLst>
          </p:cNvPr>
          <p:cNvSpPr>
            <a:spLocks noGrp="1"/>
          </p:cNvSpPr>
          <p:nvPr>
            <p:ph type="sldNum" sz="quarter" idx="10"/>
          </p:nvPr>
        </p:nvSpPr>
        <p:spPr/>
        <p:txBody>
          <a:bodyPr/>
          <a:lstStyle/>
          <a:p>
            <a:fld id="{E18569AF-2237-4C38-90A2-3DAC76D180AF}" type="slidenum">
              <a:rPr lang="en-US" smtClean="0"/>
              <a:pPr/>
              <a:t>47</a:t>
            </a:fld>
            <a:endParaRPr lang="en-US" dirty="0"/>
          </a:p>
        </p:txBody>
      </p:sp>
      <p:pic>
        <p:nvPicPr>
          <p:cNvPr id="8" name="Picture 7" descr="A screenshot of a graph&#10;&#10;AI-generated content may be incorrect.">
            <a:extLst>
              <a:ext uri="{FF2B5EF4-FFF2-40B4-BE49-F238E27FC236}">
                <a16:creationId xmlns:a16="http://schemas.microsoft.com/office/drawing/2014/main" id="{92DA76F5-98D3-0739-D5C5-4A6C3D24A248}"/>
              </a:ext>
            </a:extLst>
          </p:cNvPr>
          <p:cNvPicPr>
            <a:picLocks noChangeAspect="1"/>
          </p:cNvPicPr>
          <p:nvPr/>
        </p:nvPicPr>
        <p:blipFill>
          <a:blip r:embed="rId3">
            <a:extLst>
              <a:ext uri="{28A0092B-C50C-407E-A947-70E740481C1C}">
                <a14:useLocalDpi xmlns:a14="http://schemas.microsoft.com/office/drawing/2010/main" val="0"/>
              </a:ext>
            </a:extLst>
          </a:blip>
          <a:srcRect b="65194"/>
          <a:stretch/>
        </p:blipFill>
        <p:spPr bwMode="auto">
          <a:xfrm>
            <a:off x="0" y="1554480"/>
            <a:ext cx="6400800" cy="2296829"/>
          </a:xfrm>
          <a:prstGeom prst="rect">
            <a:avLst/>
          </a:prstGeom>
          <a:noFill/>
        </p:spPr>
      </p:pic>
      <p:pic>
        <p:nvPicPr>
          <p:cNvPr id="9" name="Picture 8" descr="A screenshot of a graph&#10;&#10;AI-generated content may be incorrect.">
            <a:extLst>
              <a:ext uri="{FF2B5EF4-FFF2-40B4-BE49-F238E27FC236}">
                <a16:creationId xmlns:a16="http://schemas.microsoft.com/office/drawing/2014/main" id="{947D9512-972C-ABFC-56F3-0627BFB61FD4}"/>
              </a:ext>
            </a:extLst>
          </p:cNvPr>
          <p:cNvPicPr>
            <a:picLocks noChangeAspect="1"/>
          </p:cNvPicPr>
          <p:nvPr/>
        </p:nvPicPr>
        <p:blipFill>
          <a:blip r:embed="rId3">
            <a:extLst>
              <a:ext uri="{28A0092B-C50C-407E-A947-70E740481C1C}">
                <a14:useLocalDpi xmlns:a14="http://schemas.microsoft.com/office/drawing/2010/main" val="0"/>
              </a:ext>
            </a:extLst>
          </a:blip>
          <a:srcRect t="34623" b="34058"/>
          <a:stretch/>
        </p:blipFill>
        <p:spPr bwMode="auto">
          <a:xfrm>
            <a:off x="106260" y="4023360"/>
            <a:ext cx="6400800" cy="2066690"/>
          </a:xfrm>
          <a:prstGeom prst="rect">
            <a:avLst/>
          </a:prstGeom>
          <a:noFill/>
        </p:spPr>
      </p:pic>
      <p:pic>
        <p:nvPicPr>
          <p:cNvPr id="10" name="Picture 9" descr="A screenshot of a graph&#10;&#10;AI-generated content may be incorrect.">
            <a:extLst>
              <a:ext uri="{FF2B5EF4-FFF2-40B4-BE49-F238E27FC236}">
                <a16:creationId xmlns:a16="http://schemas.microsoft.com/office/drawing/2014/main" id="{8521A4F9-4018-1C09-7324-E986EF25C623}"/>
              </a:ext>
            </a:extLst>
          </p:cNvPr>
          <p:cNvPicPr>
            <a:picLocks noChangeAspect="1"/>
          </p:cNvPicPr>
          <p:nvPr/>
        </p:nvPicPr>
        <p:blipFill>
          <a:blip r:embed="rId3">
            <a:extLst>
              <a:ext uri="{28A0092B-C50C-407E-A947-70E740481C1C}">
                <a14:useLocalDpi xmlns:a14="http://schemas.microsoft.com/office/drawing/2010/main" val="0"/>
              </a:ext>
            </a:extLst>
          </a:blip>
          <a:srcRect t="67369"/>
          <a:stretch/>
        </p:blipFill>
        <p:spPr bwMode="auto">
          <a:xfrm>
            <a:off x="5943600" y="1719804"/>
            <a:ext cx="6400800" cy="2153276"/>
          </a:xfrm>
          <a:prstGeom prst="rect">
            <a:avLst/>
          </a:prstGeom>
          <a:noFill/>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76ADB15-F082-E0C8-7A80-F046411005F4}"/>
                  </a:ext>
                </a:extLst>
              </p:cNvPr>
              <p:cNvGraphicFramePr>
                <a:graphicFrameLocks noGrp="1"/>
              </p:cNvGraphicFramePr>
              <p:nvPr>
                <p:extLst>
                  <p:ext uri="{D42A27DB-BD31-4B8C-83A1-F6EECF244321}">
                    <p14:modId xmlns:p14="http://schemas.microsoft.com/office/powerpoint/2010/main" val="476041551"/>
                  </p:ext>
                </p:extLst>
              </p:nvPr>
            </p:nvGraphicFramePr>
            <p:xfrm>
              <a:off x="7312171" y="3967283"/>
              <a:ext cx="3663657" cy="2401825"/>
            </p:xfrm>
            <a:graphic>
              <a:graphicData uri="http://schemas.openxmlformats.org/drawingml/2006/table">
                <a:tbl>
                  <a:tblPr firstRow="1" firstCol="1" bandRow="1">
                    <a:tableStyleId>{5C22544A-7EE6-4342-B048-85BDC9FD1C3A}</a:tableStyleId>
                  </a:tblPr>
                  <a:tblGrid>
                    <a:gridCol w="1138459">
                      <a:extLst>
                        <a:ext uri="{9D8B030D-6E8A-4147-A177-3AD203B41FA5}">
                          <a16:colId xmlns:a16="http://schemas.microsoft.com/office/drawing/2014/main" val="1429920367"/>
                        </a:ext>
                      </a:extLst>
                    </a:gridCol>
                    <a:gridCol w="1544185">
                      <a:extLst>
                        <a:ext uri="{9D8B030D-6E8A-4147-A177-3AD203B41FA5}">
                          <a16:colId xmlns:a16="http://schemas.microsoft.com/office/drawing/2014/main" val="1469820659"/>
                        </a:ext>
                      </a:extLst>
                    </a:gridCol>
                    <a:gridCol w="981013">
                      <a:extLst>
                        <a:ext uri="{9D8B030D-6E8A-4147-A177-3AD203B41FA5}">
                          <a16:colId xmlns:a16="http://schemas.microsoft.com/office/drawing/2014/main" val="1639179720"/>
                        </a:ext>
                      </a:extLst>
                    </a:gridCol>
                  </a:tblGrid>
                  <a:tr h="197237">
                    <a:tc gridSpan="2">
                      <a:txBody>
                        <a:bodyPr/>
                        <a:lstStyle/>
                        <a:p>
                          <a:r>
                            <a:rPr lang="en-US" sz="1400" dirty="0">
                              <a:latin typeface="Times New Roman" panose="02020603050405020304" pitchFamily="18" charset="0"/>
                              <a:cs typeface="Times New Roman" panose="02020603050405020304" pitchFamily="18" charset="0"/>
                            </a:rPr>
                            <a:t>KPI</a:t>
                          </a:r>
                        </a:p>
                      </a:txBody>
                      <a:tcPr/>
                    </a:tc>
                    <a:tc hMerge="1">
                      <a:txBody>
                        <a:bodyPr/>
                        <a:lstStyle/>
                        <a:p>
                          <a:endParaRPr dirty="0"/>
                        </a:p>
                      </a:txBody>
                      <a:tcPr/>
                    </a:tc>
                    <a:tc>
                      <a:txBody>
                        <a:bodyPr/>
                        <a:lstStyle/>
                        <a:p>
                          <a:pPr marL="0" marR="0" indent="0" algn="ctr">
                            <a:lnSpc>
                              <a:spcPct val="150000"/>
                            </a:lnSpc>
                            <a:buNone/>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R</a:t>
                          </a:r>
                          <a:r>
                            <a:rPr lang="en-US" altLang="zh-CN" sz="1400" dirty="0">
                              <a:effectLst/>
                              <a:latin typeface="Times New Roman" panose="02020603050405020304" pitchFamily="18" charset="0"/>
                              <a:ea typeface="SimSun" panose="02010600030101010101" pitchFamily="2" charset="-122"/>
                              <a:cs typeface="Times New Roman" panose="02020603050405020304" pitchFamily="18" charset="0"/>
                            </a:rPr>
                            <a:t>esult</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287853"/>
                      </a:ext>
                    </a:extLst>
                  </a:tr>
                  <a:tr h="156228">
                    <a:tc rowSpan="5">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Prediction accuracy</a:t>
                          </a: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Tz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0.26 </a:t>
                          </a:r>
                          <a:r>
                            <a:rPr lang="zh-CN" altLang="en-US" sz="12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14040802"/>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RHz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1.88 %</a:t>
                          </a:r>
                        </a:p>
                      </a:txBody>
                      <a:tcPr marL="68580" marR="68580" marT="0" marB="0"/>
                    </a:tc>
                    <a:extLst>
                      <a:ext uri="{0D108BD9-81ED-4DB2-BD59-A6C34878D82A}">
                        <a16:rowId xmlns:a16="http://schemas.microsoft.com/office/drawing/2014/main" val="230877097"/>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RMSE(Power)</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11.8 W</a:t>
                          </a:r>
                        </a:p>
                      </a:txBody>
                      <a:tcPr marL="68580" marR="68580" marT="0" marB="0"/>
                    </a:tc>
                    <a:extLst>
                      <a:ext uri="{0D108BD9-81ED-4DB2-BD59-A6C34878D82A}">
                        <a16:rowId xmlns:a16="http://schemas.microsoft.com/office/drawing/2014/main" val="299423306"/>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mean</m:t>
                                </m:r>
                                <m:r>
                                  <a:rPr lang="en-US" sz="1200" b="0" i="1" smtClean="0">
                                    <a:effectLst/>
                                    <a:latin typeface="Cambria Math" panose="02040503050406030204" pitchFamily="18" charset="0"/>
                                  </a:rPr>
                                  <m:t>(</m:t>
                                </m:r>
                                <m:acc>
                                  <m:accPr>
                                    <m:chr m:val="̅"/>
                                    <m:ctrlPr>
                                      <a:rPr lang="en-US" sz="1200" i="1" smtClean="0">
                                        <a:effectLst/>
                                        <a:latin typeface="Cambria Math" panose="02040503050406030204" pitchFamily="18" charset="0"/>
                                      </a:rPr>
                                    </m:ctrlPr>
                                  </m:accPr>
                                  <m:e>
                                    <m:r>
                                      <a:rPr lang="en-US" sz="1200">
                                        <a:effectLst/>
                                        <a:latin typeface="Cambria Math" panose="02040503050406030204" pitchFamily="18" charset="0"/>
                                      </a:rPr>
                                      <m:t>𝐽𝑆𝐷</m:t>
                                    </m:r>
                                  </m:e>
                                </m:acc>
                                <m:r>
                                  <a:rPr lang="en-US" sz="1200" b="0" i="1"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0.285</a:t>
                          </a:r>
                        </a:p>
                      </a:txBody>
                      <a:tcPr marL="68580" marR="68580" marT="0" marB="0"/>
                    </a:tc>
                    <a:extLst>
                      <a:ext uri="{0D108BD9-81ED-4DB2-BD59-A6C34878D82A}">
                        <a16:rowId xmlns:a16="http://schemas.microsoft.com/office/drawing/2014/main" val="3992339537"/>
                      </a:ext>
                    </a:extLst>
                  </a:tr>
                  <a:tr h="156228">
                    <a:tc vMerge="1">
                      <a:txBody>
                        <a:bodyPr/>
                        <a:lstStyle/>
                        <a:p>
                          <a:pPr marL="0" marR="0" indent="0" algn="l">
                            <a:lnSpc>
                              <a:spcPct val="10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med</m:t>
                                </m:r>
                                <m:r>
                                  <a:rPr lang="en-US" sz="1200" b="0" i="1" smtClean="0">
                                    <a:effectLst/>
                                    <a:latin typeface="Cambria Math" panose="02040503050406030204" pitchFamily="18" charset="0"/>
                                  </a:rPr>
                                  <m:t>(</m:t>
                                </m:r>
                                <m:acc>
                                  <m:accPr>
                                    <m:chr m:val="̅"/>
                                    <m:ctrlPr>
                                      <a:rPr lang="en-US" sz="1200" i="1" smtClean="0">
                                        <a:effectLst/>
                                        <a:latin typeface="Cambria Math" panose="02040503050406030204" pitchFamily="18" charset="0"/>
                                      </a:rPr>
                                    </m:ctrlPr>
                                  </m:accPr>
                                  <m:e>
                                    <m:r>
                                      <a:rPr lang="en-US" sz="1200">
                                        <a:effectLst/>
                                        <a:latin typeface="Cambria Math" panose="02040503050406030204" pitchFamily="18" charset="0"/>
                                      </a:rPr>
                                      <m:t>𝐽𝑆𝐷</m:t>
                                    </m:r>
                                  </m:e>
                                </m:acc>
                                <m:r>
                                  <a:rPr lang="en-US" sz="1200" b="0" i="1"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0.316</a:t>
                          </a:r>
                        </a:p>
                      </a:txBody>
                      <a:tcPr marL="68580" marR="68580" marT="0" marB="0"/>
                    </a:tc>
                    <a:extLst>
                      <a:ext uri="{0D108BD9-81ED-4DB2-BD59-A6C34878D82A}">
                        <a16:rowId xmlns:a16="http://schemas.microsoft.com/office/drawing/2014/main" val="1615247561"/>
                      </a:ext>
                    </a:extLst>
                  </a:tr>
                  <a:tr h="156228">
                    <a:tc rowSpan="3">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Control performance</a:t>
                          </a:r>
                        </a:p>
                      </a:txBody>
                      <a:tcPr marL="68580" marR="68580" marT="0" marB="0"/>
                    </a:tc>
                    <a:tc>
                      <a:txBody>
                        <a:bodyPr/>
                        <a:lstStyle/>
                        <a:p>
                          <a:pPr marL="0" marR="0" indent="0" algn="l">
                            <a:lnSpc>
                              <a:spcPct val="150000"/>
                            </a:lnSpc>
                            <a:buNone/>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mean</m:t>
                                </m:r>
                                <m:r>
                                  <a:rPr lang="en-US" sz="1200" b="0" i="0" smtClean="0">
                                    <a:effectLst/>
                                    <a:latin typeface="Cambria Math" panose="02040503050406030204" pitchFamily="18" charset="0"/>
                                  </a:rPr>
                                  <m:t>(</m:t>
                                </m:r>
                                <m:r>
                                  <a:rPr lang="en-US" sz="1200" smtClean="0">
                                    <a:effectLst/>
                                    <a:latin typeface="Cambria Math" panose="02040503050406030204" pitchFamily="18" charset="0"/>
                                  </a:rPr>
                                  <m:t>𝐴𝑣𝑔𝐷𝑖𝑠𝐶𝑜𝑚𝑓</m:t>
                                </m:r>
                                <m:r>
                                  <a:rPr lang="en-US" sz="1200" b="0" i="0"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83.3</a:t>
                          </a:r>
                        </a:p>
                      </a:txBody>
                      <a:tcPr marL="68580" marR="68580" marT="0" marB="0"/>
                    </a:tc>
                    <a:extLst>
                      <a:ext uri="{0D108BD9-81ED-4DB2-BD59-A6C34878D82A}">
                        <a16:rowId xmlns:a16="http://schemas.microsoft.com/office/drawing/2014/main" val="427573727"/>
                      </a:ext>
                    </a:extLst>
                  </a:tr>
                  <a:tr h="156228">
                    <a:tc vMerge="1">
                      <a:txBody>
                        <a:bodyPr/>
                        <a:lstStyle/>
                        <a:p>
                          <a:endParaRPr lang="en-US"/>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med</m:t>
                                </m:r>
                                <m:r>
                                  <a:rPr lang="en-US" sz="1200" b="0" i="0" smtClean="0">
                                    <a:effectLst/>
                                    <a:latin typeface="Cambria Math" panose="02040503050406030204" pitchFamily="18" charset="0"/>
                                  </a:rPr>
                                  <m:t>(</m:t>
                                </m:r>
                                <m:r>
                                  <a:rPr lang="en-US" sz="1200" smtClean="0">
                                    <a:effectLst/>
                                    <a:latin typeface="Cambria Math" panose="02040503050406030204" pitchFamily="18" charset="0"/>
                                  </a:rPr>
                                  <m:t>𝐴𝑣𝑔𝐷𝑖𝑠𝐶𝑜𝑚𝑓</m:t>
                                </m:r>
                                <m:r>
                                  <a:rPr lang="en-US" sz="1200" b="0" i="0"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90.5</a:t>
                          </a:r>
                        </a:p>
                      </a:txBody>
                      <a:tcPr marL="68580" marR="68580" marT="0" marB="0"/>
                    </a:tc>
                    <a:extLst>
                      <a:ext uri="{0D108BD9-81ED-4DB2-BD59-A6C34878D82A}">
                        <a16:rowId xmlns:a16="http://schemas.microsoft.com/office/drawing/2014/main" val="1301092156"/>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14:m>
                            <m:oMathPara xmlns:m="http://schemas.openxmlformats.org/officeDocument/2006/math">
                              <m:oMathParaPr>
                                <m:jc m:val="left"/>
                              </m:oMathParaPr>
                              <m:oMath xmlns:m="http://schemas.openxmlformats.org/officeDocument/2006/math">
                                <m:r>
                                  <m:rPr>
                                    <m:sty m:val="p"/>
                                  </m:rPr>
                                  <a:rPr lang="en-US" sz="1200" smtClean="0">
                                    <a:effectLst/>
                                    <a:latin typeface="Cambria Math" panose="02040503050406030204" pitchFamily="18" charset="0"/>
                                  </a:rPr>
                                  <m:t>E</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28.1 kWh</a:t>
                          </a:r>
                        </a:p>
                      </a:txBody>
                      <a:tcPr marL="68580" marR="68580" marT="0" marB="0"/>
                    </a:tc>
                    <a:extLst>
                      <a:ext uri="{0D108BD9-81ED-4DB2-BD59-A6C34878D82A}">
                        <a16:rowId xmlns:a16="http://schemas.microsoft.com/office/drawing/2014/main" val="839448533"/>
                      </a:ext>
                    </a:extLst>
                  </a:tr>
                </a:tbl>
              </a:graphicData>
            </a:graphic>
          </p:graphicFrame>
        </mc:Choice>
        <mc:Fallback xmlns="">
          <p:graphicFrame>
            <p:nvGraphicFramePr>
              <p:cNvPr id="5" name="Table 4">
                <a:extLst>
                  <a:ext uri="{FF2B5EF4-FFF2-40B4-BE49-F238E27FC236}">
                    <a16:creationId xmlns:a16="http://schemas.microsoft.com/office/drawing/2014/main" id="{776ADB15-F082-E0C8-7A80-F046411005F4}"/>
                  </a:ext>
                </a:extLst>
              </p:cNvPr>
              <p:cNvGraphicFramePr>
                <a:graphicFrameLocks noGrp="1"/>
              </p:cNvGraphicFramePr>
              <p:nvPr>
                <p:extLst>
                  <p:ext uri="{D42A27DB-BD31-4B8C-83A1-F6EECF244321}">
                    <p14:modId xmlns:p14="http://schemas.microsoft.com/office/powerpoint/2010/main" val="476041551"/>
                  </p:ext>
                </p:extLst>
              </p:nvPr>
            </p:nvGraphicFramePr>
            <p:xfrm>
              <a:off x="7312171" y="3967283"/>
              <a:ext cx="3663657" cy="2401825"/>
            </p:xfrm>
            <a:graphic>
              <a:graphicData uri="http://schemas.openxmlformats.org/drawingml/2006/table">
                <a:tbl>
                  <a:tblPr firstRow="1" firstCol="1" bandRow="1">
                    <a:tableStyleId>{5C22544A-7EE6-4342-B048-85BDC9FD1C3A}</a:tableStyleId>
                  </a:tblPr>
                  <a:tblGrid>
                    <a:gridCol w="1138459">
                      <a:extLst>
                        <a:ext uri="{9D8B030D-6E8A-4147-A177-3AD203B41FA5}">
                          <a16:colId xmlns:a16="http://schemas.microsoft.com/office/drawing/2014/main" val="1429920367"/>
                        </a:ext>
                      </a:extLst>
                    </a:gridCol>
                    <a:gridCol w="1544185">
                      <a:extLst>
                        <a:ext uri="{9D8B030D-6E8A-4147-A177-3AD203B41FA5}">
                          <a16:colId xmlns:a16="http://schemas.microsoft.com/office/drawing/2014/main" val="1469820659"/>
                        </a:ext>
                      </a:extLst>
                    </a:gridCol>
                    <a:gridCol w="981013">
                      <a:extLst>
                        <a:ext uri="{9D8B030D-6E8A-4147-A177-3AD203B41FA5}">
                          <a16:colId xmlns:a16="http://schemas.microsoft.com/office/drawing/2014/main" val="1639179720"/>
                        </a:ext>
                      </a:extLst>
                    </a:gridCol>
                  </a:tblGrid>
                  <a:tr h="304800">
                    <a:tc gridSpan="2">
                      <a:txBody>
                        <a:bodyPr/>
                        <a:lstStyle/>
                        <a:p>
                          <a:r>
                            <a:rPr lang="en-US" sz="1400" dirty="0">
                              <a:latin typeface="Times New Roman" panose="02020603050405020304" pitchFamily="18" charset="0"/>
                              <a:cs typeface="Times New Roman" panose="02020603050405020304" pitchFamily="18" charset="0"/>
                            </a:rPr>
                            <a:t>KPI</a:t>
                          </a:r>
                        </a:p>
                      </a:txBody>
                      <a:tcPr/>
                    </a:tc>
                    <a:tc hMerge="1">
                      <a:txBody>
                        <a:bodyPr/>
                        <a:lstStyle/>
                        <a:p>
                          <a:endParaRPr dirty="0"/>
                        </a:p>
                      </a:txBody>
                      <a:tcPr/>
                    </a:tc>
                    <a:tc>
                      <a:txBody>
                        <a:bodyPr/>
                        <a:lstStyle/>
                        <a:p>
                          <a:pPr marL="0" marR="0" indent="0" algn="ctr">
                            <a:lnSpc>
                              <a:spcPct val="150000"/>
                            </a:lnSpc>
                            <a:buNone/>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R</a:t>
                          </a:r>
                          <a:r>
                            <a:rPr lang="en-US" altLang="zh-CN" sz="1400" dirty="0">
                              <a:effectLst/>
                              <a:latin typeface="Times New Roman" panose="02020603050405020304" pitchFamily="18" charset="0"/>
                              <a:ea typeface="SimSun" panose="02010600030101010101" pitchFamily="2" charset="-122"/>
                              <a:cs typeface="Times New Roman" panose="02020603050405020304" pitchFamily="18" charset="0"/>
                            </a:rPr>
                            <a:t>esult</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287853"/>
                      </a:ext>
                    </a:extLst>
                  </a:tr>
                  <a:tr h="241427">
                    <a:tc rowSpan="5">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Prediction accuracy</a:t>
                          </a: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Tz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0.26 </a:t>
                          </a:r>
                          <a:r>
                            <a:rPr lang="zh-CN" altLang="en-US" sz="12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14040802"/>
                      </a:ext>
                    </a:extLst>
                  </a:tr>
                  <a:tr h="241427">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RHz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1.88 %</a:t>
                          </a:r>
                        </a:p>
                      </a:txBody>
                      <a:tcPr marL="68580" marR="68580" marT="0" marB="0"/>
                    </a:tc>
                    <a:extLst>
                      <a:ext uri="{0D108BD9-81ED-4DB2-BD59-A6C34878D82A}">
                        <a16:rowId xmlns:a16="http://schemas.microsoft.com/office/drawing/2014/main" val="230877097"/>
                      </a:ext>
                    </a:extLst>
                  </a:tr>
                  <a:tr h="241427">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RMSE(Power)</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11.8 W</a:t>
                          </a:r>
                        </a:p>
                      </a:txBody>
                      <a:tcPr marL="68580" marR="68580" marT="0" marB="0"/>
                    </a:tc>
                    <a:extLst>
                      <a:ext uri="{0D108BD9-81ED-4DB2-BD59-A6C34878D82A}">
                        <a16:rowId xmlns:a16="http://schemas.microsoft.com/office/drawing/2014/main" val="299423306"/>
                      </a:ext>
                    </a:extLst>
                  </a:tr>
                  <a:tr h="274892">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74016" t="-377778" r="-64961" b="-424444"/>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0.285</a:t>
                          </a:r>
                        </a:p>
                      </a:txBody>
                      <a:tcPr marL="68580" marR="68580" marT="0" marB="0"/>
                    </a:tc>
                    <a:extLst>
                      <a:ext uri="{0D108BD9-81ED-4DB2-BD59-A6C34878D82A}">
                        <a16:rowId xmlns:a16="http://schemas.microsoft.com/office/drawing/2014/main" val="3992339537"/>
                      </a:ext>
                    </a:extLst>
                  </a:tr>
                  <a:tr h="274892">
                    <a:tc vMerge="1">
                      <a:txBody>
                        <a:bodyPr/>
                        <a:lstStyle/>
                        <a:p>
                          <a:pPr marL="0" marR="0" indent="0" algn="l">
                            <a:lnSpc>
                              <a:spcPct val="10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74016" t="-467391" r="-64961" b="-315217"/>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0.316</a:t>
                          </a:r>
                        </a:p>
                      </a:txBody>
                      <a:tcPr marL="68580" marR="68580" marT="0" marB="0"/>
                    </a:tc>
                    <a:extLst>
                      <a:ext uri="{0D108BD9-81ED-4DB2-BD59-A6C34878D82A}">
                        <a16:rowId xmlns:a16="http://schemas.microsoft.com/office/drawing/2014/main" val="1615247561"/>
                      </a:ext>
                    </a:extLst>
                  </a:tr>
                  <a:tr h="274320">
                    <a:tc rowSpan="3">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Control performance</a:t>
                          </a:r>
                        </a:p>
                      </a:txBody>
                      <a:tcPr marL="68580" marR="68580" marT="0" marB="0"/>
                    </a:tc>
                    <a:tc>
                      <a:txBody>
                        <a:bodyPr/>
                        <a:lstStyle/>
                        <a:p>
                          <a:endParaRPr lang="en-US"/>
                        </a:p>
                      </a:txBody>
                      <a:tcPr marL="68580" marR="68580" marT="0" marB="0">
                        <a:blipFill>
                          <a:blip r:embed="rId4"/>
                          <a:stretch>
                            <a:fillRect l="-74016" t="-580000" r="-64961" b="-222222"/>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83.3</a:t>
                          </a:r>
                        </a:p>
                      </a:txBody>
                      <a:tcPr marL="68580" marR="68580" marT="0" marB="0"/>
                    </a:tc>
                    <a:extLst>
                      <a:ext uri="{0D108BD9-81ED-4DB2-BD59-A6C34878D82A}">
                        <a16:rowId xmlns:a16="http://schemas.microsoft.com/office/drawing/2014/main" val="427573727"/>
                      </a:ext>
                    </a:extLst>
                  </a:tr>
                  <a:tr h="274320">
                    <a:tc vMerge="1">
                      <a:txBody>
                        <a:bodyPr/>
                        <a:lstStyle/>
                        <a:p>
                          <a:endParaRPr lang="en-US"/>
                        </a:p>
                      </a:txBody>
                      <a:tcPr/>
                    </a:tc>
                    <a:tc>
                      <a:txBody>
                        <a:bodyPr/>
                        <a:lstStyle/>
                        <a:p>
                          <a:endParaRPr lang="en-US"/>
                        </a:p>
                      </a:txBody>
                      <a:tcPr marL="68580" marR="68580" marT="0" marB="0">
                        <a:blipFill>
                          <a:blip r:embed="rId4"/>
                          <a:stretch>
                            <a:fillRect l="-74016" t="-680000" r="-64961" b="-122222"/>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90.5</a:t>
                          </a:r>
                        </a:p>
                      </a:txBody>
                      <a:tcPr marL="68580" marR="68580" marT="0" marB="0"/>
                    </a:tc>
                    <a:extLst>
                      <a:ext uri="{0D108BD9-81ED-4DB2-BD59-A6C34878D82A}">
                        <a16:rowId xmlns:a16="http://schemas.microsoft.com/office/drawing/2014/main" val="1301092156"/>
                      </a:ext>
                    </a:extLst>
                  </a:tr>
                  <a:tr h="274320">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74016" t="-780000" r="-64961" b="-22222"/>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28.1 kWh</a:t>
                          </a:r>
                        </a:p>
                      </a:txBody>
                      <a:tcPr marL="68580" marR="68580" marT="0" marB="0"/>
                    </a:tc>
                    <a:extLst>
                      <a:ext uri="{0D108BD9-81ED-4DB2-BD59-A6C34878D82A}">
                        <a16:rowId xmlns:a16="http://schemas.microsoft.com/office/drawing/2014/main" val="839448533"/>
                      </a:ext>
                    </a:extLst>
                  </a:tr>
                </a:tbl>
              </a:graphicData>
            </a:graphic>
          </p:graphicFrame>
        </mc:Fallback>
      </mc:AlternateContent>
      <p:sp>
        <p:nvSpPr>
          <p:cNvPr id="11" name="Content Placeholder 3">
            <a:extLst>
              <a:ext uri="{FF2B5EF4-FFF2-40B4-BE49-F238E27FC236}">
                <a16:creationId xmlns:a16="http://schemas.microsoft.com/office/drawing/2014/main" id="{9268FE49-E4E5-3B1A-2C42-946A6ADF3296}"/>
              </a:ext>
            </a:extLst>
          </p:cNvPr>
          <p:cNvSpPr>
            <a:spLocks noGrp="1"/>
          </p:cNvSpPr>
          <p:nvPr>
            <p:ph idx="1"/>
          </p:nvPr>
        </p:nvSpPr>
        <p:spPr>
          <a:xfrm>
            <a:off x="232831" y="1260476"/>
            <a:ext cx="9165505" cy="365125"/>
          </a:xfrm>
        </p:spPr>
        <p:txBody>
          <a:bodyPr>
            <a:normAutofit lnSpcReduction="10000"/>
          </a:bodyPr>
          <a:lstStyle/>
          <a:p>
            <a:r>
              <a:rPr lang="en-US" sz="2000" dirty="0"/>
              <a:t>The </a:t>
            </a:r>
            <a:r>
              <a:rPr lang="en-US" sz="2000" b="1" dirty="0"/>
              <a:t>GOCC-based MPC </a:t>
            </a:r>
            <a:r>
              <a:rPr lang="en-US" sz="2000" dirty="0"/>
              <a:t>simulation results in15occ-N-3SP-4D evaluation case</a:t>
            </a:r>
          </a:p>
        </p:txBody>
      </p:sp>
      <p:sp>
        <p:nvSpPr>
          <p:cNvPr id="12" name="TextBox 11">
            <a:extLst>
              <a:ext uri="{FF2B5EF4-FFF2-40B4-BE49-F238E27FC236}">
                <a16:creationId xmlns:a16="http://schemas.microsoft.com/office/drawing/2014/main" id="{7EFFA390-54CB-72E6-8AFC-2504671B1F86}"/>
              </a:ext>
            </a:extLst>
          </p:cNvPr>
          <p:cNvSpPr txBox="1"/>
          <p:nvPr/>
        </p:nvSpPr>
        <p:spPr>
          <a:xfrm>
            <a:off x="1211126" y="1948947"/>
            <a:ext cx="1743840"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Zone air temperature</a:t>
            </a:r>
          </a:p>
        </p:txBody>
      </p:sp>
      <p:sp>
        <p:nvSpPr>
          <p:cNvPr id="13" name="TextBox 12">
            <a:extLst>
              <a:ext uri="{FF2B5EF4-FFF2-40B4-BE49-F238E27FC236}">
                <a16:creationId xmlns:a16="http://schemas.microsoft.com/office/drawing/2014/main" id="{61886A4A-3BC6-9288-E299-4AEAE41497DE}"/>
              </a:ext>
            </a:extLst>
          </p:cNvPr>
          <p:cNvSpPr txBox="1"/>
          <p:nvPr/>
        </p:nvSpPr>
        <p:spPr>
          <a:xfrm>
            <a:off x="1211126" y="4186277"/>
            <a:ext cx="2022580"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Zone air relative humidity</a:t>
            </a:r>
          </a:p>
        </p:txBody>
      </p:sp>
      <p:sp>
        <p:nvSpPr>
          <p:cNvPr id="14" name="TextBox 13">
            <a:extLst>
              <a:ext uri="{FF2B5EF4-FFF2-40B4-BE49-F238E27FC236}">
                <a16:creationId xmlns:a16="http://schemas.microsoft.com/office/drawing/2014/main" id="{A67F9374-5AE6-5381-605C-EE915E053ABE}"/>
              </a:ext>
            </a:extLst>
          </p:cNvPr>
          <p:cNvSpPr txBox="1"/>
          <p:nvPr/>
        </p:nvSpPr>
        <p:spPr>
          <a:xfrm>
            <a:off x="6875986" y="1948946"/>
            <a:ext cx="2022580"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HVAC system power</a:t>
            </a:r>
          </a:p>
        </p:txBody>
      </p:sp>
    </p:spTree>
    <p:extLst>
      <p:ext uri="{BB962C8B-B14F-4D97-AF65-F5344CB8AC3E}">
        <p14:creationId xmlns:p14="http://schemas.microsoft.com/office/powerpoint/2010/main" val="1025913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DA3F0-84F6-633B-CC62-4119CEA955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931847-8E06-9AD3-F23F-BD28901C3C46}"/>
              </a:ext>
            </a:extLst>
          </p:cNvPr>
          <p:cNvSpPr>
            <a:spLocks noGrp="1"/>
          </p:cNvSpPr>
          <p:nvPr>
            <p:ph type="title"/>
          </p:nvPr>
        </p:nvSpPr>
        <p:spPr/>
        <p:txBody>
          <a:bodyPr>
            <a:normAutofit fontScale="90000"/>
          </a:bodyPr>
          <a:lstStyle/>
          <a:p>
            <a:r>
              <a:rPr lang="en-US" sz="3200" b="1" dirty="0"/>
              <a:t>Task 4.3 </a:t>
            </a:r>
            <a:r>
              <a:rPr lang="en-US" sz="3200" dirty="0"/>
              <a:t>Evaluation Results Analyze </a:t>
            </a:r>
            <a:endParaRPr lang="en-US" dirty="0"/>
          </a:p>
        </p:txBody>
      </p:sp>
      <p:sp>
        <p:nvSpPr>
          <p:cNvPr id="3" name="Slide Number Placeholder 2">
            <a:extLst>
              <a:ext uri="{FF2B5EF4-FFF2-40B4-BE49-F238E27FC236}">
                <a16:creationId xmlns:a16="http://schemas.microsoft.com/office/drawing/2014/main" id="{C75132F8-FDDF-4A21-C104-CDDCEFA2D33C}"/>
              </a:ext>
            </a:extLst>
          </p:cNvPr>
          <p:cNvSpPr>
            <a:spLocks noGrp="1"/>
          </p:cNvSpPr>
          <p:nvPr>
            <p:ph type="sldNum" sz="quarter" idx="10"/>
          </p:nvPr>
        </p:nvSpPr>
        <p:spPr/>
        <p:txBody>
          <a:bodyPr/>
          <a:lstStyle/>
          <a:p>
            <a:fld id="{E18569AF-2237-4C38-90A2-3DAC76D180AF}" type="slidenum">
              <a:rPr lang="en-US" smtClean="0"/>
              <a:pPr/>
              <a:t>48</a:t>
            </a:fld>
            <a:endParaRPr lang="en-US" dirty="0"/>
          </a:p>
        </p:txBody>
      </p:sp>
      <p:pic>
        <p:nvPicPr>
          <p:cNvPr id="8" name="Picture 7" descr="A screenshot of a graph&#10;&#10;AI-generated content may be incorrect.">
            <a:extLst>
              <a:ext uri="{FF2B5EF4-FFF2-40B4-BE49-F238E27FC236}">
                <a16:creationId xmlns:a16="http://schemas.microsoft.com/office/drawing/2014/main" id="{26C49B5C-561A-3F1F-1854-41EC6EFACA7C}"/>
              </a:ext>
            </a:extLst>
          </p:cNvPr>
          <p:cNvPicPr>
            <a:picLocks noChangeAspect="1"/>
          </p:cNvPicPr>
          <p:nvPr/>
        </p:nvPicPr>
        <p:blipFill>
          <a:blip r:embed="rId3">
            <a:extLst>
              <a:ext uri="{28A0092B-C50C-407E-A947-70E740481C1C}">
                <a14:useLocalDpi xmlns:a14="http://schemas.microsoft.com/office/drawing/2010/main" val="0"/>
              </a:ext>
            </a:extLst>
          </a:blip>
          <a:srcRect b="65110"/>
          <a:stretch/>
        </p:blipFill>
        <p:spPr bwMode="auto">
          <a:xfrm>
            <a:off x="0" y="1554480"/>
            <a:ext cx="6400800" cy="2304398"/>
          </a:xfrm>
          <a:prstGeom prst="rect">
            <a:avLst/>
          </a:prstGeom>
          <a:noFill/>
        </p:spPr>
      </p:pic>
      <p:pic>
        <p:nvPicPr>
          <p:cNvPr id="9" name="Picture 8" descr="A screenshot of a graph&#10;&#10;AI-generated content may be incorrect.">
            <a:extLst>
              <a:ext uri="{FF2B5EF4-FFF2-40B4-BE49-F238E27FC236}">
                <a16:creationId xmlns:a16="http://schemas.microsoft.com/office/drawing/2014/main" id="{7751F7DB-1E37-4E34-289F-3733ADED36A3}"/>
              </a:ext>
            </a:extLst>
          </p:cNvPr>
          <p:cNvPicPr>
            <a:picLocks noChangeAspect="1"/>
          </p:cNvPicPr>
          <p:nvPr/>
        </p:nvPicPr>
        <p:blipFill>
          <a:blip r:embed="rId3">
            <a:extLst>
              <a:ext uri="{28A0092B-C50C-407E-A947-70E740481C1C}">
                <a14:useLocalDpi xmlns:a14="http://schemas.microsoft.com/office/drawing/2010/main" val="0"/>
              </a:ext>
            </a:extLst>
          </a:blip>
          <a:srcRect t="35166" b="32681"/>
          <a:stretch/>
        </p:blipFill>
        <p:spPr bwMode="auto">
          <a:xfrm>
            <a:off x="0" y="4023360"/>
            <a:ext cx="6400800" cy="2123655"/>
          </a:xfrm>
          <a:prstGeom prst="rect">
            <a:avLst/>
          </a:prstGeom>
          <a:noFill/>
        </p:spPr>
      </p:pic>
      <p:pic>
        <p:nvPicPr>
          <p:cNvPr id="10" name="Picture 9" descr="A screenshot of a graph&#10;&#10;AI-generated content may be incorrect.">
            <a:extLst>
              <a:ext uri="{FF2B5EF4-FFF2-40B4-BE49-F238E27FC236}">
                <a16:creationId xmlns:a16="http://schemas.microsoft.com/office/drawing/2014/main" id="{4B17C030-BB63-304F-6B28-184D0A2D4ACA}"/>
              </a:ext>
            </a:extLst>
          </p:cNvPr>
          <p:cNvPicPr>
            <a:picLocks noChangeAspect="1"/>
          </p:cNvPicPr>
          <p:nvPr/>
        </p:nvPicPr>
        <p:blipFill>
          <a:blip r:embed="rId3">
            <a:extLst>
              <a:ext uri="{28A0092B-C50C-407E-A947-70E740481C1C}">
                <a14:useLocalDpi xmlns:a14="http://schemas.microsoft.com/office/drawing/2010/main" val="0"/>
              </a:ext>
            </a:extLst>
          </a:blip>
          <a:srcRect t="67461"/>
          <a:stretch/>
        </p:blipFill>
        <p:spPr bwMode="auto">
          <a:xfrm>
            <a:off x="5943600" y="1735678"/>
            <a:ext cx="6400800" cy="2149120"/>
          </a:xfrm>
          <a:prstGeom prst="rect">
            <a:avLst/>
          </a:prstGeom>
          <a:noFill/>
        </p:spPr>
      </p:pic>
      <p:sp>
        <p:nvSpPr>
          <p:cNvPr id="11" name="Content Placeholder 3">
            <a:extLst>
              <a:ext uri="{FF2B5EF4-FFF2-40B4-BE49-F238E27FC236}">
                <a16:creationId xmlns:a16="http://schemas.microsoft.com/office/drawing/2014/main" id="{4D655F9E-4C65-2A75-1316-3B5201B24AF3}"/>
              </a:ext>
            </a:extLst>
          </p:cNvPr>
          <p:cNvSpPr>
            <a:spLocks noGrp="1"/>
          </p:cNvSpPr>
          <p:nvPr>
            <p:ph idx="1"/>
          </p:nvPr>
        </p:nvSpPr>
        <p:spPr>
          <a:xfrm>
            <a:off x="232831" y="1260476"/>
            <a:ext cx="9165505" cy="365125"/>
          </a:xfrm>
        </p:spPr>
        <p:txBody>
          <a:bodyPr>
            <a:normAutofit lnSpcReduction="10000"/>
          </a:bodyPr>
          <a:lstStyle/>
          <a:p>
            <a:r>
              <a:rPr lang="en-US" sz="2000" dirty="0"/>
              <a:t>The </a:t>
            </a:r>
            <a:r>
              <a:rPr lang="en-US" sz="2000" b="1" dirty="0"/>
              <a:t>GOCC+TL MPC </a:t>
            </a:r>
            <a:r>
              <a:rPr lang="en-US" sz="2000" dirty="0"/>
              <a:t>simulation results in15occ-N-3SP-4D evaluation case</a:t>
            </a:r>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5F34A02-BC4E-90FF-A375-91936ABA0D06}"/>
                  </a:ext>
                </a:extLst>
              </p:cNvPr>
              <p:cNvGraphicFramePr>
                <a:graphicFrameLocks noGrp="1"/>
              </p:cNvGraphicFramePr>
              <p:nvPr>
                <p:extLst>
                  <p:ext uri="{D42A27DB-BD31-4B8C-83A1-F6EECF244321}">
                    <p14:modId xmlns:p14="http://schemas.microsoft.com/office/powerpoint/2010/main" val="43538359"/>
                  </p:ext>
                </p:extLst>
              </p:nvPr>
            </p:nvGraphicFramePr>
            <p:xfrm>
              <a:off x="7312171" y="3967283"/>
              <a:ext cx="3663657" cy="2401825"/>
            </p:xfrm>
            <a:graphic>
              <a:graphicData uri="http://schemas.openxmlformats.org/drawingml/2006/table">
                <a:tbl>
                  <a:tblPr firstRow="1" firstCol="1" bandRow="1">
                    <a:tableStyleId>{5C22544A-7EE6-4342-B048-85BDC9FD1C3A}</a:tableStyleId>
                  </a:tblPr>
                  <a:tblGrid>
                    <a:gridCol w="1138459">
                      <a:extLst>
                        <a:ext uri="{9D8B030D-6E8A-4147-A177-3AD203B41FA5}">
                          <a16:colId xmlns:a16="http://schemas.microsoft.com/office/drawing/2014/main" val="1429920367"/>
                        </a:ext>
                      </a:extLst>
                    </a:gridCol>
                    <a:gridCol w="1544185">
                      <a:extLst>
                        <a:ext uri="{9D8B030D-6E8A-4147-A177-3AD203B41FA5}">
                          <a16:colId xmlns:a16="http://schemas.microsoft.com/office/drawing/2014/main" val="1469820659"/>
                        </a:ext>
                      </a:extLst>
                    </a:gridCol>
                    <a:gridCol w="981013">
                      <a:extLst>
                        <a:ext uri="{9D8B030D-6E8A-4147-A177-3AD203B41FA5}">
                          <a16:colId xmlns:a16="http://schemas.microsoft.com/office/drawing/2014/main" val="1639179720"/>
                        </a:ext>
                      </a:extLst>
                    </a:gridCol>
                  </a:tblGrid>
                  <a:tr h="197237">
                    <a:tc gridSpan="2">
                      <a:txBody>
                        <a:bodyPr/>
                        <a:lstStyle/>
                        <a:p>
                          <a:r>
                            <a:rPr lang="en-US" sz="1400" dirty="0">
                              <a:latin typeface="Times New Roman" panose="02020603050405020304" pitchFamily="18" charset="0"/>
                              <a:cs typeface="Times New Roman" panose="02020603050405020304" pitchFamily="18" charset="0"/>
                            </a:rPr>
                            <a:t>KPI</a:t>
                          </a:r>
                        </a:p>
                      </a:txBody>
                      <a:tcPr/>
                    </a:tc>
                    <a:tc hMerge="1">
                      <a:txBody>
                        <a:bodyPr/>
                        <a:lstStyle/>
                        <a:p>
                          <a:endParaRPr dirty="0"/>
                        </a:p>
                      </a:txBody>
                      <a:tcPr/>
                    </a:tc>
                    <a:tc>
                      <a:txBody>
                        <a:bodyPr/>
                        <a:lstStyle/>
                        <a:p>
                          <a:pPr marL="0" marR="0" indent="0" algn="ctr">
                            <a:lnSpc>
                              <a:spcPct val="150000"/>
                            </a:lnSpc>
                            <a:buNone/>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R</a:t>
                          </a:r>
                          <a:r>
                            <a:rPr lang="en-US" altLang="zh-CN" sz="1400" dirty="0">
                              <a:effectLst/>
                              <a:latin typeface="Times New Roman" panose="02020603050405020304" pitchFamily="18" charset="0"/>
                              <a:ea typeface="SimSun" panose="02010600030101010101" pitchFamily="2" charset="-122"/>
                              <a:cs typeface="Times New Roman" panose="02020603050405020304" pitchFamily="18" charset="0"/>
                            </a:rPr>
                            <a:t>esult</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287853"/>
                      </a:ext>
                    </a:extLst>
                  </a:tr>
                  <a:tr h="156228">
                    <a:tc rowSpan="5">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Prediction accuracy</a:t>
                          </a: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Tz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0.33 </a:t>
                          </a:r>
                          <a:r>
                            <a:rPr lang="zh-CN" altLang="en-US" sz="12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14040802"/>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RHz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3.23 %</a:t>
                          </a:r>
                        </a:p>
                      </a:txBody>
                      <a:tcPr marL="68580" marR="68580" marT="0" marB="0"/>
                    </a:tc>
                    <a:extLst>
                      <a:ext uri="{0D108BD9-81ED-4DB2-BD59-A6C34878D82A}">
                        <a16:rowId xmlns:a16="http://schemas.microsoft.com/office/drawing/2014/main" val="230877097"/>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RMSE(Power)</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33.2 W</a:t>
                          </a:r>
                        </a:p>
                      </a:txBody>
                      <a:tcPr marL="68580" marR="68580" marT="0" marB="0"/>
                    </a:tc>
                    <a:extLst>
                      <a:ext uri="{0D108BD9-81ED-4DB2-BD59-A6C34878D82A}">
                        <a16:rowId xmlns:a16="http://schemas.microsoft.com/office/drawing/2014/main" val="299423306"/>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mean</m:t>
                                </m:r>
                                <m:r>
                                  <a:rPr lang="en-US" sz="1200" b="0" i="1" smtClean="0">
                                    <a:effectLst/>
                                    <a:latin typeface="Cambria Math" panose="02040503050406030204" pitchFamily="18" charset="0"/>
                                  </a:rPr>
                                  <m:t>(</m:t>
                                </m:r>
                                <m:acc>
                                  <m:accPr>
                                    <m:chr m:val="̅"/>
                                    <m:ctrlPr>
                                      <a:rPr lang="en-US" sz="1200" i="1" smtClean="0">
                                        <a:effectLst/>
                                        <a:latin typeface="Cambria Math" panose="02040503050406030204" pitchFamily="18" charset="0"/>
                                      </a:rPr>
                                    </m:ctrlPr>
                                  </m:accPr>
                                  <m:e>
                                    <m:r>
                                      <a:rPr lang="en-US" sz="1200">
                                        <a:effectLst/>
                                        <a:latin typeface="Cambria Math" panose="02040503050406030204" pitchFamily="18" charset="0"/>
                                      </a:rPr>
                                      <m:t>𝐽𝑆𝐷</m:t>
                                    </m:r>
                                  </m:e>
                                </m:acc>
                                <m:r>
                                  <a:rPr lang="en-US" sz="1200" b="0" i="1"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0.138</a:t>
                          </a:r>
                        </a:p>
                      </a:txBody>
                      <a:tcPr marL="68580" marR="68580" marT="0" marB="0"/>
                    </a:tc>
                    <a:extLst>
                      <a:ext uri="{0D108BD9-81ED-4DB2-BD59-A6C34878D82A}">
                        <a16:rowId xmlns:a16="http://schemas.microsoft.com/office/drawing/2014/main" val="3992339537"/>
                      </a:ext>
                    </a:extLst>
                  </a:tr>
                  <a:tr h="156228">
                    <a:tc vMerge="1">
                      <a:txBody>
                        <a:bodyPr/>
                        <a:lstStyle/>
                        <a:p>
                          <a:pPr marL="0" marR="0" indent="0" algn="l">
                            <a:lnSpc>
                              <a:spcPct val="10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med</m:t>
                                </m:r>
                                <m:r>
                                  <a:rPr lang="en-US" sz="1200" b="0" i="1" smtClean="0">
                                    <a:effectLst/>
                                    <a:latin typeface="Cambria Math" panose="02040503050406030204" pitchFamily="18" charset="0"/>
                                  </a:rPr>
                                  <m:t>(</m:t>
                                </m:r>
                                <m:acc>
                                  <m:accPr>
                                    <m:chr m:val="̅"/>
                                    <m:ctrlPr>
                                      <a:rPr lang="en-US" sz="1200" i="1" smtClean="0">
                                        <a:effectLst/>
                                        <a:latin typeface="Cambria Math" panose="02040503050406030204" pitchFamily="18" charset="0"/>
                                      </a:rPr>
                                    </m:ctrlPr>
                                  </m:accPr>
                                  <m:e>
                                    <m:r>
                                      <a:rPr lang="en-US" sz="1200">
                                        <a:effectLst/>
                                        <a:latin typeface="Cambria Math" panose="02040503050406030204" pitchFamily="18" charset="0"/>
                                      </a:rPr>
                                      <m:t>𝐽𝑆𝐷</m:t>
                                    </m:r>
                                  </m:e>
                                </m:acc>
                                <m:r>
                                  <a:rPr lang="en-US" sz="1200" b="0" i="1"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0.112</a:t>
                          </a:r>
                        </a:p>
                      </a:txBody>
                      <a:tcPr marL="68580" marR="68580" marT="0" marB="0"/>
                    </a:tc>
                    <a:extLst>
                      <a:ext uri="{0D108BD9-81ED-4DB2-BD59-A6C34878D82A}">
                        <a16:rowId xmlns:a16="http://schemas.microsoft.com/office/drawing/2014/main" val="1615247561"/>
                      </a:ext>
                    </a:extLst>
                  </a:tr>
                  <a:tr h="156228">
                    <a:tc rowSpan="3">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Control performance</a:t>
                          </a:r>
                        </a:p>
                      </a:txBody>
                      <a:tcPr marL="68580" marR="68580" marT="0" marB="0"/>
                    </a:tc>
                    <a:tc>
                      <a:txBody>
                        <a:bodyPr/>
                        <a:lstStyle/>
                        <a:p>
                          <a:pPr marL="0" marR="0" indent="0" algn="l">
                            <a:lnSpc>
                              <a:spcPct val="150000"/>
                            </a:lnSpc>
                            <a:buNone/>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mean</m:t>
                                </m:r>
                                <m:r>
                                  <a:rPr lang="en-US" sz="1200" b="0" i="0" smtClean="0">
                                    <a:effectLst/>
                                    <a:latin typeface="Cambria Math" panose="02040503050406030204" pitchFamily="18" charset="0"/>
                                  </a:rPr>
                                  <m:t>(</m:t>
                                </m:r>
                                <m:r>
                                  <a:rPr lang="en-US" sz="1200" smtClean="0">
                                    <a:effectLst/>
                                    <a:latin typeface="Cambria Math" panose="02040503050406030204" pitchFamily="18" charset="0"/>
                                  </a:rPr>
                                  <m:t>𝐴𝑣𝑔𝐷𝑖𝑠𝐶𝑜𝑚𝑓</m:t>
                                </m:r>
                                <m:r>
                                  <a:rPr lang="en-US" sz="1200" b="0" i="0"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9.1</a:t>
                          </a:r>
                        </a:p>
                      </a:txBody>
                      <a:tcPr marL="68580" marR="68580" marT="0" marB="0"/>
                    </a:tc>
                    <a:extLst>
                      <a:ext uri="{0D108BD9-81ED-4DB2-BD59-A6C34878D82A}">
                        <a16:rowId xmlns:a16="http://schemas.microsoft.com/office/drawing/2014/main" val="427573727"/>
                      </a:ext>
                    </a:extLst>
                  </a:tr>
                  <a:tr h="156228">
                    <a:tc vMerge="1">
                      <a:txBody>
                        <a:bodyPr/>
                        <a:lstStyle/>
                        <a:p>
                          <a:endParaRPr lang="en-US"/>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sty m:val="p"/>
                                  </m:rPr>
                                  <a:rPr lang="en-US" sz="1200" b="0" i="0" smtClean="0">
                                    <a:effectLst/>
                                    <a:latin typeface="Cambria Math" panose="02040503050406030204" pitchFamily="18" charset="0"/>
                                  </a:rPr>
                                  <m:t>med</m:t>
                                </m:r>
                                <m:r>
                                  <a:rPr lang="en-US" sz="1200" b="0" i="0" smtClean="0">
                                    <a:effectLst/>
                                    <a:latin typeface="Cambria Math" panose="02040503050406030204" pitchFamily="18" charset="0"/>
                                  </a:rPr>
                                  <m:t>(</m:t>
                                </m:r>
                                <m:r>
                                  <a:rPr lang="en-US" sz="1200" smtClean="0">
                                    <a:effectLst/>
                                    <a:latin typeface="Cambria Math" panose="02040503050406030204" pitchFamily="18" charset="0"/>
                                  </a:rPr>
                                  <m:t>𝐴𝑣𝑔𝐷𝑖𝑠𝐶𝑜𝑚𝑓</m:t>
                                </m:r>
                                <m:r>
                                  <a:rPr lang="en-US" sz="1200" b="0" i="0" smtClean="0">
                                    <a:effectLst/>
                                    <a:latin typeface="Cambria Math" panose="02040503050406030204" pitchFamily="18" charset="0"/>
                                  </a:rPr>
                                  <m:t>)</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7.5</a:t>
                          </a:r>
                        </a:p>
                      </a:txBody>
                      <a:tcPr marL="68580" marR="68580" marT="0" marB="0"/>
                    </a:tc>
                    <a:extLst>
                      <a:ext uri="{0D108BD9-81ED-4DB2-BD59-A6C34878D82A}">
                        <a16:rowId xmlns:a16="http://schemas.microsoft.com/office/drawing/2014/main" val="1301092156"/>
                      </a:ext>
                    </a:extLst>
                  </a:tr>
                  <a:tr h="156228">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14:m>
                            <m:oMathPara xmlns:m="http://schemas.openxmlformats.org/officeDocument/2006/math">
                              <m:oMathParaPr>
                                <m:jc m:val="left"/>
                              </m:oMathParaPr>
                              <m:oMath xmlns:m="http://schemas.openxmlformats.org/officeDocument/2006/math">
                                <m:r>
                                  <m:rPr>
                                    <m:sty m:val="p"/>
                                  </m:rPr>
                                  <a:rPr lang="en-US" sz="1200" smtClean="0">
                                    <a:effectLst/>
                                    <a:latin typeface="Cambria Math" panose="02040503050406030204" pitchFamily="18" charset="0"/>
                                  </a:rPr>
                                  <m:t>E</m:t>
                                </m:r>
                              </m:oMath>
                            </m:oMathPara>
                          </a14:m>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62.4 kWh</a:t>
                          </a:r>
                        </a:p>
                      </a:txBody>
                      <a:tcPr marL="68580" marR="68580" marT="0" marB="0"/>
                    </a:tc>
                    <a:extLst>
                      <a:ext uri="{0D108BD9-81ED-4DB2-BD59-A6C34878D82A}">
                        <a16:rowId xmlns:a16="http://schemas.microsoft.com/office/drawing/2014/main" val="839448533"/>
                      </a:ext>
                    </a:extLst>
                  </a:tr>
                </a:tbl>
              </a:graphicData>
            </a:graphic>
          </p:graphicFrame>
        </mc:Choice>
        <mc:Fallback xmlns="">
          <p:graphicFrame>
            <p:nvGraphicFramePr>
              <p:cNvPr id="13" name="Table 12">
                <a:extLst>
                  <a:ext uri="{FF2B5EF4-FFF2-40B4-BE49-F238E27FC236}">
                    <a16:creationId xmlns:a16="http://schemas.microsoft.com/office/drawing/2014/main" id="{45F34A02-BC4E-90FF-A375-91936ABA0D06}"/>
                  </a:ext>
                </a:extLst>
              </p:cNvPr>
              <p:cNvGraphicFramePr>
                <a:graphicFrameLocks noGrp="1"/>
              </p:cNvGraphicFramePr>
              <p:nvPr>
                <p:extLst>
                  <p:ext uri="{D42A27DB-BD31-4B8C-83A1-F6EECF244321}">
                    <p14:modId xmlns:p14="http://schemas.microsoft.com/office/powerpoint/2010/main" val="43538359"/>
                  </p:ext>
                </p:extLst>
              </p:nvPr>
            </p:nvGraphicFramePr>
            <p:xfrm>
              <a:off x="7312171" y="3967283"/>
              <a:ext cx="3663657" cy="2401825"/>
            </p:xfrm>
            <a:graphic>
              <a:graphicData uri="http://schemas.openxmlformats.org/drawingml/2006/table">
                <a:tbl>
                  <a:tblPr firstRow="1" firstCol="1" bandRow="1">
                    <a:tableStyleId>{5C22544A-7EE6-4342-B048-85BDC9FD1C3A}</a:tableStyleId>
                  </a:tblPr>
                  <a:tblGrid>
                    <a:gridCol w="1138459">
                      <a:extLst>
                        <a:ext uri="{9D8B030D-6E8A-4147-A177-3AD203B41FA5}">
                          <a16:colId xmlns:a16="http://schemas.microsoft.com/office/drawing/2014/main" val="1429920367"/>
                        </a:ext>
                      </a:extLst>
                    </a:gridCol>
                    <a:gridCol w="1544185">
                      <a:extLst>
                        <a:ext uri="{9D8B030D-6E8A-4147-A177-3AD203B41FA5}">
                          <a16:colId xmlns:a16="http://schemas.microsoft.com/office/drawing/2014/main" val="1469820659"/>
                        </a:ext>
                      </a:extLst>
                    </a:gridCol>
                    <a:gridCol w="981013">
                      <a:extLst>
                        <a:ext uri="{9D8B030D-6E8A-4147-A177-3AD203B41FA5}">
                          <a16:colId xmlns:a16="http://schemas.microsoft.com/office/drawing/2014/main" val="1639179720"/>
                        </a:ext>
                      </a:extLst>
                    </a:gridCol>
                  </a:tblGrid>
                  <a:tr h="304800">
                    <a:tc gridSpan="2">
                      <a:txBody>
                        <a:bodyPr/>
                        <a:lstStyle/>
                        <a:p>
                          <a:r>
                            <a:rPr lang="en-US" sz="1400" dirty="0">
                              <a:latin typeface="Times New Roman" panose="02020603050405020304" pitchFamily="18" charset="0"/>
                              <a:cs typeface="Times New Roman" panose="02020603050405020304" pitchFamily="18" charset="0"/>
                            </a:rPr>
                            <a:t>KPI</a:t>
                          </a:r>
                        </a:p>
                      </a:txBody>
                      <a:tcPr/>
                    </a:tc>
                    <a:tc hMerge="1">
                      <a:txBody>
                        <a:bodyPr/>
                        <a:lstStyle/>
                        <a:p>
                          <a:endParaRPr dirty="0"/>
                        </a:p>
                      </a:txBody>
                      <a:tcPr/>
                    </a:tc>
                    <a:tc>
                      <a:txBody>
                        <a:bodyPr/>
                        <a:lstStyle/>
                        <a:p>
                          <a:pPr marL="0" marR="0" indent="0" algn="ctr">
                            <a:lnSpc>
                              <a:spcPct val="150000"/>
                            </a:lnSpc>
                            <a:buNone/>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R</a:t>
                          </a:r>
                          <a:r>
                            <a:rPr lang="en-US" altLang="zh-CN" sz="1400" dirty="0">
                              <a:effectLst/>
                              <a:latin typeface="Times New Roman" panose="02020603050405020304" pitchFamily="18" charset="0"/>
                              <a:ea typeface="SimSun" panose="02010600030101010101" pitchFamily="2" charset="-122"/>
                              <a:cs typeface="Times New Roman" panose="02020603050405020304" pitchFamily="18" charset="0"/>
                            </a:rPr>
                            <a:t>esult</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5287853"/>
                      </a:ext>
                    </a:extLst>
                  </a:tr>
                  <a:tr h="241427">
                    <a:tc rowSpan="5">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Prediction accuracy</a:t>
                          </a: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Tz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0.33 </a:t>
                          </a:r>
                          <a:r>
                            <a:rPr lang="zh-CN" altLang="en-US" sz="12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14040802"/>
                      </a:ext>
                    </a:extLst>
                  </a:tr>
                  <a:tr h="241427">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a:t>
                          </a:r>
                          <a:r>
                            <a:rPr lang="en-US" sz="1200" dirty="0" err="1">
                              <a:effectLst/>
                              <a:latin typeface="Times New Roman" panose="02020603050405020304" pitchFamily="18" charset="0"/>
                              <a:cs typeface="Times New Roman" panose="02020603050405020304" pitchFamily="18" charset="0"/>
                            </a:rPr>
                            <a:t>RHz</a:t>
                          </a:r>
                          <a:r>
                            <a:rPr lang="en-US" sz="1200" dirty="0">
                              <a:effectLst/>
                              <a:latin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3.23 %</a:t>
                          </a:r>
                        </a:p>
                      </a:txBody>
                      <a:tcPr marL="68580" marR="68580" marT="0" marB="0"/>
                    </a:tc>
                    <a:extLst>
                      <a:ext uri="{0D108BD9-81ED-4DB2-BD59-A6C34878D82A}">
                        <a16:rowId xmlns:a16="http://schemas.microsoft.com/office/drawing/2014/main" val="230877097"/>
                      </a:ext>
                    </a:extLst>
                  </a:tr>
                  <a:tr h="241427">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l">
                            <a:lnSpc>
                              <a:spcPct val="150000"/>
                            </a:lnSpc>
                            <a:buNone/>
                          </a:pPr>
                          <a:r>
                            <a:rPr lang="en-US" sz="1200" dirty="0">
                              <a:effectLst/>
                              <a:latin typeface="Times New Roman" panose="02020603050405020304" pitchFamily="18" charset="0"/>
                              <a:cs typeface="Times New Roman" panose="02020603050405020304" pitchFamily="18" charset="0"/>
                            </a:rPr>
                            <a:t>RMSE(Power)</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33.2 W</a:t>
                          </a:r>
                        </a:p>
                      </a:txBody>
                      <a:tcPr marL="68580" marR="68580" marT="0" marB="0"/>
                    </a:tc>
                    <a:extLst>
                      <a:ext uri="{0D108BD9-81ED-4DB2-BD59-A6C34878D82A}">
                        <a16:rowId xmlns:a16="http://schemas.microsoft.com/office/drawing/2014/main" val="299423306"/>
                      </a:ext>
                    </a:extLst>
                  </a:tr>
                  <a:tr h="274892">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74016" t="-377778" r="-64961" b="-424444"/>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0.138</a:t>
                          </a:r>
                        </a:p>
                      </a:txBody>
                      <a:tcPr marL="68580" marR="68580" marT="0" marB="0"/>
                    </a:tc>
                    <a:extLst>
                      <a:ext uri="{0D108BD9-81ED-4DB2-BD59-A6C34878D82A}">
                        <a16:rowId xmlns:a16="http://schemas.microsoft.com/office/drawing/2014/main" val="3992339537"/>
                      </a:ext>
                    </a:extLst>
                  </a:tr>
                  <a:tr h="274892">
                    <a:tc vMerge="1">
                      <a:txBody>
                        <a:bodyPr/>
                        <a:lstStyle/>
                        <a:p>
                          <a:pPr marL="0" marR="0" indent="0" algn="l">
                            <a:lnSpc>
                              <a:spcPct val="10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74016" t="-467391" r="-64961" b="-315217"/>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0.112</a:t>
                          </a:r>
                        </a:p>
                      </a:txBody>
                      <a:tcPr marL="68580" marR="68580" marT="0" marB="0"/>
                    </a:tc>
                    <a:extLst>
                      <a:ext uri="{0D108BD9-81ED-4DB2-BD59-A6C34878D82A}">
                        <a16:rowId xmlns:a16="http://schemas.microsoft.com/office/drawing/2014/main" val="1615247561"/>
                      </a:ext>
                    </a:extLst>
                  </a:tr>
                  <a:tr h="274320">
                    <a:tc rowSpan="3">
                      <a:txBody>
                        <a:bodyPr/>
                        <a:lstStyle/>
                        <a:p>
                          <a:pPr marL="0" marR="0" indent="0" algn="l">
                            <a:lnSpc>
                              <a:spcPct val="10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Control performance</a:t>
                          </a:r>
                        </a:p>
                      </a:txBody>
                      <a:tcPr marL="68580" marR="68580" marT="0" marB="0"/>
                    </a:tc>
                    <a:tc>
                      <a:txBody>
                        <a:bodyPr/>
                        <a:lstStyle/>
                        <a:p>
                          <a:endParaRPr lang="en-US"/>
                        </a:p>
                      </a:txBody>
                      <a:tcPr marL="68580" marR="68580" marT="0" marB="0">
                        <a:blipFill>
                          <a:blip r:embed="rId4"/>
                          <a:stretch>
                            <a:fillRect l="-74016" t="-580000" r="-64961" b="-222222"/>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9.1</a:t>
                          </a:r>
                        </a:p>
                      </a:txBody>
                      <a:tcPr marL="68580" marR="68580" marT="0" marB="0"/>
                    </a:tc>
                    <a:extLst>
                      <a:ext uri="{0D108BD9-81ED-4DB2-BD59-A6C34878D82A}">
                        <a16:rowId xmlns:a16="http://schemas.microsoft.com/office/drawing/2014/main" val="427573727"/>
                      </a:ext>
                    </a:extLst>
                  </a:tr>
                  <a:tr h="274320">
                    <a:tc vMerge="1">
                      <a:txBody>
                        <a:bodyPr/>
                        <a:lstStyle/>
                        <a:p>
                          <a:endParaRPr lang="en-US"/>
                        </a:p>
                      </a:txBody>
                      <a:tcPr/>
                    </a:tc>
                    <a:tc>
                      <a:txBody>
                        <a:bodyPr/>
                        <a:lstStyle/>
                        <a:p>
                          <a:endParaRPr lang="en-US"/>
                        </a:p>
                      </a:txBody>
                      <a:tcPr marL="68580" marR="68580" marT="0" marB="0">
                        <a:blipFill>
                          <a:blip r:embed="rId4"/>
                          <a:stretch>
                            <a:fillRect l="-74016" t="-680000" r="-64961" b="-122222"/>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7.5</a:t>
                          </a:r>
                        </a:p>
                      </a:txBody>
                      <a:tcPr marL="68580" marR="68580" marT="0" marB="0"/>
                    </a:tc>
                    <a:extLst>
                      <a:ext uri="{0D108BD9-81ED-4DB2-BD59-A6C34878D82A}">
                        <a16:rowId xmlns:a16="http://schemas.microsoft.com/office/drawing/2014/main" val="1301092156"/>
                      </a:ext>
                    </a:extLst>
                  </a:tr>
                  <a:tr h="274320">
                    <a:tc vMerge="1">
                      <a:txBody>
                        <a:bodyPr/>
                        <a:lstStyle/>
                        <a:p>
                          <a:pPr marL="0" marR="0" indent="0" algn="l">
                            <a:lnSpc>
                              <a:spcPct val="150000"/>
                            </a:lnSpc>
                            <a:buNone/>
                          </a:pP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74016" t="-780000" r="-64961" b="-22222"/>
                          </a:stretch>
                        </a:blipFill>
                      </a:tcPr>
                    </a:tc>
                    <a:tc>
                      <a:txBody>
                        <a:bodyPr/>
                        <a:lstStyle/>
                        <a:p>
                          <a:pPr marL="0" marR="0" indent="0" algn="ctr">
                            <a:lnSpc>
                              <a:spcPct val="150000"/>
                            </a:lnSpc>
                            <a:buNone/>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62.4 kWh</a:t>
                          </a:r>
                        </a:p>
                      </a:txBody>
                      <a:tcPr marL="68580" marR="68580" marT="0" marB="0"/>
                    </a:tc>
                    <a:extLst>
                      <a:ext uri="{0D108BD9-81ED-4DB2-BD59-A6C34878D82A}">
                        <a16:rowId xmlns:a16="http://schemas.microsoft.com/office/drawing/2014/main" val="839448533"/>
                      </a:ext>
                    </a:extLst>
                  </a:tr>
                </a:tbl>
              </a:graphicData>
            </a:graphic>
          </p:graphicFrame>
        </mc:Fallback>
      </mc:AlternateContent>
      <p:sp>
        <p:nvSpPr>
          <p:cNvPr id="14" name="TextBox 13">
            <a:extLst>
              <a:ext uri="{FF2B5EF4-FFF2-40B4-BE49-F238E27FC236}">
                <a16:creationId xmlns:a16="http://schemas.microsoft.com/office/drawing/2014/main" id="{0F29679D-8DCA-D98A-A664-892104297A94}"/>
              </a:ext>
            </a:extLst>
          </p:cNvPr>
          <p:cNvSpPr txBox="1"/>
          <p:nvPr/>
        </p:nvSpPr>
        <p:spPr>
          <a:xfrm>
            <a:off x="1211126" y="1948947"/>
            <a:ext cx="1743840"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Zone air temperature</a:t>
            </a:r>
          </a:p>
        </p:txBody>
      </p:sp>
      <p:sp>
        <p:nvSpPr>
          <p:cNvPr id="15" name="TextBox 14">
            <a:extLst>
              <a:ext uri="{FF2B5EF4-FFF2-40B4-BE49-F238E27FC236}">
                <a16:creationId xmlns:a16="http://schemas.microsoft.com/office/drawing/2014/main" id="{7FDA4868-FC13-DABA-6B6C-9C8D50789915}"/>
              </a:ext>
            </a:extLst>
          </p:cNvPr>
          <p:cNvSpPr txBox="1"/>
          <p:nvPr/>
        </p:nvSpPr>
        <p:spPr>
          <a:xfrm>
            <a:off x="1211126" y="4186277"/>
            <a:ext cx="2022580"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Zone air relative humidity</a:t>
            </a:r>
          </a:p>
        </p:txBody>
      </p:sp>
      <p:sp>
        <p:nvSpPr>
          <p:cNvPr id="16" name="TextBox 15">
            <a:extLst>
              <a:ext uri="{FF2B5EF4-FFF2-40B4-BE49-F238E27FC236}">
                <a16:creationId xmlns:a16="http://schemas.microsoft.com/office/drawing/2014/main" id="{E8DFBAC8-0A30-3E97-2FA6-E6DB58AB4CC3}"/>
              </a:ext>
            </a:extLst>
          </p:cNvPr>
          <p:cNvSpPr txBox="1"/>
          <p:nvPr/>
        </p:nvSpPr>
        <p:spPr>
          <a:xfrm>
            <a:off x="6875986" y="1948946"/>
            <a:ext cx="2022580"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HVAC system power</a:t>
            </a:r>
          </a:p>
        </p:txBody>
      </p:sp>
    </p:spTree>
    <p:extLst>
      <p:ext uri="{BB962C8B-B14F-4D97-AF65-F5344CB8AC3E}">
        <p14:creationId xmlns:p14="http://schemas.microsoft.com/office/powerpoint/2010/main" val="1181391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7847E-2658-3D31-CD8E-4D3FFF7A9E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EBA82A-0B80-92D4-86F9-2AA4491D8D2F}"/>
              </a:ext>
            </a:extLst>
          </p:cNvPr>
          <p:cNvSpPr>
            <a:spLocks noGrp="1"/>
          </p:cNvSpPr>
          <p:nvPr>
            <p:ph type="title"/>
          </p:nvPr>
        </p:nvSpPr>
        <p:spPr/>
        <p:txBody>
          <a:bodyPr>
            <a:normAutofit fontScale="90000"/>
          </a:bodyPr>
          <a:lstStyle/>
          <a:p>
            <a:r>
              <a:rPr lang="en-US" sz="3200" b="1" dirty="0"/>
              <a:t>Task 4.3 </a:t>
            </a:r>
            <a:r>
              <a:rPr lang="en-US" sz="3200" dirty="0"/>
              <a:t>Evaluation Results Analyze </a:t>
            </a:r>
            <a:endParaRPr lang="en-US" dirty="0"/>
          </a:p>
        </p:txBody>
      </p:sp>
      <p:sp>
        <p:nvSpPr>
          <p:cNvPr id="3" name="Slide Number Placeholder 2">
            <a:extLst>
              <a:ext uri="{FF2B5EF4-FFF2-40B4-BE49-F238E27FC236}">
                <a16:creationId xmlns:a16="http://schemas.microsoft.com/office/drawing/2014/main" id="{FAC39DFD-4DCB-41FE-0F54-6F73BF41B6C1}"/>
              </a:ext>
            </a:extLst>
          </p:cNvPr>
          <p:cNvSpPr>
            <a:spLocks noGrp="1"/>
          </p:cNvSpPr>
          <p:nvPr>
            <p:ph type="sldNum" sz="quarter" idx="10"/>
          </p:nvPr>
        </p:nvSpPr>
        <p:spPr/>
        <p:txBody>
          <a:bodyPr/>
          <a:lstStyle/>
          <a:p>
            <a:fld id="{E18569AF-2237-4C38-90A2-3DAC76D180AF}" type="slidenum">
              <a:rPr lang="en-US" smtClean="0"/>
              <a:pPr/>
              <a:t>49</a:t>
            </a:fld>
            <a:endParaRPr lang="en-US" dirty="0"/>
          </a:p>
        </p:txBody>
      </p:sp>
      <p:sp>
        <p:nvSpPr>
          <p:cNvPr id="11" name="TextBox 10">
            <a:extLst>
              <a:ext uri="{FF2B5EF4-FFF2-40B4-BE49-F238E27FC236}">
                <a16:creationId xmlns:a16="http://schemas.microsoft.com/office/drawing/2014/main" id="{AFE05D71-C03E-3F01-7ABC-14FE51E1A5AB}"/>
              </a:ext>
            </a:extLst>
          </p:cNvPr>
          <p:cNvSpPr txBox="1"/>
          <p:nvPr/>
        </p:nvSpPr>
        <p:spPr>
          <a:xfrm>
            <a:off x="339115" y="1196261"/>
            <a:ext cx="9525505" cy="73866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Summary of the simulation results of 15occ-N-3SP-4D evaluation case</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39022ED-E32C-BCD9-D9F5-1982898638BD}"/>
                  </a:ext>
                </a:extLst>
              </p:cNvPr>
              <p:cNvSpPr txBox="1"/>
              <p:nvPr/>
            </p:nvSpPr>
            <p:spPr>
              <a:xfrm>
                <a:off x="564182" y="1682650"/>
                <a:ext cx="5256791" cy="224734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Prediction accuracy</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zone air temperature, zone air relative humidity, and HVAC system power model</a:t>
                </a:r>
              </a:p>
              <a:p>
                <a:pPr marL="1257300" lvl="2"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RMSE are all within the criteria </a:t>
                </a:r>
              </a:p>
              <a:p>
                <a:pPr lvl="2"/>
                <a:r>
                  <a:rPr lang="en-US" sz="1600" dirty="0">
                    <a:latin typeface="Times New Roman" panose="02020603050405020304" pitchFamily="18" charset="0"/>
                    <a:cs typeface="Times New Roman" panose="02020603050405020304" pitchFamily="18" charset="0"/>
                  </a:rPr>
                  <a:t>(0.5 °C, 5%, and 90W) [1]</a:t>
                </a:r>
              </a:p>
              <a:p>
                <a:pPr lvl="2"/>
                <a:endParaRPr lang="en-US" sz="16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group thermal comfort model,</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800" i="1" smtClean="0">
                            <a:effectLst/>
                            <a:latin typeface="Cambria Math" panose="02040503050406030204" pitchFamily="18" charset="0"/>
                            <a:ea typeface="SimSun" panose="02010600030101010101" pitchFamily="2" charset="-122"/>
                            <a:cs typeface="Arial" panose="020B0604020202020204" pitchFamily="34" charset="0"/>
                          </a:rPr>
                        </m:ctrlPr>
                      </m:accPr>
                      <m:e>
                        <m:r>
                          <a:rPr lang="en-US" sz="1800" b="0" i="1" smtClean="0">
                            <a:effectLst/>
                            <a:latin typeface="Cambria Math" panose="02040503050406030204" pitchFamily="18" charset="0"/>
                            <a:ea typeface="SimSun" panose="02010600030101010101" pitchFamily="2" charset="-122"/>
                            <a:cs typeface="Arial" panose="020B0604020202020204" pitchFamily="34" charset="0"/>
                          </a:rPr>
                          <m:t>𝐽𝑆𝐷</m:t>
                        </m:r>
                      </m:e>
                    </m:acc>
                  </m:oMath>
                </a14:m>
                <a:endParaRPr lang="en-US" dirty="0">
                  <a:latin typeface="Times New Roman" panose="02020603050405020304" pitchFamily="18" charset="0"/>
                  <a:cs typeface="Times New Roman" panose="02020603050405020304" pitchFamily="18" charset="0"/>
                </a:endParaRPr>
              </a:p>
              <a:p>
                <a:endParaRPr lang="en-US" dirty="0"/>
              </a:p>
            </p:txBody>
          </p:sp>
        </mc:Choice>
        <mc:Fallback xmlns="">
          <p:sp>
            <p:nvSpPr>
              <p:cNvPr id="12" name="TextBox 11">
                <a:extLst>
                  <a:ext uri="{FF2B5EF4-FFF2-40B4-BE49-F238E27FC236}">
                    <a16:creationId xmlns:a16="http://schemas.microsoft.com/office/drawing/2014/main" id="{039022ED-E32C-BCD9-D9F5-1982898638BD}"/>
                  </a:ext>
                </a:extLst>
              </p:cNvPr>
              <p:cNvSpPr txBox="1">
                <a:spLocks noRot="1" noChangeAspect="1" noMove="1" noResize="1" noEditPoints="1" noAdjustHandles="1" noChangeArrowheads="1" noChangeShapeType="1" noTextEdit="1"/>
              </p:cNvSpPr>
              <p:nvPr/>
            </p:nvSpPr>
            <p:spPr>
              <a:xfrm>
                <a:off x="564182" y="1682650"/>
                <a:ext cx="5256791" cy="2247346"/>
              </a:xfrm>
              <a:prstGeom prst="rect">
                <a:avLst/>
              </a:prstGeom>
              <a:blipFill>
                <a:blip r:embed="rId3"/>
                <a:stretch>
                  <a:fillRect l="-1044" t="-1355"/>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FEEA990-66FF-C1A1-0281-643D4D34105C}"/>
              </a:ext>
            </a:extLst>
          </p:cNvPr>
          <p:cNvSpPr txBox="1"/>
          <p:nvPr/>
        </p:nvSpPr>
        <p:spPr>
          <a:xfrm>
            <a:off x="6155294" y="1660091"/>
            <a:ext cx="5256791" cy="313932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Control performance</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group thermal comfort, 𝐴𝑣𝑔𝐷𝑖𝑠𝐶𝑜𝑚𝑓</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HVAC system energy</a:t>
            </a:r>
          </a:p>
          <a:p>
            <a:endParaRPr lang="en-US" sz="1600" dirty="0"/>
          </a:p>
        </p:txBody>
      </p:sp>
      <p:pic>
        <p:nvPicPr>
          <p:cNvPr id="15" name="Picture 14">
            <a:extLst>
              <a:ext uri="{FF2B5EF4-FFF2-40B4-BE49-F238E27FC236}">
                <a16:creationId xmlns:a16="http://schemas.microsoft.com/office/drawing/2014/main" id="{ADAC4053-626D-B503-B6D3-869E0AB5EAD7}"/>
              </a:ext>
            </a:extLst>
          </p:cNvPr>
          <p:cNvPicPr>
            <a:picLocks noChangeAspect="1"/>
          </p:cNvPicPr>
          <p:nvPr/>
        </p:nvPicPr>
        <p:blipFill>
          <a:blip r:embed="rId4">
            <a:extLst>
              <a:ext uri="{28A0092B-C50C-407E-A947-70E740481C1C}">
                <a14:useLocalDpi xmlns:a14="http://schemas.microsoft.com/office/drawing/2010/main" val="0"/>
              </a:ext>
            </a:extLst>
          </a:blip>
          <a:srcRect l="59204" t="3094" r="24800" b="50818"/>
          <a:stretch/>
        </p:blipFill>
        <p:spPr bwMode="auto">
          <a:xfrm>
            <a:off x="7545546" y="2250788"/>
            <a:ext cx="2032404" cy="1928841"/>
          </a:xfrm>
          <a:prstGeom prst="rect">
            <a:avLst/>
          </a:prstGeom>
          <a:noFill/>
          <a:ln>
            <a:noFill/>
          </a:ln>
        </p:spPr>
      </p:pic>
      <p:pic>
        <p:nvPicPr>
          <p:cNvPr id="24" name="Picture 23">
            <a:extLst>
              <a:ext uri="{FF2B5EF4-FFF2-40B4-BE49-F238E27FC236}">
                <a16:creationId xmlns:a16="http://schemas.microsoft.com/office/drawing/2014/main" id="{38DF0AE0-8E9B-4D7F-9730-8EB5F830A0EC}"/>
              </a:ext>
            </a:extLst>
          </p:cNvPr>
          <p:cNvPicPr>
            <a:picLocks noChangeAspect="1"/>
          </p:cNvPicPr>
          <p:nvPr/>
        </p:nvPicPr>
        <p:blipFill>
          <a:blip r:embed="rId5"/>
          <a:srcRect l="58858" t="2426" r="24104" b="50000"/>
          <a:stretch/>
        </p:blipFill>
        <p:spPr>
          <a:xfrm>
            <a:off x="1807420" y="3563371"/>
            <a:ext cx="2102884" cy="1935946"/>
          </a:xfrm>
          <a:prstGeom prst="rect">
            <a:avLst/>
          </a:prstGeom>
        </p:spPr>
      </p:pic>
      <p:sp>
        <p:nvSpPr>
          <p:cNvPr id="4" name="TextBox 3">
            <a:extLst>
              <a:ext uri="{FF2B5EF4-FFF2-40B4-BE49-F238E27FC236}">
                <a16:creationId xmlns:a16="http://schemas.microsoft.com/office/drawing/2014/main" id="{F822129C-95A7-B0CF-E7B9-41DC90B2C190}"/>
              </a:ext>
            </a:extLst>
          </p:cNvPr>
          <p:cNvSpPr txBox="1"/>
          <p:nvPr/>
        </p:nvSpPr>
        <p:spPr>
          <a:xfrm>
            <a:off x="14664" y="6190449"/>
            <a:ext cx="11929594" cy="276999"/>
          </a:xfrm>
          <a:prstGeom prst="rect">
            <a:avLst/>
          </a:prstGeom>
          <a:noFill/>
        </p:spPr>
        <p:txBody>
          <a:bodyPr wrap="square">
            <a:spAutoFit/>
          </a:bodyPr>
          <a:lstStyle/>
          <a:p>
            <a:r>
              <a:rPr lang="en-US" sz="1200" dirty="0"/>
              <a:t>[1] American Society of Heating, V., and Air Conditioning Engineers (ASHRAE), Guideline 14-2014, in Measurement of Energy and Demand Savings. 2014.</a:t>
            </a:r>
          </a:p>
        </p:txBody>
      </p:sp>
      <p:pic>
        <p:nvPicPr>
          <p:cNvPr id="5" name="Picture 4">
            <a:extLst>
              <a:ext uri="{FF2B5EF4-FFF2-40B4-BE49-F238E27FC236}">
                <a16:creationId xmlns:a16="http://schemas.microsoft.com/office/drawing/2014/main" id="{69951B71-8A1B-FB21-B1DE-A5919D3748C1}"/>
              </a:ext>
            </a:extLst>
          </p:cNvPr>
          <p:cNvPicPr>
            <a:picLocks noChangeAspect="1"/>
          </p:cNvPicPr>
          <p:nvPr/>
        </p:nvPicPr>
        <p:blipFill rotWithShape="1">
          <a:blip r:embed="rId6">
            <a:extLst>
              <a:ext uri="{28A0092B-C50C-407E-A947-70E740481C1C}">
                <a14:useLocalDpi xmlns:a14="http://schemas.microsoft.com/office/drawing/2010/main" val="0"/>
              </a:ext>
            </a:extLst>
          </a:blip>
          <a:srcRect l="59086" t="6558" r="24530" b="54971"/>
          <a:stretch/>
        </p:blipFill>
        <p:spPr bwMode="auto">
          <a:xfrm>
            <a:off x="7545546" y="4524829"/>
            <a:ext cx="2107221" cy="162833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406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8217-FC33-3C3C-4421-2E2DECF2B80B}"/>
              </a:ext>
            </a:extLst>
          </p:cNvPr>
          <p:cNvSpPr>
            <a:spLocks noGrp="1"/>
          </p:cNvSpPr>
          <p:nvPr>
            <p:ph type="title"/>
          </p:nvPr>
        </p:nvSpPr>
        <p:spPr/>
        <p:txBody>
          <a:bodyPr>
            <a:normAutofit fontScale="90000"/>
          </a:bodyPr>
          <a:lstStyle/>
          <a:p>
            <a:r>
              <a:rPr lang="en-US" dirty="0"/>
              <a:t>Research G</a:t>
            </a:r>
            <a:r>
              <a:rPr lang="en-US" altLang="zh-CN" dirty="0"/>
              <a:t>aps</a:t>
            </a:r>
            <a:endParaRPr lang="en-US" dirty="0"/>
          </a:p>
        </p:txBody>
      </p:sp>
      <p:sp>
        <p:nvSpPr>
          <p:cNvPr id="3" name="Slide Number Placeholder 2">
            <a:extLst>
              <a:ext uri="{FF2B5EF4-FFF2-40B4-BE49-F238E27FC236}">
                <a16:creationId xmlns:a16="http://schemas.microsoft.com/office/drawing/2014/main" id="{DF0C4378-07ED-D284-3DF7-0EA59A4A5555}"/>
              </a:ext>
            </a:extLst>
          </p:cNvPr>
          <p:cNvSpPr>
            <a:spLocks noGrp="1"/>
          </p:cNvSpPr>
          <p:nvPr>
            <p:ph type="sldNum" sz="quarter" idx="10"/>
          </p:nvPr>
        </p:nvSpPr>
        <p:spPr/>
        <p:txBody>
          <a:bodyPr/>
          <a:lstStyle/>
          <a:p>
            <a:fld id="{E18569AF-2237-4C38-90A2-3DAC76D180AF}" type="slidenum">
              <a:rPr lang="en-US" smtClean="0"/>
              <a:pPr/>
              <a:t>5</a:t>
            </a:fld>
            <a:endParaRPr lang="en-US" dirty="0"/>
          </a:p>
        </p:txBody>
      </p:sp>
      <p:sp>
        <p:nvSpPr>
          <p:cNvPr id="12" name="Content Placeholder 11">
            <a:extLst>
              <a:ext uri="{FF2B5EF4-FFF2-40B4-BE49-F238E27FC236}">
                <a16:creationId xmlns:a16="http://schemas.microsoft.com/office/drawing/2014/main" id="{D388B93C-2E21-D7A5-79E1-08CCF01443C9}"/>
              </a:ext>
            </a:extLst>
          </p:cNvPr>
          <p:cNvSpPr>
            <a:spLocks noGrp="1"/>
          </p:cNvSpPr>
          <p:nvPr>
            <p:ph idx="1"/>
          </p:nvPr>
        </p:nvSpPr>
        <p:spPr>
          <a:xfrm>
            <a:off x="274320" y="1371600"/>
            <a:ext cx="8220643" cy="3799268"/>
          </a:xfrm>
        </p:spPr>
        <p:txBody>
          <a:bodyPr>
            <a:normAutofit fontScale="92500" lnSpcReduction="10000"/>
          </a:bodyPr>
          <a:lstStyle/>
          <a:p>
            <a:r>
              <a:rPr lang="en-US" sz="2600" dirty="0"/>
              <a:t>The development of MPC-based OCC requires a comprehensive testbed, including occupants, HVAC system, and the building </a:t>
            </a:r>
          </a:p>
          <a:p>
            <a:pPr lvl="1"/>
            <a:r>
              <a:rPr lang="en-US" sz="2200" dirty="0"/>
              <a:t>Data support </a:t>
            </a:r>
          </a:p>
          <a:p>
            <a:pPr lvl="1"/>
            <a:r>
              <a:rPr lang="en-US" sz="2200" dirty="0"/>
              <a:t>Control evaluation </a:t>
            </a:r>
          </a:p>
          <a:p>
            <a:r>
              <a:rPr lang="en-US" sz="2600" dirty="0"/>
              <a:t>In reviewed OCC studies</a:t>
            </a:r>
          </a:p>
          <a:p>
            <a:pPr lvl="1"/>
            <a:r>
              <a:rPr lang="en-US" sz="2200" dirty="0"/>
              <a:t>Experiment study: involve real occupant in a real building or conditioning chamber</a:t>
            </a:r>
          </a:p>
          <a:p>
            <a:pPr lvl="2"/>
            <a:r>
              <a:rPr lang="en-US" sz="2200" dirty="0"/>
              <a:t>Non-repeatable</a:t>
            </a:r>
          </a:p>
          <a:p>
            <a:pPr lvl="1"/>
            <a:r>
              <a:rPr lang="en-US" sz="2200" dirty="0"/>
              <a:t>Simulation study: use simulated HVAC system and occupant models </a:t>
            </a:r>
          </a:p>
          <a:p>
            <a:pPr lvl="2"/>
            <a:r>
              <a:rPr lang="en-US" sz="2200" dirty="0"/>
              <a:t>Not publicly available</a:t>
            </a:r>
          </a:p>
        </p:txBody>
      </p:sp>
      <p:sp>
        <p:nvSpPr>
          <p:cNvPr id="15" name="TextBox 14">
            <a:extLst>
              <a:ext uri="{FF2B5EF4-FFF2-40B4-BE49-F238E27FC236}">
                <a16:creationId xmlns:a16="http://schemas.microsoft.com/office/drawing/2014/main" id="{FC9AAA1F-2717-91BC-CB89-FC4803881388}"/>
              </a:ext>
            </a:extLst>
          </p:cNvPr>
          <p:cNvSpPr txBox="1"/>
          <p:nvPr/>
        </p:nvSpPr>
        <p:spPr>
          <a:xfrm>
            <a:off x="444380" y="5345712"/>
            <a:ext cx="11378425"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G</a:t>
            </a:r>
            <a:r>
              <a:rPr lang="en-US" altLang="zh-CN" sz="2000" b="1" dirty="0">
                <a:latin typeface="Times New Roman" panose="02020603050405020304" pitchFamily="18" charset="0"/>
                <a:cs typeface="Times New Roman" panose="02020603050405020304" pitchFamily="18" charset="0"/>
              </a:rPr>
              <a:t>ap 1: Not publicly available testbed to support the development of MPC-based OCC strategy</a:t>
            </a:r>
            <a:endParaRPr lang="en-US" sz="2000" b="1" dirty="0">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03C58628-240E-5989-3A5F-2482921426FE}"/>
              </a:ext>
            </a:extLst>
          </p:cNvPr>
          <p:cNvGrpSpPr/>
          <p:nvPr/>
        </p:nvGrpSpPr>
        <p:grpSpPr>
          <a:xfrm>
            <a:off x="8172991" y="2700970"/>
            <a:ext cx="3845144" cy="1456060"/>
            <a:chOff x="8346856" y="1823733"/>
            <a:chExt cx="3845144" cy="1456060"/>
          </a:xfrm>
        </p:grpSpPr>
        <p:pic>
          <p:nvPicPr>
            <p:cNvPr id="6" name="Picture 5">
              <a:extLst>
                <a:ext uri="{FF2B5EF4-FFF2-40B4-BE49-F238E27FC236}">
                  <a16:creationId xmlns:a16="http://schemas.microsoft.com/office/drawing/2014/main" id="{7E5234CB-65E3-7A26-399C-238107F3979F}"/>
                </a:ext>
              </a:extLst>
            </p:cNvPr>
            <p:cNvPicPr>
              <a:picLocks noChangeAspect="1"/>
            </p:cNvPicPr>
            <p:nvPr/>
          </p:nvPicPr>
          <p:blipFill rotWithShape="1">
            <a:blip r:embed="rId3"/>
            <a:srcRect l="2209" r="1541" b="927"/>
            <a:stretch/>
          </p:blipFill>
          <p:spPr>
            <a:xfrm>
              <a:off x="11118085" y="2139804"/>
              <a:ext cx="724214" cy="739879"/>
            </a:xfrm>
            <a:prstGeom prst="rect">
              <a:avLst/>
            </a:prstGeom>
          </p:spPr>
        </p:pic>
        <p:pic>
          <p:nvPicPr>
            <p:cNvPr id="10" name="Picture 9">
              <a:extLst>
                <a:ext uri="{FF2B5EF4-FFF2-40B4-BE49-F238E27FC236}">
                  <a16:creationId xmlns:a16="http://schemas.microsoft.com/office/drawing/2014/main" id="{75E9346E-187D-F5B2-8835-A23D009C4D14}"/>
                </a:ext>
              </a:extLst>
            </p:cNvPr>
            <p:cNvPicPr>
              <a:picLocks noChangeAspect="1"/>
            </p:cNvPicPr>
            <p:nvPr/>
          </p:nvPicPr>
          <p:blipFill>
            <a:blip r:embed="rId4"/>
            <a:stretch>
              <a:fillRect/>
            </a:stretch>
          </p:blipFill>
          <p:spPr>
            <a:xfrm>
              <a:off x="9696947" y="2163362"/>
              <a:ext cx="765206" cy="659963"/>
            </a:xfrm>
            <a:prstGeom prst="rect">
              <a:avLst/>
            </a:prstGeom>
          </p:spPr>
        </p:pic>
        <p:pic>
          <p:nvPicPr>
            <p:cNvPr id="14" name="Picture 13">
              <a:extLst>
                <a:ext uri="{FF2B5EF4-FFF2-40B4-BE49-F238E27FC236}">
                  <a16:creationId xmlns:a16="http://schemas.microsoft.com/office/drawing/2014/main" id="{A6E3A12A-8969-E0F4-884D-76DD3C9A86FA}"/>
                </a:ext>
              </a:extLst>
            </p:cNvPr>
            <p:cNvPicPr>
              <a:picLocks noChangeAspect="1"/>
            </p:cNvPicPr>
            <p:nvPr/>
          </p:nvPicPr>
          <p:blipFill>
            <a:blip r:embed="rId5"/>
            <a:stretch>
              <a:fillRect/>
            </a:stretch>
          </p:blipFill>
          <p:spPr>
            <a:xfrm>
              <a:off x="8494963" y="2135293"/>
              <a:ext cx="792736" cy="659962"/>
            </a:xfrm>
            <a:prstGeom prst="rect">
              <a:avLst/>
            </a:prstGeom>
          </p:spPr>
        </p:pic>
        <p:sp>
          <p:nvSpPr>
            <p:cNvPr id="4" name="TextBox 3">
              <a:extLst>
                <a:ext uri="{FF2B5EF4-FFF2-40B4-BE49-F238E27FC236}">
                  <a16:creationId xmlns:a16="http://schemas.microsoft.com/office/drawing/2014/main" id="{4BF2716F-9F2D-C114-ABDF-02D534CEC10C}"/>
                </a:ext>
              </a:extLst>
            </p:cNvPr>
            <p:cNvSpPr txBox="1"/>
            <p:nvPr/>
          </p:nvSpPr>
          <p:spPr>
            <a:xfrm>
              <a:off x="8346856" y="2879683"/>
              <a:ext cx="3845144" cy="40011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Key components needed in testbed</a:t>
              </a:r>
            </a:p>
          </p:txBody>
        </p:sp>
        <p:sp>
          <p:nvSpPr>
            <p:cNvPr id="5" name="TextBox 4">
              <a:extLst>
                <a:ext uri="{FF2B5EF4-FFF2-40B4-BE49-F238E27FC236}">
                  <a16:creationId xmlns:a16="http://schemas.microsoft.com/office/drawing/2014/main" id="{180B8AEF-201A-0C25-562B-E9D0C65DA6AA}"/>
                </a:ext>
              </a:extLst>
            </p:cNvPr>
            <p:cNvSpPr txBox="1"/>
            <p:nvPr/>
          </p:nvSpPr>
          <p:spPr>
            <a:xfrm>
              <a:off x="9547433" y="1823733"/>
              <a:ext cx="1324117"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HVAC system</a:t>
              </a:r>
            </a:p>
          </p:txBody>
        </p:sp>
        <p:sp>
          <p:nvSpPr>
            <p:cNvPr id="7" name="TextBox 6">
              <a:extLst>
                <a:ext uri="{FF2B5EF4-FFF2-40B4-BE49-F238E27FC236}">
                  <a16:creationId xmlns:a16="http://schemas.microsoft.com/office/drawing/2014/main" id="{F045D48F-842B-F051-CCAB-A1239E489798}"/>
                </a:ext>
              </a:extLst>
            </p:cNvPr>
            <p:cNvSpPr txBox="1"/>
            <p:nvPr/>
          </p:nvSpPr>
          <p:spPr>
            <a:xfrm>
              <a:off x="8433357" y="1823733"/>
              <a:ext cx="982891"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Occupant </a:t>
              </a:r>
            </a:p>
          </p:txBody>
        </p:sp>
        <p:sp>
          <p:nvSpPr>
            <p:cNvPr id="8" name="TextBox 7">
              <a:extLst>
                <a:ext uri="{FF2B5EF4-FFF2-40B4-BE49-F238E27FC236}">
                  <a16:creationId xmlns:a16="http://schemas.microsoft.com/office/drawing/2014/main" id="{8AA4ABA3-D038-CAF4-8B35-ACC05896B203}"/>
                </a:ext>
              </a:extLst>
            </p:cNvPr>
            <p:cNvSpPr txBox="1"/>
            <p:nvPr/>
          </p:nvSpPr>
          <p:spPr>
            <a:xfrm>
              <a:off x="11025448" y="1823733"/>
              <a:ext cx="909488" cy="338554"/>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Building</a:t>
              </a:r>
            </a:p>
          </p:txBody>
        </p:sp>
      </p:grpSp>
    </p:spTree>
    <p:extLst>
      <p:ext uri="{BB962C8B-B14F-4D97-AF65-F5344CB8AC3E}">
        <p14:creationId xmlns:p14="http://schemas.microsoft.com/office/powerpoint/2010/main" val="256351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3F59-4618-DCFA-A0D5-D457C18AAB57}"/>
              </a:ext>
            </a:extLst>
          </p:cNvPr>
          <p:cNvSpPr>
            <a:spLocks noGrp="1"/>
          </p:cNvSpPr>
          <p:nvPr>
            <p:ph type="title"/>
          </p:nvPr>
        </p:nvSpPr>
        <p:spPr/>
        <p:txBody>
          <a:bodyPr>
            <a:normAutofit fontScale="90000"/>
          </a:bodyPr>
          <a:lstStyle/>
          <a:p>
            <a:r>
              <a:rPr lang="en-US" sz="3200" b="1" dirty="0"/>
              <a:t>Task 4.3 </a:t>
            </a:r>
            <a:r>
              <a:rPr lang="en-US" sz="3200" dirty="0"/>
              <a:t>Evaluation Results Analyze </a:t>
            </a:r>
            <a:endParaRPr lang="en-US" dirty="0"/>
          </a:p>
        </p:txBody>
      </p:sp>
      <p:sp>
        <p:nvSpPr>
          <p:cNvPr id="3" name="Slide Number Placeholder 2">
            <a:extLst>
              <a:ext uri="{FF2B5EF4-FFF2-40B4-BE49-F238E27FC236}">
                <a16:creationId xmlns:a16="http://schemas.microsoft.com/office/drawing/2014/main" id="{4205CC07-488D-3EC9-E930-1EC5D7170845}"/>
              </a:ext>
            </a:extLst>
          </p:cNvPr>
          <p:cNvSpPr>
            <a:spLocks noGrp="1"/>
          </p:cNvSpPr>
          <p:nvPr>
            <p:ph type="sldNum" sz="quarter" idx="10"/>
          </p:nvPr>
        </p:nvSpPr>
        <p:spPr/>
        <p:txBody>
          <a:bodyPr/>
          <a:lstStyle/>
          <a:p>
            <a:fld id="{E18569AF-2237-4C38-90A2-3DAC76D180AF}" type="slidenum">
              <a:rPr lang="en-US" smtClean="0"/>
              <a:pPr/>
              <a:t>50</a:t>
            </a:fld>
            <a:endParaRPr lang="en-US" dirty="0"/>
          </a:p>
        </p:txBody>
      </p:sp>
      <p:sp>
        <p:nvSpPr>
          <p:cNvPr id="4" name="Content Placeholder 3">
            <a:extLst>
              <a:ext uri="{FF2B5EF4-FFF2-40B4-BE49-F238E27FC236}">
                <a16:creationId xmlns:a16="http://schemas.microsoft.com/office/drawing/2014/main" id="{E1994710-E385-EEAE-21A5-3AE82A613FBC}"/>
              </a:ext>
            </a:extLst>
          </p:cNvPr>
          <p:cNvSpPr>
            <a:spLocks noGrp="1"/>
          </p:cNvSpPr>
          <p:nvPr>
            <p:ph idx="1"/>
          </p:nvPr>
        </p:nvSpPr>
        <p:spPr>
          <a:xfrm>
            <a:off x="341832" y="1333144"/>
            <a:ext cx="11351588" cy="4593831"/>
          </a:xfrm>
        </p:spPr>
        <p:txBody>
          <a:bodyPr>
            <a:normAutofit/>
          </a:bodyPr>
          <a:lstStyle/>
          <a:p>
            <a:r>
              <a:rPr lang="en-US" sz="2400" dirty="0"/>
              <a:t>Overall discussion </a:t>
            </a:r>
          </a:p>
          <a:p>
            <a:pPr lvl="1"/>
            <a:r>
              <a:rPr lang="en-US" sz="2000" dirty="0"/>
              <a:t>For occupant thermal comfort improvement</a:t>
            </a:r>
          </a:p>
          <a:p>
            <a:pPr lvl="2"/>
            <a:r>
              <a:rPr lang="en-US" sz="1800" dirty="0"/>
              <a:t>Poor accuracy in group thermal comfort model </a:t>
            </a:r>
            <a:r>
              <a:rPr lang="zh-CN" altLang="en-US" sz="1800" dirty="0"/>
              <a:t>→</a:t>
            </a:r>
            <a:r>
              <a:rPr lang="en-US" sz="1800" dirty="0"/>
              <a:t> Incorrect MPC’s prediction </a:t>
            </a:r>
            <a:r>
              <a:rPr lang="zh-CN" altLang="en-US" sz="1800" dirty="0">
                <a:ea typeface="SimSun" panose="02010600030101010101" pitchFamily="2" charset="-122"/>
                <a:cs typeface="Arial" panose="020B0604020202020204" pitchFamily="34" charset="0"/>
              </a:rPr>
              <a:t>→ </a:t>
            </a:r>
            <a:r>
              <a:rPr lang="en-US" altLang="zh-CN" sz="1800" dirty="0">
                <a:ea typeface="SimSun" panose="02010600030101010101" pitchFamily="2" charset="-122"/>
                <a:cs typeface="Arial" panose="020B0604020202020204" pitchFamily="34" charset="0"/>
              </a:rPr>
              <a:t>Turn off</a:t>
            </a:r>
            <a:r>
              <a:rPr lang="en-US" sz="1800" dirty="0">
                <a:effectLst/>
                <a:latin typeface="Times New Roman" panose="02020603050405020304" pitchFamily="18" charset="0"/>
                <a:ea typeface="SimSun" panose="02010600030101010101" pitchFamily="2" charset="-122"/>
                <a:cs typeface="Arial" panose="020B0604020202020204" pitchFamily="34" charset="0"/>
              </a:rPr>
              <a:t> HVAC system    </a:t>
            </a:r>
            <a:r>
              <a:rPr lang="zh-CN" altLang="en-US" sz="1800" dirty="0">
                <a:ea typeface="SimSun" panose="02010600030101010101" pitchFamily="2" charset="-122"/>
                <a:cs typeface="Arial" panose="020B0604020202020204" pitchFamily="34" charset="0"/>
              </a:rPr>
              <a:t>→ </a:t>
            </a:r>
            <a:r>
              <a:rPr lang="en-US" sz="1800" dirty="0">
                <a:ea typeface="SimSun" panose="02010600030101010101" pitchFamily="2" charset="-122"/>
                <a:cs typeface="Arial" panose="020B0604020202020204" pitchFamily="34" charset="0"/>
              </a:rPr>
              <a:t>Higher occupant discomfort vote</a:t>
            </a:r>
            <a:r>
              <a:rPr lang="en-US" sz="1800" dirty="0">
                <a:effectLst/>
                <a:latin typeface="Times New Roman" panose="02020603050405020304" pitchFamily="18" charset="0"/>
                <a:ea typeface="SimSun" panose="02010600030101010101" pitchFamily="2" charset="-122"/>
                <a:cs typeface="Arial" panose="020B0604020202020204" pitchFamily="34" charset="0"/>
              </a:rPr>
              <a:t> </a:t>
            </a:r>
          </a:p>
          <a:p>
            <a:pPr lvl="2"/>
            <a:r>
              <a:rPr lang="en-US" sz="1800" dirty="0"/>
              <a:t>Good accuracy in group thermal comfort model </a:t>
            </a:r>
            <a:r>
              <a:rPr lang="zh-CN" altLang="en-US" sz="1800" dirty="0"/>
              <a:t>→</a:t>
            </a:r>
            <a:r>
              <a:rPr lang="en-US" sz="1800" dirty="0"/>
              <a:t> Correct MPC’s prediction </a:t>
            </a:r>
            <a:r>
              <a:rPr lang="zh-CN" altLang="en-US" sz="1800" dirty="0">
                <a:ea typeface="SimSun" panose="02010600030101010101" pitchFamily="2" charset="-122"/>
                <a:cs typeface="Arial" panose="020B0604020202020204" pitchFamily="34" charset="0"/>
              </a:rPr>
              <a:t>→ </a:t>
            </a:r>
            <a:r>
              <a:rPr lang="en-US" altLang="zh-CN" sz="1800" dirty="0">
                <a:ea typeface="SimSun" panose="02010600030101010101" pitchFamily="2" charset="-122"/>
                <a:cs typeface="Arial" panose="020B0604020202020204" pitchFamily="34" charset="0"/>
              </a:rPr>
              <a:t>Reasonable system control</a:t>
            </a:r>
            <a:r>
              <a:rPr lang="zh-CN" altLang="en-US" sz="1800" dirty="0">
                <a:ea typeface="SimSun" panose="02010600030101010101" pitchFamily="2" charset="-122"/>
                <a:cs typeface="Arial" panose="020B0604020202020204" pitchFamily="34" charset="0"/>
              </a:rPr>
              <a:t> →</a:t>
            </a:r>
            <a:r>
              <a:rPr lang="en-US" altLang="zh-CN" sz="1800" dirty="0">
                <a:ea typeface="SimSun" panose="02010600030101010101" pitchFamily="2" charset="-122"/>
                <a:cs typeface="Arial" panose="020B0604020202020204" pitchFamily="34" charset="0"/>
              </a:rPr>
              <a:t> </a:t>
            </a:r>
            <a:r>
              <a:rPr lang="en-US" sz="1800" dirty="0">
                <a:ea typeface="SimSun" panose="02010600030101010101" pitchFamily="2" charset="-122"/>
                <a:cs typeface="Arial" panose="020B0604020202020204" pitchFamily="34" charset="0"/>
              </a:rPr>
              <a:t>Less occupant discomfort vote</a:t>
            </a:r>
            <a:r>
              <a:rPr lang="en-US" sz="1800" dirty="0">
                <a:effectLst/>
                <a:latin typeface="Times New Roman" panose="02020603050405020304" pitchFamily="18" charset="0"/>
                <a:ea typeface="SimSun" panose="02010600030101010101" pitchFamily="2" charset="-122"/>
                <a:cs typeface="Arial" panose="020B0604020202020204" pitchFamily="34" charset="0"/>
              </a:rPr>
              <a:t> </a:t>
            </a:r>
          </a:p>
          <a:p>
            <a:pPr lvl="2"/>
            <a:endParaRPr lang="en-US" sz="1800" dirty="0"/>
          </a:p>
          <a:p>
            <a:pPr lvl="1"/>
            <a:r>
              <a:rPr lang="en-US" sz="2000" dirty="0"/>
              <a:t>For energy saving </a:t>
            </a:r>
          </a:p>
          <a:p>
            <a:pPr lvl="2"/>
            <a:r>
              <a:rPr lang="en-US" sz="1800" dirty="0"/>
              <a:t>For the effective GOCC+TL MPC, energy saving depends on the group thermal preference</a:t>
            </a:r>
            <a:endParaRPr lang="en-US" sz="1600" dirty="0"/>
          </a:p>
          <a:p>
            <a:pPr lvl="2"/>
            <a:r>
              <a:rPr lang="en-US" sz="1800" dirty="0"/>
              <a:t>The effective GOCC+TL MPC can identify a suitable zone air temperature setpoint, and determine energy savings by comparison with the baseline.</a:t>
            </a:r>
          </a:p>
        </p:txBody>
      </p:sp>
    </p:spTree>
    <p:extLst>
      <p:ext uri="{BB962C8B-B14F-4D97-AF65-F5344CB8AC3E}">
        <p14:creationId xmlns:p14="http://schemas.microsoft.com/office/powerpoint/2010/main" val="270622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4FEE-4A9A-B6FD-1C63-D2D47D9E5606}"/>
              </a:ext>
            </a:extLst>
          </p:cNvPr>
          <p:cNvSpPr>
            <a:spLocks noGrp="1"/>
          </p:cNvSpPr>
          <p:nvPr>
            <p:ph type="title"/>
          </p:nvPr>
        </p:nvSpPr>
        <p:spPr/>
        <p:txBody>
          <a:bodyPr>
            <a:normAutofit fontScale="90000"/>
          </a:bodyPr>
          <a:lstStyle/>
          <a:p>
            <a:r>
              <a:rPr lang="en-US" sz="3200" b="1" dirty="0"/>
              <a:t>Task 4.3 </a:t>
            </a:r>
            <a:r>
              <a:rPr lang="en-US" sz="3200" dirty="0"/>
              <a:t>Evaluation Results Analyze </a:t>
            </a:r>
            <a:endParaRPr lang="en-US" dirty="0"/>
          </a:p>
        </p:txBody>
      </p:sp>
      <p:sp>
        <p:nvSpPr>
          <p:cNvPr id="3" name="Slide Number Placeholder 2">
            <a:extLst>
              <a:ext uri="{FF2B5EF4-FFF2-40B4-BE49-F238E27FC236}">
                <a16:creationId xmlns:a16="http://schemas.microsoft.com/office/drawing/2014/main" id="{E689A603-7812-DA05-D38D-08EFB088FCD1}"/>
              </a:ext>
            </a:extLst>
          </p:cNvPr>
          <p:cNvSpPr>
            <a:spLocks noGrp="1"/>
          </p:cNvSpPr>
          <p:nvPr>
            <p:ph type="sldNum" sz="quarter" idx="10"/>
          </p:nvPr>
        </p:nvSpPr>
        <p:spPr/>
        <p:txBody>
          <a:bodyPr/>
          <a:lstStyle/>
          <a:p>
            <a:fld id="{E18569AF-2237-4C38-90A2-3DAC76D180AF}" type="slidenum">
              <a:rPr lang="en-US" smtClean="0"/>
              <a:pPr/>
              <a:t>51</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7A4A6F6-ECF3-5902-F8D1-FF05F28FC9DE}"/>
                  </a:ext>
                </a:extLst>
              </p:cNvPr>
              <p:cNvSpPr>
                <a:spLocks noGrp="1"/>
              </p:cNvSpPr>
              <p:nvPr>
                <p:ph idx="1"/>
              </p:nvPr>
            </p:nvSpPr>
            <p:spPr>
              <a:xfrm>
                <a:off x="341831" y="1333144"/>
                <a:ext cx="11321311" cy="4593831"/>
              </a:xfrm>
            </p:spPr>
            <p:txBody>
              <a:bodyPr>
                <a:normAutofit/>
              </a:bodyPr>
              <a:lstStyle/>
              <a:p>
                <a:r>
                  <a:rPr lang="en-US" sz="2400" dirty="0"/>
                  <a:t>Group thermal comfort model JSD threshold</a:t>
                </a:r>
              </a:p>
              <a:p>
                <a:pPr lvl="1"/>
                <a:r>
                  <a:rPr lang="en-US" sz="2000" dirty="0"/>
                  <a:t>Investigate the relationship between group thermal comfort model’s JSD and occupant comfort improvement in GOCC+TL MPC</a:t>
                </a:r>
              </a:p>
              <a:p>
                <a:pPr lvl="2"/>
                <a:r>
                  <a:rPr lang="en-US" sz="1800" dirty="0"/>
                  <a:t>Occupant comfort improvement (</a:t>
                </a:r>
                <a14:m>
                  <m:oMath xmlns:m="http://schemas.openxmlformats.org/officeDocument/2006/math">
                    <m:r>
                      <a:rPr lang="en-US" sz="1600" i="1" smtClean="0">
                        <a:latin typeface="Cambria Math" panose="02040503050406030204" pitchFamily="18" charset="0"/>
                        <a:ea typeface="SimSun" panose="02010600030101010101" pitchFamily="2" charset="-122"/>
                        <a:cs typeface="Arial" panose="020B0604020202020204" pitchFamily="34" charset="0"/>
                      </a:rPr>
                      <m:t>𝛥</m:t>
                    </m:r>
                    <m:r>
                      <a:rPr lang="en-US" sz="1600" i="1" smtClean="0">
                        <a:latin typeface="Cambria Math" panose="02040503050406030204" pitchFamily="18" charset="0"/>
                        <a:ea typeface="SimSun" panose="02010600030101010101" pitchFamily="2" charset="-122"/>
                        <a:cs typeface="Arial" panose="020B0604020202020204" pitchFamily="34" charset="0"/>
                      </a:rPr>
                      <m:t>𝐴𝑣𝑔𝐷𝑖𝑠𝑐𝑜𝑚𝑓𝑉𝑜𝑡𝑒</m:t>
                    </m:r>
                  </m:oMath>
                </a14:m>
                <a:r>
                  <a:rPr lang="en-US" sz="1800" dirty="0"/>
                  <a:t>) </a:t>
                </a:r>
              </a:p>
              <a:p>
                <a:pPr lvl="2"/>
                <a:endParaRPr lang="en-US" sz="1800" dirty="0"/>
              </a:p>
              <a:p>
                <a:pPr lvl="2"/>
                <a:endParaRPr lang="en-US" sz="1800" dirty="0"/>
              </a:p>
            </p:txBody>
          </p:sp>
        </mc:Choice>
        <mc:Fallback xmlns="">
          <p:sp>
            <p:nvSpPr>
              <p:cNvPr id="4" name="Content Placeholder 3">
                <a:extLst>
                  <a:ext uri="{FF2B5EF4-FFF2-40B4-BE49-F238E27FC236}">
                    <a16:creationId xmlns:a16="http://schemas.microsoft.com/office/drawing/2014/main" id="{47A4A6F6-ECF3-5902-F8D1-FF05F28FC9DE}"/>
                  </a:ext>
                </a:extLst>
              </p:cNvPr>
              <p:cNvSpPr>
                <a:spLocks noGrp="1" noRot="1" noChangeAspect="1" noMove="1" noResize="1" noEditPoints="1" noAdjustHandles="1" noChangeArrowheads="1" noChangeShapeType="1" noTextEdit="1"/>
              </p:cNvSpPr>
              <p:nvPr>
                <p:ph idx="1"/>
              </p:nvPr>
            </p:nvSpPr>
            <p:spPr>
              <a:xfrm>
                <a:off x="341831" y="1333144"/>
                <a:ext cx="11321311" cy="4593831"/>
              </a:xfrm>
              <a:blipFill>
                <a:blip r:embed="rId3"/>
                <a:stretch>
                  <a:fillRect l="-700" t="-1859"/>
                </a:stretch>
              </a:blipFill>
            </p:spPr>
            <p:txBody>
              <a:bodyPr/>
              <a:lstStyle/>
              <a:p>
                <a:r>
                  <a:rPr lang="en-US">
                    <a:noFill/>
                  </a:rPr>
                  <a:t> </a:t>
                </a:r>
              </a:p>
            </p:txBody>
          </p:sp>
        </mc:Fallback>
      </mc:AlternateContent>
      <p:pic>
        <p:nvPicPr>
          <p:cNvPr id="5" name="Picture 4" descr="A graph of a graph&#10;&#10;AI-generated content may be incorrect.">
            <a:extLst>
              <a:ext uri="{FF2B5EF4-FFF2-40B4-BE49-F238E27FC236}">
                <a16:creationId xmlns:a16="http://schemas.microsoft.com/office/drawing/2014/main" id="{BEB7F125-4082-0DF2-C6E9-A40C3F08EF07}"/>
              </a:ext>
            </a:extLst>
          </p:cNvPr>
          <p:cNvPicPr>
            <a:picLocks noChangeAspect="1"/>
          </p:cNvPicPr>
          <p:nvPr/>
        </p:nvPicPr>
        <p:blipFill>
          <a:blip r:embed="rId4"/>
          <a:stretch>
            <a:fillRect/>
          </a:stretch>
        </p:blipFill>
        <p:spPr>
          <a:xfrm>
            <a:off x="7132530" y="3294261"/>
            <a:ext cx="4869030" cy="270319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FD9F2B-8C05-F1D3-9968-5FD0DDA6C4A2}"/>
                  </a:ext>
                </a:extLst>
              </p:cNvPr>
              <p:cNvSpPr txBox="1"/>
              <p:nvPr/>
            </p:nvSpPr>
            <p:spPr>
              <a:xfrm>
                <a:off x="1536615" y="2704166"/>
                <a:ext cx="10126527" cy="390748"/>
              </a:xfrm>
              <a:prstGeom prst="rect">
                <a:avLst/>
              </a:prstGeom>
              <a:noFill/>
            </p:spPr>
            <p:txBody>
              <a:bodyPr wrap="square">
                <a:spAutoFit/>
              </a:bodyPr>
              <a:lstStyle/>
              <a:p>
                <a14:m>
                  <m:oMath xmlns:m="http://schemas.openxmlformats.org/officeDocument/2006/math">
                    <m:r>
                      <a:rPr lang="en-US" i="1" smtClean="0">
                        <a:latin typeface="Cambria Math" panose="02040503050406030204" pitchFamily="18" charset="0"/>
                        <a:ea typeface="SimSun" panose="02010600030101010101" pitchFamily="2" charset="-122"/>
                        <a:cs typeface="Arial" panose="020B0604020202020204" pitchFamily="34" charset="0"/>
                      </a:rPr>
                      <m:t>𝛥</m:t>
                    </m:r>
                    <m:r>
                      <a:rPr lang="en-US" i="1" smtClean="0">
                        <a:latin typeface="Cambria Math" panose="02040503050406030204" pitchFamily="18" charset="0"/>
                        <a:ea typeface="SimSun" panose="02010600030101010101" pitchFamily="2" charset="-122"/>
                        <a:cs typeface="Arial" panose="020B0604020202020204" pitchFamily="34" charset="0"/>
                      </a:rPr>
                      <m:t>𝐴𝑣𝑔𝐷𝑖𝑠𝑐𝑜𝑚𝑓𝑉𝑜𝑡𝑒</m:t>
                    </m:r>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i="1">
                            <a:latin typeface="Cambria Math" panose="02040503050406030204" pitchFamily="18" charset="0"/>
                            <a:ea typeface="Cambria Math" panose="02040503050406030204" pitchFamily="18" charset="0"/>
                            <a:cs typeface="Cambria Math" panose="02040503050406030204" pitchFamily="18" charset="0"/>
                          </a:rPr>
                        </m:ctrlPr>
                      </m:sSubPr>
                      <m:e>
                        <m:r>
                          <a:rPr lang="en-US" i="1">
                            <a:latin typeface="Cambria Math" panose="02040503050406030204" pitchFamily="18" charset="0"/>
                            <a:ea typeface="SimSun" panose="02010600030101010101" pitchFamily="2" charset="-122"/>
                            <a:cs typeface="Arial" panose="020B0604020202020204" pitchFamily="34" charset="0"/>
                          </a:rPr>
                          <m:t>𝐴𝑣𝑔𝐷𝑖𝑠𝑐𝑜𝑚𝑓𝑉𝑜𝑡𝑒</m:t>
                        </m:r>
                      </m:e>
                      <m:sub>
                        <m:r>
                          <a:rPr lang="en-US" i="1">
                            <a:latin typeface="Cambria Math" panose="02040503050406030204" pitchFamily="18" charset="0"/>
                            <a:ea typeface="Cambria Math" panose="02040503050406030204" pitchFamily="18" charset="0"/>
                            <a:cs typeface="Cambria Math" panose="02040503050406030204" pitchFamily="18" charset="0"/>
                          </a:rPr>
                          <m:t>𝑡</m:t>
                        </m:r>
                        <m:r>
                          <a:rPr lang="en-US" i="1">
                            <a:latin typeface="Cambria Math" panose="02040503050406030204" pitchFamily="18" charset="0"/>
                            <a:ea typeface="DengXian" panose="02010600030101010101" pitchFamily="2" charset="-122"/>
                            <a:cs typeface="Cambria Math" panose="02040503050406030204" pitchFamily="18" charset="0"/>
                          </a:rPr>
                          <m:t>𝑒𝑚𝑝</m:t>
                        </m:r>
                        <m:r>
                          <a:rPr lang="en-US" i="1">
                            <a:latin typeface="Cambria Math" panose="02040503050406030204" pitchFamily="18" charset="0"/>
                            <a:ea typeface="DengXian" panose="02010600030101010101" pitchFamily="2" charset="-122"/>
                            <a:cs typeface="Cambria Math" panose="02040503050406030204" pitchFamily="18" charset="0"/>
                          </a:rPr>
                          <m:t>−</m:t>
                        </m:r>
                        <m:r>
                          <a:rPr lang="en-US" i="1">
                            <a:latin typeface="Cambria Math" panose="02040503050406030204" pitchFamily="18" charset="0"/>
                            <a:ea typeface="DengXian" panose="02010600030101010101" pitchFamily="2" charset="-122"/>
                            <a:cs typeface="Cambria Math" panose="02040503050406030204" pitchFamily="18" charset="0"/>
                          </a:rPr>
                          <m:t>𝑏𝑎𝑠𝑒𝑑</m:t>
                        </m:r>
                        <m:r>
                          <a:rPr lang="en-US" i="1">
                            <a:latin typeface="Cambria Math" panose="02040503050406030204" pitchFamily="18" charset="0"/>
                            <a:ea typeface="DengXian" panose="02010600030101010101" pitchFamily="2" charset="-122"/>
                            <a:cs typeface="Cambria Math" panose="02040503050406030204" pitchFamily="18" charset="0"/>
                          </a:rPr>
                          <m:t> </m:t>
                        </m:r>
                        <m:r>
                          <a:rPr lang="en-US" i="1">
                            <a:latin typeface="Cambria Math" panose="02040503050406030204" pitchFamily="18" charset="0"/>
                            <a:ea typeface="DengXian" panose="02010600030101010101" pitchFamily="2" charset="-122"/>
                            <a:cs typeface="Cambria Math" panose="02040503050406030204" pitchFamily="18" charset="0"/>
                          </a:rPr>
                          <m:t>𝑀𝑃𝐶</m:t>
                        </m:r>
                      </m:sub>
                    </m:sSub>
                    <m:r>
                      <a:rPr lang="en-US" sz="1800" i="1" smtClean="0">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Arial" panose="020B0604020202020204" pitchFamily="34" charset="0"/>
                          </a:rPr>
                          <m:t>𝐴𝑣𝑔𝐷𝑖𝑠𝑐𝑜𝑚𝑓𝑉𝑜𝑡𝑒</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𝐺</m:t>
                        </m:r>
                        <m:r>
                          <a:rPr lang="en-US" sz="1800" i="1">
                            <a:effectLst/>
                            <a:latin typeface="Cambria Math" panose="02040503050406030204" pitchFamily="18" charset="0"/>
                            <a:ea typeface="DengXian" panose="02010600030101010101" pitchFamily="2" charset="-122"/>
                            <a:cs typeface="Cambria Math" panose="02040503050406030204" pitchFamily="18" charset="0"/>
                          </a:rPr>
                          <m:t>𝑂𝐶𝐶</m:t>
                        </m:r>
                        <m:r>
                          <a:rPr lang="en-US" sz="1800" i="1">
                            <a:effectLst/>
                            <a:latin typeface="Cambria Math" panose="02040503050406030204" pitchFamily="18" charset="0"/>
                            <a:ea typeface="DengXian" panose="02010600030101010101" pitchFamily="2" charset="-122"/>
                            <a:cs typeface="Cambria Math" panose="02040503050406030204" pitchFamily="18" charset="0"/>
                          </a:rPr>
                          <m:t>+</m:t>
                        </m:r>
                        <m:r>
                          <a:rPr lang="en-US" sz="1800" i="1">
                            <a:effectLst/>
                            <a:latin typeface="Cambria Math" panose="02040503050406030204" pitchFamily="18" charset="0"/>
                            <a:ea typeface="DengXian" panose="02010600030101010101" pitchFamily="2" charset="-122"/>
                            <a:cs typeface="Cambria Math" panose="02040503050406030204" pitchFamily="18" charset="0"/>
                          </a:rPr>
                          <m:t>𝑇𝐿</m:t>
                        </m:r>
                        <m:r>
                          <a:rPr lang="en-US" sz="1800" i="1">
                            <a:effectLst/>
                            <a:latin typeface="Cambria Math" panose="02040503050406030204" pitchFamily="18" charset="0"/>
                            <a:ea typeface="DengXian" panose="02010600030101010101" pitchFamily="2" charset="-122"/>
                            <a:cs typeface="Cambria Math" panose="02040503050406030204" pitchFamily="18" charset="0"/>
                          </a:rPr>
                          <m:t> </m:t>
                        </m:r>
                        <m:r>
                          <a:rPr lang="en-US" sz="1800" i="1">
                            <a:effectLst/>
                            <a:latin typeface="Cambria Math" panose="02040503050406030204" pitchFamily="18" charset="0"/>
                            <a:ea typeface="DengXian" panose="02010600030101010101" pitchFamily="2" charset="-122"/>
                            <a:cs typeface="Cambria Math" panose="02040503050406030204" pitchFamily="18" charset="0"/>
                          </a:rPr>
                          <m:t>𝑀𝑃𝐶</m:t>
                        </m:r>
                      </m:sub>
                    </m:sSub>
                  </m:oMath>
                </a14:m>
                <a:r>
                  <a:rPr lang="en-US" sz="1800" i="1" dirty="0">
                    <a:effectLst/>
                    <a:latin typeface="Times New Roman" panose="02020603050405020304" pitchFamily="18" charset="0"/>
                    <a:ea typeface="DengXian" panose="02010600030101010101" pitchFamily="2" charset="-122"/>
                    <a:cs typeface="Arial" panose="020B0604020202020204" pitchFamily="34" charset="0"/>
                  </a:rPr>
                  <a:t> </a:t>
                </a:r>
                <a:endParaRPr lang="en-US" dirty="0"/>
              </a:p>
            </p:txBody>
          </p:sp>
        </mc:Choice>
        <mc:Fallback xmlns="">
          <p:sp>
            <p:nvSpPr>
              <p:cNvPr id="7" name="TextBox 6">
                <a:extLst>
                  <a:ext uri="{FF2B5EF4-FFF2-40B4-BE49-F238E27FC236}">
                    <a16:creationId xmlns:a16="http://schemas.microsoft.com/office/drawing/2014/main" id="{C5FD9F2B-8C05-F1D3-9968-5FD0DDA6C4A2}"/>
                  </a:ext>
                </a:extLst>
              </p:cNvPr>
              <p:cNvSpPr txBox="1">
                <a:spLocks noRot="1" noChangeAspect="1" noMove="1" noResize="1" noEditPoints="1" noAdjustHandles="1" noChangeArrowheads="1" noChangeShapeType="1" noTextEdit="1"/>
              </p:cNvSpPr>
              <p:nvPr/>
            </p:nvSpPr>
            <p:spPr>
              <a:xfrm>
                <a:off x="1536615" y="2704166"/>
                <a:ext cx="10126527" cy="390748"/>
              </a:xfrm>
              <a:prstGeom prst="rect">
                <a:avLst/>
              </a:prstGeom>
              <a:blipFill>
                <a:blip r:embed="rId5"/>
                <a:stretch>
                  <a:fillRect l="-181" b="-781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D5108F7-1129-3C77-38F0-6079B69F3D93}"/>
              </a:ext>
            </a:extLst>
          </p:cNvPr>
          <p:cNvSpPr txBox="1"/>
          <p:nvPr/>
        </p:nvSpPr>
        <p:spPr>
          <a:xfrm>
            <a:off x="1181755" y="3429000"/>
            <a:ext cx="5794330"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JSD threshold is inferred after quadratic curve fitting</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Deduction: if JSD &lt; 0.2, the proposed TMPC-GOCC strategy is expected to improve group occupant comfort</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a recommended criteria for group thermal comfort model development</a:t>
            </a:r>
          </a:p>
        </p:txBody>
      </p:sp>
    </p:spTree>
    <p:extLst>
      <p:ext uri="{BB962C8B-B14F-4D97-AF65-F5344CB8AC3E}">
        <p14:creationId xmlns:p14="http://schemas.microsoft.com/office/powerpoint/2010/main" val="174022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78730-E8CE-DC09-2B14-894CED6AE2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562E5-8A14-9437-9897-D3F73DB2D2F0}"/>
              </a:ext>
            </a:extLst>
          </p:cNvPr>
          <p:cNvSpPr>
            <a:spLocks noGrp="1"/>
          </p:cNvSpPr>
          <p:nvPr>
            <p:ph type="title"/>
          </p:nvPr>
        </p:nvSpPr>
        <p:spPr/>
        <p:txBody>
          <a:bodyPr>
            <a:normAutofit fontScale="90000"/>
          </a:bodyPr>
          <a:lstStyle/>
          <a:p>
            <a:r>
              <a:rPr lang="en-US" dirty="0"/>
              <a:t>Conclusions of Objective 4</a:t>
            </a:r>
          </a:p>
        </p:txBody>
      </p:sp>
      <p:sp>
        <p:nvSpPr>
          <p:cNvPr id="3" name="Slide Number Placeholder 2">
            <a:extLst>
              <a:ext uri="{FF2B5EF4-FFF2-40B4-BE49-F238E27FC236}">
                <a16:creationId xmlns:a16="http://schemas.microsoft.com/office/drawing/2014/main" id="{D363C242-DF33-F40E-2075-D1BCF87560F7}"/>
              </a:ext>
            </a:extLst>
          </p:cNvPr>
          <p:cNvSpPr>
            <a:spLocks noGrp="1"/>
          </p:cNvSpPr>
          <p:nvPr>
            <p:ph type="sldNum" sz="quarter" idx="10"/>
          </p:nvPr>
        </p:nvSpPr>
        <p:spPr/>
        <p:txBody>
          <a:bodyPr/>
          <a:lstStyle/>
          <a:p>
            <a:fld id="{E18569AF-2237-4C38-90A2-3DAC76D180AF}" type="slidenum">
              <a:rPr lang="en-US" smtClean="0"/>
              <a:pPr/>
              <a:t>52</a:t>
            </a:fld>
            <a:endParaRPr lang="en-US" dirty="0"/>
          </a:p>
        </p:txBody>
      </p:sp>
      <p:grpSp>
        <p:nvGrpSpPr>
          <p:cNvPr id="8" name="Group 7">
            <a:extLst>
              <a:ext uri="{FF2B5EF4-FFF2-40B4-BE49-F238E27FC236}">
                <a16:creationId xmlns:a16="http://schemas.microsoft.com/office/drawing/2014/main" id="{44D0D59F-CFF1-B796-50A9-6AA0B6335EE7}"/>
              </a:ext>
            </a:extLst>
          </p:cNvPr>
          <p:cNvGrpSpPr/>
          <p:nvPr/>
        </p:nvGrpSpPr>
        <p:grpSpPr>
          <a:xfrm>
            <a:off x="213853" y="1293975"/>
            <a:ext cx="11764294" cy="4343248"/>
            <a:chOff x="205171" y="1850524"/>
            <a:chExt cx="11764294" cy="1949194"/>
          </a:xfrm>
        </p:grpSpPr>
        <p:sp>
          <p:nvSpPr>
            <p:cNvPr id="12" name="Google Shape;139;p18">
              <a:extLst>
                <a:ext uri="{FF2B5EF4-FFF2-40B4-BE49-F238E27FC236}">
                  <a16:creationId xmlns:a16="http://schemas.microsoft.com/office/drawing/2014/main" id="{6EA14B36-F001-3422-01D4-4197A38B22C6}"/>
                </a:ext>
              </a:extLst>
            </p:cNvPr>
            <p:cNvSpPr/>
            <p:nvPr/>
          </p:nvSpPr>
          <p:spPr>
            <a:xfrm>
              <a:off x="205171" y="1850524"/>
              <a:ext cx="11764294" cy="286300"/>
            </a:xfrm>
            <a:prstGeom prst="flowChartAlternateProcess">
              <a:avLst/>
            </a:prstGeom>
            <a:solidFill>
              <a:schemeClr val="bg1">
                <a:lumMod val="85000"/>
              </a:schemeClr>
            </a:solidFill>
            <a:ln>
              <a:noFill/>
            </a:ln>
          </p:spPr>
          <p:txBody>
            <a:bodyPr spcFirstLastPara="1" wrap="square" lIns="91425" tIns="91425" rIns="91425" bIns="91425" anchor="ctr" anchorCtr="0">
              <a:noAutofit/>
            </a:bodyPr>
            <a:lstStyle/>
            <a:p>
              <a:r>
                <a:rPr lang="en-US" sz="2800" b="1" dirty="0">
                  <a:latin typeface="Times New Roman" panose="02020603050405020304" pitchFamily="18" charset="0"/>
                  <a:cs typeface="Times New Roman" panose="02020603050405020304" pitchFamily="18" charset="0"/>
                </a:rPr>
                <a:t>Objective 4: </a:t>
              </a:r>
              <a:r>
                <a:rPr lang="en-US" sz="2800" dirty="0">
                  <a:latin typeface="Times New Roman" panose="02020603050405020304" pitchFamily="18" charset="0"/>
                  <a:cs typeface="Times New Roman" panose="02020603050405020304" pitchFamily="18" charset="0"/>
                </a:rPr>
                <a:t>Development and Evaluation of TMPC-GOCC</a:t>
              </a:r>
            </a:p>
          </p:txBody>
        </p:sp>
        <p:sp>
          <p:nvSpPr>
            <p:cNvPr id="10" name="TextBox 9">
              <a:extLst>
                <a:ext uri="{FF2B5EF4-FFF2-40B4-BE49-F238E27FC236}">
                  <a16:creationId xmlns:a16="http://schemas.microsoft.com/office/drawing/2014/main" id="{40952094-34E3-0228-6A41-CCD9E5EBD001}"/>
                </a:ext>
              </a:extLst>
            </p:cNvPr>
            <p:cNvSpPr txBox="1"/>
            <p:nvPr/>
          </p:nvSpPr>
          <p:spPr>
            <a:xfrm>
              <a:off x="435699" y="2183642"/>
              <a:ext cx="11205535" cy="161607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a:t>
              </a:r>
              <a:r>
                <a:rPr lang="en-US" altLang="zh-CN" sz="2400" dirty="0">
                  <a:latin typeface="Times New Roman" panose="02020603050405020304" pitchFamily="18" charset="0"/>
                  <a:cs typeface="Times New Roman" panose="02020603050405020304" pitchFamily="18" charset="0"/>
                </a:rPr>
                <a:t>framework of TMPC-GOCC is developed (task 4.1)</a:t>
              </a:r>
            </a:p>
            <a:p>
              <a:pPr marL="285750" indent="-28575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Three types of the MPC are designed for comparison (task 4.2)</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Temperature-based MPC</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GOCC-based MPC</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GOCC+TL MPC (i.e., TMPC-GOCC)</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Evaluation results demonstrate the advantages of the proposed TMPC-GOCC strategy in improving group thermal comfort. And the threshold of group thermal comfort model accuracy is determined (task 4.3)</a:t>
              </a:r>
            </a:p>
          </p:txBody>
        </p:sp>
      </p:grpSp>
    </p:spTree>
    <p:extLst>
      <p:ext uri="{BB962C8B-B14F-4D97-AF65-F5344CB8AC3E}">
        <p14:creationId xmlns:p14="http://schemas.microsoft.com/office/powerpoint/2010/main" val="3123383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9024-A6A8-9743-E6DC-6224CC041640}"/>
              </a:ext>
            </a:extLst>
          </p:cNvPr>
          <p:cNvSpPr>
            <a:spLocks noGrp="1"/>
          </p:cNvSpPr>
          <p:nvPr>
            <p:ph type="title"/>
          </p:nvPr>
        </p:nvSpPr>
        <p:spPr/>
        <p:txBody>
          <a:bodyPr>
            <a:normAutofit fontScale="90000"/>
          </a:bodyPr>
          <a:lstStyle/>
          <a:p>
            <a:r>
              <a:rPr lang="en-US" dirty="0"/>
              <a:t>Overall conclusion and future work</a:t>
            </a:r>
          </a:p>
        </p:txBody>
      </p:sp>
      <p:sp>
        <p:nvSpPr>
          <p:cNvPr id="3" name="Slide Number Placeholder 2">
            <a:extLst>
              <a:ext uri="{FF2B5EF4-FFF2-40B4-BE49-F238E27FC236}">
                <a16:creationId xmlns:a16="http://schemas.microsoft.com/office/drawing/2014/main" id="{4B377221-7B87-FE62-5DFD-633CF843E035}"/>
              </a:ext>
            </a:extLst>
          </p:cNvPr>
          <p:cNvSpPr>
            <a:spLocks noGrp="1"/>
          </p:cNvSpPr>
          <p:nvPr>
            <p:ph type="sldNum" sz="quarter" idx="10"/>
          </p:nvPr>
        </p:nvSpPr>
        <p:spPr/>
        <p:txBody>
          <a:bodyPr/>
          <a:lstStyle/>
          <a:p>
            <a:fld id="{E18569AF-2237-4C38-90A2-3DAC76D180AF}" type="slidenum">
              <a:rPr lang="en-US" smtClean="0"/>
              <a:pPr/>
              <a:t>53</a:t>
            </a:fld>
            <a:endParaRPr lang="en-US" dirty="0"/>
          </a:p>
        </p:txBody>
      </p:sp>
      <p:sp>
        <p:nvSpPr>
          <p:cNvPr id="8" name="Google Shape;1026;p35">
            <a:extLst>
              <a:ext uri="{FF2B5EF4-FFF2-40B4-BE49-F238E27FC236}">
                <a16:creationId xmlns:a16="http://schemas.microsoft.com/office/drawing/2014/main" id="{CF98837D-0154-DFFA-1F78-CCCA16DCFD73}"/>
              </a:ext>
            </a:extLst>
          </p:cNvPr>
          <p:cNvSpPr/>
          <p:nvPr/>
        </p:nvSpPr>
        <p:spPr>
          <a:xfrm>
            <a:off x="212452" y="1258292"/>
            <a:ext cx="5883390" cy="394800"/>
          </a:xfrm>
          <a:prstGeom prst="roundRect">
            <a:avLst/>
          </a:prstGeom>
          <a:solidFill>
            <a:schemeClr val="bg1">
              <a:lumMod val="85000"/>
            </a:schemeClr>
          </a:solidFill>
          <a:ln>
            <a:noFill/>
          </a:ln>
        </p:spPr>
        <p:txBody>
          <a:bodyPr spcFirstLastPara="1" wrap="square" lIns="91425" tIns="91425" rIns="91425" bIns="91425" anchor="ctr" anchorCtr="0">
            <a:noAutofit/>
          </a:bodyPr>
          <a:lstStyle/>
          <a:p>
            <a:pPr algn="ctr"/>
            <a:r>
              <a:rPr lang="en-US" sz="2400" dirty="0">
                <a:latin typeface="Times New Roman" panose="02020603050405020304" pitchFamily="18" charset="0"/>
                <a:ea typeface="Fira Sans Extra Condensed Medium"/>
                <a:cs typeface="Times New Roman" panose="02020603050405020304" pitchFamily="18" charset="0"/>
                <a:sym typeface="Fira Sans Extra Condensed Medium"/>
              </a:rPr>
              <a:t>Conclusions</a:t>
            </a:r>
          </a:p>
        </p:txBody>
      </p:sp>
      <p:sp>
        <p:nvSpPr>
          <p:cNvPr id="9" name="Google Shape;1031;p35">
            <a:extLst>
              <a:ext uri="{FF2B5EF4-FFF2-40B4-BE49-F238E27FC236}">
                <a16:creationId xmlns:a16="http://schemas.microsoft.com/office/drawing/2014/main" id="{9415B208-6FF6-BDED-DD7C-A498F528A4FC}"/>
              </a:ext>
            </a:extLst>
          </p:cNvPr>
          <p:cNvSpPr/>
          <p:nvPr/>
        </p:nvSpPr>
        <p:spPr>
          <a:xfrm>
            <a:off x="6095843" y="1258292"/>
            <a:ext cx="5873622" cy="394800"/>
          </a:xfrm>
          <a:prstGeom prst="roundRect">
            <a:avLst/>
          </a:prstGeom>
          <a:solidFill>
            <a:srgbClr val="07294D"/>
          </a:solidFill>
          <a:ln>
            <a:noFill/>
          </a:ln>
        </p:spPr>
        <p:txBody>
          <a:bodyPr spcFirstLastPara="1" wrap="square" lIns="91425" tIns="91425" rIns="91425" bIns="91425" anchor="ctr" anchorCtr="0">
            <a:noAutofit/>
          </a:bodyPr>
          <a:lstStyle/>
          <a:p>
            <a:pPr algn="ctr"/>
            <a:r>
              <a:rPr lang="en-US" sz="2400" dirty="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Future Works</a:t>
            </a:r>
          </a:p>
        </p:txBody>
      </p:sp>
      <p:grpSp>
        <p:nvGrpSpPr>
          <p:cNvPr id="16" name="Group 15">
            <a:extLst>
              <a:ext uri="{FF2B5EF4-FFF2-40B4-BE49-F238E27FC236}">
                <a16:creationId xmlns:a16="http://schemas.microsoft.com/office/drawing/2014/main" id="{1B023512-85E5-8E74-40CD-2DDD603D680B}"/>
              </a:ext>
            </a:extLst>
          </p:cNvPr>
          <p:cNvGrpSpPr/>
          <p:nvPr/>
        </p:nvGrpSpPr>
        <p:grpSpPr>
          <a:xfrm>
            <a:off x="205170" y="1850524"/>
            <a:ext cx="11897401" cy="886962"/>
            <a:chOff x="205170" y="1850524"/>
            <a:chExt cx="11897401" cy="886962"/>
          </a:xfrm>
        </p:grpSpPr>
        <p:grpSp>
          <p:nvGrpSpPr>
            <p:cNvPr id="33" name="Group 32">
              <a:extLst>
                <a:ext uri="{FF2B5EF4-FFF2-40B4-BE49-F238E27FC236}">
                  <a16:creationId xmlns:a16="http://schemas.microsoft.com/office/drawing/2014/main" id="{1EF47E00-5B28-DC2B-EBC6-48C2B97431B5}"/>
                </a:ext>
              </a:extLst>
            </p:cNvPr>
            <p:cNvGrpSpPr/>
            <p:nvPr/>
          </p:nvGrpSpPr>
          <p:grpSpPr>
            <a:xfrm>
              <a:off x="205171" y="1850524"/>
              <a:ext cx="11764294" cy="832556"/>
              <a:chOff x="205171" y="1850523"/>
              <a:chExt cx="11764294" cy="1148076"/>
            </a:xfrm>
          </p:grpSpPr>
          <p:sp>
            <p:nvSpPr>
              <p:cNvPr id="11" name="Google Shape;139;p18">
                <a:extLst>
                  <a:ext uri="{FF2B5EF4-FFF2-40B4-BE49-F238E27FC236}">
                    <a16:creationId xmlns:a16="http://schemas.microsoft.com/office/drawing/2014/main" id="{0D36F99E-22BE-77DF-5273-08EE0EA015E3}"/>
                  </a:ext>
                </a:extLst>
              </p:cNvPr>
              <p:cNvSpPr/>
              <p:nvPr/>
            </p:nvSpPr>
            <p:spPr>
              <a:xfrm>
                <a:off x="205171" y="1850523"/>
                <a:ext cx="11764294" cy="394801"/>
              </a:xfrm>
              <a:prstGeom prst="flowChartAlternateProcess">
                <a:avLst/>
              </a:prstGeom>
              <a:solidFill>
                <a:schemeClr val="bg1">
                  <a:lumMod val="85000"/>
                </a:schemeClr>
              </a:solidFill>
              <a:ln>
                <a:noFill/>
              </a:ln>
            </p:spPr>
            <p:txBody>
              <a:bodyPr spcFirstLastPara="1" wrap="square" lIns="91425" tIns="91425" rIns="91425" bIns="91425" anchor="ctr" anchorCtr="0">
                <a:noAutofit/>
              </a:bodyPr>
              <a:lstStyle/>
              <a:p>
                <a:r>
                  <a:rPr lang="en-US" b="1" dirty="0">
                    <a:latin typeface="Times New Roman" panose="02020603050405020304" pitchFamily="18" charset="0"/>
                    <a:cs typeface="Times New Roman" panose="02020603050405020304" pitchFamily="18" charset="0"/>
                  </a:rPr>
                  <a:t>Objective 1: </a:t>
                </a:r>
                <a:r>
                  <a:rPr lang="en-US" dirty="0">
                    <a:latin typeface="Times New Roman" panose="02020603050405020304" pitchFamily="18" charset="0"/>
                    <a:cs typeface="Times New Roman" panose="02020603050405020304" pitchFamily="18" charset="0"/>
                  </a:rPr>
                  <a:t>Virtual Testbed Development</a:t>
                </a:r>
              </a:p>
            </p:txBody>
          </p:sp>
          <p:cxnSp>
            <p:nvCxnSpPr>
              <p:cNvPr id="12" name="Straight Connector 11">
                <a:extLst>
                  <a:ext uri="{FF2B5EF4-FFF2-40B4-BE49-F238E27FC236}">
                    <a16:creationId xmlns:a16="http://schemas.microsoft.com/office/drawing/2014/main" id="{D7B0C782-06F1-B17A-D111-0816FE5B4F68}"/>
                  </a:ext>
                </a:extLst>
              </p:cNvPr>
              <p:cNvCxnSpPr>
                <a:cxnSpLocks/>
              </p:cNvCxnSpPr>
              <p:nvPr/>
            </p:nvCxnSpPr>
            <p:spPr>
              <a:xfrm>
                <a:off x="6091846" y="2245324"/>
                <a:ext cx="0" cy="753275"/>
              </a:xfrm>
              <a:prstGeom prst="line">
                <a:avLst/>
              </a:prstGeom>
              <a:ln>
                <a:solidFill>
                  <a:srgbClr val="07294D"/>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05BD3196-9149-389B-0A23-ED71B1D54BAE}"/>
                </a:ext>
              </a:extLst>
            </p:cNvPr>
            <p:cNvSpPr txBox="1"/>
            <p:nvPr/>
          </p:nvSpPr>
          <p:spPr>
            <a:xfrm>
              <a:off x="205170" y="2152711"/>
              <a:ext cx="575356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 virtual testbed, including ASHP, single zone, and occupant, is developed </a:t>
              </a:r>
            </a:p>
          </p:txBody>
        </p:sp>
        <p:sp>
          <p:nvSpPr>
            <p:cNvPr id="13" name="TextBox 12">
              <a:extLst>
                <a:ext uri="{FF2B5EF4-FFF2-40B4-BE49-F238E27FC236}">
                  <a16:creationId xmlns:a16="http://schemas.microsoft.com/office/drawing/2014/main" id="{CF8BF86A-F9D2-FE94-CA12-85695409BDDE}"/>
                </a:ext>
              </a:extLst>
            </p:cNvPr>
            <p:cNvSpPr txBox="1"/>
            <p:nvPr/>
          </p:nvSpPr>
          <p:spPr>
            <a:xfrm>
              <a:off x="6202470" y="2135635"/>
              <a:ext cx="5900101"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Explore more evaluation scenarios by developing different testbeds</a:t>
              </a:r>
            </a:p>
          </p:txBody>
        </p:sp>
      </p:grpSp>
      <p:grpSp>
        <p:nvGrpSpPr>
          <p:cNvPr id="17" name="Group 16">
            <a:extLst>
              <a:ext uri="{FF2B5EF4-FFF2-40B4-BE49-F238E27FC236}">
                <a16:creationId xmlns:a16="http://schemas.microsoft.com/office/drawing/2014/main" id="{278D9319-C5A3-16D4-7F7C-7614A014A9FA}"/>
              </a:ext>
            </a:extLst>
          </p:cNvPr>
          <p:cNvGrpSpPr/>
          <p:nvPr/>
        </p:nvGrpSpPr>
        <p:grpSpPr>
          <a:xfrm>
            <a:off x="205171" y="2848278"/>
            <a:ext cx="11897400" cy="1134314"/>
            <a:chOff x="205171" y="2785738"/>
            <a:chExt cx="11897400" cy="1134314"/>
          </a:xfrm>
        </p:grpSpPr>
        <p:grpSp>
          <p:nvGrpSpPr>
            <p:cNvPr id="48" name="Group 47">
              <a:extLst>
                <a:ext uri="{FF2B5EF4-FFF2-40B4-BE49-F238E27FC236}">
                  <a16:creationId xmlns:a16="http://schemas.microsoft.com/office/drawing/2014/main" id="{8983FE93-547B-7B3D-1B5A-65D671202D74}"/>
                </a:ext>
              </a:extLst>
            </p:cNvPr>
            <p:cNvGrpSpPr/>
            <p:nvPr/>
          </p:nvGrpSpPr>
          <p:grpSpPr>
            <a:xfrm>
              <a:off x="205171" y="2785738"/>
              <a:ext cx="11764294" cy="1041418"/>
              <a:chOff x="205171" y="1850524"/>
              <a:chExt cx="11764294" cy="1413222"/>
            </a:xfrm>
          </p:grpSpPr>
          <p:sp>
            <p:nvSpPr>
              <p:cNvPr id="49" name="Google Shape;139;p18">
                <a:extLst>
                  <a:ext uri="{FF2B5EF4-FFF2-40B4-BE49-F238E27FC236}">
                    <a16:creationId xmlns:a16="http://schemas.microsoft.com/office/drawing/2014/main" id="{E2320D87-BBAB-32B5-0362-1D4B20230202}"/>
                  </a:ext>
                </a:extLst>
              </p:cNvPr>
              <p:cNvSpPr/>
              <p:nvPr/>
            </p:nvSpPr>
            <p:spPr>
              <a:xfrm>
                <a:off x="205171" y="1850524"/>
                <a:ext cx="11764294" cy="394801"/>
              </a:xfrm>
              <a:prstGeom prst="flowChartAlternateProcess">
                <a:avLst/>
              </a:prstGeom>
              <a:solidFill>
                <a:schemeClr val="bg1">
                  <a:lumMod val="85000"/>
                </a:schemeClr>
              </a:solidFill>
              <a:ln>
                <a:noFill/>
              </a:ln>
            </p:spPr>
            <p:txBody>
              <a:bodyPr spcFirstLastPara="1" wrap="square" lIns="91425" tIns="91425" rIns="91425" bIns="91425" anchor="ctr" anchorCtr="0">
                <a:noAutofit/>
              </a:bodyPr>
              <a:lstStyle/>
              <a:p>
                <a:r>
                  <a:rPr lang="en-US" b="1" dirty="0">
                    <a:latin typeface="Times New Roman" panose="02020603050405020304" pitchFamily="18" charset="0"/>
                    <a:cs typeface="Times New Roman" panose="02020603050405020304" pitchFamily="18" charset="0"/>
                  </a:rPr>
                  <a:t>Objective 2: </a:t>
                </a:r>
                <a:r>
                  <a:rPr lang="en-US" dirty="0">
                    <a:latin typeface="Times New Roman" panose="02020603050405020304" pitchFamily="18" charset="0"/>
                    <a:cs typeface="Times New Roman" panose="02020603050405020304" pitchFamily="18" charset="0"/>
                  </a:rPr>
                  <a:t>Predictive Model Development</a:t>
                </a:r>
              </a:p>
            </p:txBody>
          </p:sp>
          <p:cxnSp>
            <p:nvCxnSpPr>
              <p:cNvPr id="50" name="Straight Connector 49">
                <a:extLst>
                  <a:ext uri="{FF2B5EF4-FFF2-40B4-BE49-F238E27FC236}">
                    <a16:creationId xmlns:a16="http://schemas.microsoft.com/office/drawing/2014/main" id="{7EC2D130-31EA-2158-C6F2-39C1B2E4861F}"/>
                  </a:ext>
                </a:extLst>
              </p:cNvPr>
              <p:cNvCxnSpPr>
                <a:cxnSpLocks/>
              </p:cNvCxnSpPr>
              <p:nvPr/>
            </p:nvCxnSpPr>
            <p:spPr>
              <a:xfrm>
                <a:off x="6091846" y="2245324"/>
                <a:ext cx="0" cy="1018422"/>
              </a:xfrm>
              <a:prstGeom prst="line">
                <a:avLst/>
              </a:prstGeom>
              <a:ln>
                <a:solidFill>
                  <a:srgbClr val="07294D"/>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36A043F7-70BD-47E2-C161-07C56F647F74}"/>
                </a:ext>
              </a:extLst>
            </p:cNvPr>
            <p:cNvSpPr txBox="1"/>
            <p:nvPr/>
          </p:nvSpPr>
          <p:spPr>
            <a:xfrm>
              <a:off x="212452" y="3089055"/>
              <a:ext cx="585690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Prediction models used in MPC are developed, including group thermal comfort model, zone environment model, and HVAC system power model</a:t>
              </a:r>
            </a:p>
          </p:txBody>
        </p:sp>
        <p:sp>
          <p:nvSpPr>
            <p:cNvPr id="15" name="TextBox 14">
              <a:extLst>
                <a:ext uri="{FF2B5EF4-FFF2-40B4-BE49-F238E27FC236}">
                  <a16:creationId xmlns:a16="http://schemas.microsoft.com/office/drawing/2014/main" id="{9283BA94-5401-F4BB-CD0A-04E9D956F796}"/>
                </a:ext>
              </a:extLst>
            </p:cNvPr>
            <p:cNvSpPr txBox="1"/>
            <p:nvPr/>
          </p:nvSpPr>
          <p:spPr>
            <a:xfrm>
              <a:off x="6202470" y="3082999"/>
              <a:ext cx="5900101"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Explore category classification for group thermal comfort model in large-population cases</a:t>
              </a:r>
            </a:p>
          </p:txBody>
        </p:sp>
      </p:grpSp>
      <p:grpSp>
        <p:nvGrpSpPr>
          <p:cNvPr id="27" name="Group 26">
            <a:extLst>
              <a:ext uri="{FF2B5EF4-FFF2-40B4-BE49-F238E27FC236}">
                <a16:creationId xmlns:a16="http://schemas.microsoft.com/office/drawing/2014/main" id="{59378105-81A3-F8BD-C8F4-EB84754BAB46}"/>
              </a:ext>
            </a:extLst>
          </p:cNvPr>
          <p:cNvGrpSpPr/>
          <p:nvPr/>
        </p:nvGrpSpPr>
        <p:grpSpPr>
          <a:xfrm>
            <a:off x="205170" y="4135370"/>
            <a:ext cx="11897401" cy="917054"/>
            <a:chOff x="205170" y="3919825"/>
            <a:chExt cx="11897401" cy="917054"/>
          </a:xfrm>
        </p:grpSpPr>
        <p:sp>
          <p:nvSpPr>
            <p:cNvPr id="43" name="Google Shape;139;p18">
              <a:extLst>
                <a:ext uri="{FF2B5EF4-FFF2-40B4-BE49-F238E27FC236}">
                  <a16:creationId xmlns:a16="http://schemas.microsoft.com/office/drawing/2014/main" id="{176040C3-5230-5951-1CC7-79C800D37E52}"/>
                </a:ext>
              </a:extLst>
            </p:cNvPr>
            <p:cNvSpPr/>
            <p:nvPr/>
          </p:nvSpPr>
          <p:spPr>
            <a:xfrm>
              <a:off x="205170" y="3919825"/>
              <a:ext cx="11764294" cy="323606"/>
            </a:xfrm>
            <a:prstGeom prst="flowChartAlternateProcess">
              <a:avLst/>
            </a:prstGeom>
            <a:solidFill>
              <a:schemeClr val="bg1">
                <a:lumMod val="85000"/>
              </a:schemeClr>
            </a:solidFill>
            <a:ln>
              <a:noFill/>
            </a:ln>
          </p:spPr>
          <p:txBody>
            <a:bodyPr spcFirstLastPara="1" wrap="square" lIns="91425" tIns="91425" rIns="91425" bIns="91425" anchor="ctr" anchorCtr="0">
              <a:noAutofit/>
            </a:bodyPr>
            <a:lstStyle/>
            <a:p>
              <a:r>
                <a:rPr lang="en-US" b="1" dirty="0">
                  <a:latin typeface="Times New Roman" panose="02020603050405020304" pitchFamily="18" charset="0"/>
                  <a:cs typeface="Times New Roman" panose="02020603050405020304" pitchFamily="18" charset="0"/>
                </a:rPr>
                <a:t>Objective 3: </a:t>
              </a:r>
              <a:r>
                <a:rPr lang="en-US" dirty="0">
                  <a:latin typeface="Times New Roman" panose="02020603050405020304" pitchFamily="18" charset="0"/>
                  <a:cs typeface="Times New Roman" panose="02020603050405020304" pitchFamily="18" charset="0"/>
                </a:rPr>
                <a:t>Transfer Learning Used in Group Thermal Comfort Model</a:t>
              </a:r>
            </a:p>
          </p:txBody>
        </p:sp>
        <p:cxnSp>
          <p:nvCxnSpPr>
            <p:cNvPr id="44" name="Straight Connector 43">
              <a:extLst>
                <a:ext uri="{FF2B5EF4-FFF2-40B4-BE49-F238E27FC236}">
                  <a16:creationId xmlns:a16="http://schemas.microsoft.com/office/drawing/2014/main" id="{D1EFEC0F-D7D8-1289-ED8F-140F10909A97}"/>
                </a:ext>
              </a:extLst>
            </p:cNvPr>
            <p:cNvCxnSpPr>
              <a:cxnSpLocks/>
            </p:cNvCxnSpPr>
            <p:nvPr/>
          </p:nvCxnSpPr>
          <p:spPr>
            <a:xfrm>
              <a:off x="6099127" y="4243431"/>
              <a:ext cx="0" cy="588514"/>
            </a:xfrm>
            <a:prstGeom prst="line">
              <a:avLst/>
            </a:prstGeom>
            <a:ln>
              <a:solidFill>
                <a:srgbClr val="07294D"/>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B7454A-029C-1A5F-7BC1-04090516D701}"/>
                </a:ext>
              </a:extLst>
            </p:cNvPr>
            <p:cNvSpPr txBox="1"/>
            <p:nvPr/>
          </p:nvSpPr>
          <p:spPr>
            <a:xfrm>
              <a:off x="230410" y="4247170"/>
              <a:ext cx="585690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TL has strong applicability in improving predictive performance of the group thermal comfort model</a:t>
              </a:r>
            </a:p>
          </p:txBody>
        </p:sp>
        <p:sp>
          <p:nvSpPr>
            <p:cNvPr id="24" name="TextBox 23">
              <a:extLst>
                <a:ext uri="{FF2B5EF4-FFF2-40B4-BE49-F238E27FC236}">
                  <a16:creationId xmlns:a16="http://schemas.microsoft.com/office/drawing/2014/main" id="{6A8A9398-E0BE-DC62-D6D6-21BE5C6B916B}"/>
                </a:ext>
              </a:extLst>
            </p:cNvPr>
            <p:cNvSpPr txBox="1"/>
            <p:nvPr/>
          </p:nvSpPr>
          <p:spPr>
            <a:xfrm>
              <a:off x="6202470" y="4252104"/>
              <a:ext cx="5900101"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Explore the optimization algorithm used in sample adaptation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Explore the effectiveness in more scenarios</a:t>
              </a:r>
            </a:p>
          </p:txBody>
        </p:sp>
      </p:grpSp>
      <p:grpSp>
        <p:nvGrpSpPr>
          <p:cNvPr id="30" name="Group 29">
            <a:extLst>
              <a:ext uri="{FF2B5EF4-FFF2-40B4-BE49-F238E27FC236}">
                <a16:creationId xmlns:a16="http://schemas.microsoft.com/office/drawing/2014/main" id="{F421CF03-E2BA-F650-9CB2-CE6C28B7F5E6}"/>
              </a:ext>
            </a:extLst>
          </p:cNvPr>
          <p:cNvGrpSpPr/>
          <p:nvPr/>
        </p:nvGrpSpPr>
        <p:grpSpPr>
          <a:xfrm>
            <a:off x="163808" y="5245333"/>
            <a:ext cx="11938763" cy="992494"/>
            <a:chOff x="163807" y="5010390"/>
            <a:chExt cx="11938763" cy="992494"/>
          </a:xfrm>
        </p:grpSpPr>
        <p:sp>
          <p:nvSpPr>
            <p:cNvPr id="54" name="Google Shape;139;p18">
              <a:extLst>
                <a:ext uri="{FF2B5EF4-FFF2-40B4-BE49-F238E27FC236}">
                  <a16:creationId xmlns:a16="http://schemas.microsoft.com/office/drawing/2014/main" id="{5A586382-CB1F-6415-20F9-12924FE0789A}"/>
                </a:ext>
              </a:extLst>
            </p:cNvPr>
            <p:cNvSpPr/>
            <p:nvPr/>
          </p:nvSpPr>
          <p:spPr>
            <a:xfrm>
              <a:off x="163807" y="5010390"/>
              <a:ext cx="11764294" cy="323606"/>
            </a:xfrm>
            <a:prstGeom prst="flowChartAlternateProcess">
              <a:avLst/>
            </a:prstGeom>
            <a:solidFill>
              <a:schemeClr val="bg1">
                <a:lumMod val="85000"/>
              </a:schemeClr>
            </a:solidFill>
            <a:ln>
              <a:noFill/>
            </a:ln>
          </p:spPr>
          <p:txBody>
            <a:bodyPr spcFirstLastPara="1" wrap="square" lIns="91425" tIns="91425" rIns="91425" bIns="91425" anchor="ctr" anchorCtr="0">
              <a:noAutofit/>
            </a:bodyPr>
            <a:lstStyle/>
            <a:p>
              <a:r>
                <a:rPr lang="en-US" b="1" dirty="0">
                  <a:latin typeface="Times New Roman" panose="02020603050405020304" pitchFamily="18" charset="0"/>
                  <a:cs typeface="Times New Roman" panose="02020603050405020304" pitchFamily="18" charset="0"/>
                </a:rPr>
                <a:t>Objective 4: </a:t>
              </a:r>
              <a:r>
                <a:rPr lang="en-US" dirty="0">
                  <a:latin typeface="Times New Roman" panose="02020603050405020304" pitchFamily="18" charset="0"/>
                  <a:cs typeface="Times New Roman" panose="02020603050405020304" pitchFamily="18" charset="0"/>
                </a:rPr>
                <a:t>TMPC-GOCC Development and Evaluation</a:t>
              </a:r>
            </a:p>
          </p:txBody>
        </p:sp>
        <p:cxnSp>
          <p:nvCxnSpPr>
            <p:cNvPr id="55" name="Straight Connector 54">
              <a:extLst>
                <a:ext uri="{FF2B5EF4-FFF2-40B4-BE49-F238E27FC236}">
                  <a16:creationId xmlns:a16="http://schemas.microsoft.com/office/drawing/2014/main" id="{2B12616F-7AD2-E5D2-2468-55EAD4B5DEDD}"/>
                </a:ext>
              </a:extLst>
            </p:cNvPr>
            <p:cNvCxnSpPr>
              <a:cxnSpLocks/>
            </p:cNvCxnSpPr>
            <p:nvPr/>
          </p:nvCxnSpPr>
          <p:spPr>
            <a:xfrm>
              <a:off x="6091846" y="5333996"/>
              <a:ext cx="7281" cy="668888"/>
            </a:xfrm>
            <a:prstGeom prst="line">
              <a:avLst/>
            </a:prstGeom>
            <a:ln>
              <a:solidFill>
                <a:srgbClr val="07294D"/>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119117B-D6A3-DB6F-3A32-BD24AC137F98}"/>
                </a:ext>
              </a:extLst>
            </p:cNvPr>
            <p:cNvSpPr txBox="1"/>
            <p:nvPr/>
          </p:nvSpPr>
          <p:spPr>
            <a:xfrm>
              <a:off x="230410" y="5333996"/>
              <a:ext cx="585690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TMPC-GOCC can improve occupant comfort when the group thermal comfort model is accurate</a:t>
              </a:r>
            </a:p>
          </p:txBody>
        </p:sp>
        <p:sp>
          <p:nvSpPr>
            <p:cNvPr id="29" name="TextBox 28">
              <a:extLst>
                <a:ext uri="{FF2B5EF4-FFF2-40B4-BE49-F238E27FC236}">
                  <a16:creationId xmlns:a16="http://schemas.microsoft.com/office/drawing/2014/main" id="{9868B1B5-87B6-C454-74AE-95B1FBFF1F97}"/>
                </a:ext>
              </a:extLst>
            </p:cNvPr>
            <p:cNvSpPr txBox="1"/>
            <p:nvPr/>
          </p:nvSpPr>
          <p:spPr>
            <a:xfrm>
              <a:off x="6202469" y="5315946"/>
              <a:ext cx="5900101"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Explore an indicator to integrate building energy and occupant thermal comfort</a:t>
              </a:r>
            </a:p>
          </p:txBody>
        </p:sp>
      </p:grpSp>
    </p:spTree>
    <p:extLst>
      <p:ext uri="{BB962C8B-B14F-4D97-AF65-F5344CB8AC3E}">
        <p14:creationId xmlns:p14="http://schemas.microsoft.com/office/powerpoint/2010/main" val="425619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30FBC-A3CD-801E-709A-3CDAE1278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ECB71-DFC1-336E-2C41-827D156F20B9}"/>
              </a:ext>
            </a:extLst>
          </p:cNvPr>
          <p:cNvSpPr>
            <a:spLocks noGrp="1"/>
          </p:cNvSpPr>
          <p:nvPr>
            <p:ph type="title"/>
          </p:nvPr>
        </p:nvSpPr>
        <p:spPr/>
        <p:txBody>
          <a:bodyPr>
            <a:normAutofit fontScale="90000"/>
          </a:bodyPr>
          <a:lstStyle/>
          <a:p>
            <a:r>
              <a:rPr lang="en-US" dirty="0"/>
              <a:t>Publication</a:t>
            </a:r>
          </a:p>
        </p:txBody>
      </p:sp>
      <p:sp>
        <p:nvSpPr>
          <p:cNvPr id="3" name="Slide Number Placeholder 2">
            <a:extLst>
              <a:ext uri="{FF2B5EF4-FFF2-40B4-BE49-F238E27FC236}">
                <a16:creationId xmlns:a16="http://schemas.microsoft.com/office/drawing/2014/main" id="{243EF2B9-4000-6F71-6453-7ECE9CA4756D}"/>
              </a:ext>
            </a:extLst>
          </p:cNvPr>
          <p:cNvSpPr>
            <a:spLocks noGrp="1"/>
          </p:cNvSpPr>
          <p:nvPr>
            <p:ph type="sldNum" sz="quarter" idx="10"/>
          </p:nvPr>
        </p:nvSpPr>
        <p:spPr/>
        <p:txBody>
          <a:bodyPr/>
          <a:lstStyle/>
          <a:p>
            <a:fld id="{E18569AF-2237-4C38-90A2-3DAC76D180AF}" type="slidenum">
              <a:rPr lang="en-US" smtClean="0"/>
              <a:pPr/>
              <a:t>54</a:t>
            </a:fld>
            <a:endParaRPr lang="en-US" dirty="0"/>
          </a:p>
        </p:txBody>
      </p:sp>
      <p:sp>
        <p:nvSpPr>
          <p:cNvPr id="5" name="Content Placeholder 3">
            <a:extLst>
              <a:ext uri="{FF2B5EF4-FFF2-40B4-BE49-F238E27FC236}">
                <a16:creationId xmlns:a16="http://schemas.microsoft.com/office/drawing/2014/main" id="{95108C24-433E-C735-27AE-C2884EF9E64C}"/>
              </a:ext>
            </a:extLst>
          </p:cNvPr>
          <p:cNvSpPr txBox="1">
            <a:spLocks/>
          </p:cNvSpPr>
          <p:nvPr/>
        </p:nvSpPr>
        <p:spPr>
          <a:xfrm>
            <a:off x="361772" y="1177315"/>
            <a:ext cx="11468456" cy="54051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Published Journal Papers</a:t>
            </a:r>
          </a:p>
          <a:p>
            <a:pPr marL="514350" indent="-514350">
              <a:lnSpc>
                <a:spcPct val="100000"/>
              </a:lnSpc>
              <a:buFont typeface="+mj-lt"/>
              <a:buAutoNum type="arabicPeriod"/>
            </a:pPr>
            <a:r>
              <a:rPr lang="en-US" sz="1400" u="sng" dirty="0"/>
              <a:t>Li Y</a:t>
            </a:r>
            <a:r>
              <a:rPr lang="en-US" sz="1400" dirty="0"/>
              <a:t>, Chen Z, Wen J, et al. A framework for calibrating and validating an HVAC system in Modelica[J]. Journal of Building Performance Simulation, 2025: 1-21. </a:t>
            </a:r>
          </a:p>
          <a:p>
            <a:pPr marL="514350" indent="-514350">
              <a:lnSpc>
                <a:spcPct val="100000"/>
              </a:lnSpc>
              <a:buFont typeface="+mj-lt"/>
              <a:buAutoNum type="arabicPeriod"/>
            </a:pPr>
            <a:r>
              <a:rPr lang="en-US" sz="1400" dirty="0"/>
              <a:t>Kimball R., Wen J., O’Neill Z., </a:t>
            </a:r>
            <a:r>
              <a:rPr lang="en-US" sz="1400" u="sng" dirty="0"/>
              <a:t>Li Y</a:t>
            </a:r>
            <a:r>
              <a:rPr lang="en-US" sz="1400" dirty="0"/>
              <a:t>., et al. Developing Learning-Based Models for Occupant Centric Control[J]. 2022.</a:t>
            </a:r>
          </a:p>
          <a:p>
            <a:pPr marL="514350" indent="-514350">
              <a:lnSpc>
                <a:spcPct val="100000"/>
              </a:lnSpc>
              <a:buFont typeface="+mj-lt"/>
              <a:buAutoNum type="arabicPeriod"/>
            </a:pPr>
            <a:r>
              <a:rPr lang="en-US" sz="1400" dirty="0"/>
              <a:t>Calfa C, Yang Z, </a:t>
            </a:r>
            <a:r>
              <a:rPr lang="en-US" sz="1400" u="sng" dirty="0"/>
              <a:t>Li Y</a:t>
            </a:r>
            <a:r>
              <a:rPr lang="en-US" sz="1400" dirty="0"/>
              <a:t>, et al. Performance assessment of a real water source heat pump within a hardware-in-the-loop (HIL) testing environment[J]. Science and Technology for the Built Environment, 2023, 29(10): 1011-1026.</a:t>
            </a:r>
          </a:p>
          <a:p>
            <a:pPr marL="514350" indent="-514350">
              <a:lnSpc>
                <a:spcPct val="100000"/>
              </a:lnSpc>
              <a:buFont typeface="+mj-lt"/>
              <a:buAutoNum type="arabicPeriod"/>
            </a:pPr>
            <a:r>
              <a:rPr lang="en-US" sz="1400" dirty="0"/>
              <a:t>Chen Z, Wen J, </a:t>
            </a:r>
            <a:r>
              <a:rPr lang="en-US" sz="1400" u="sng" dirty="0"/>
              <a:t>Li Y</a:t>
            </a:r>
            <a:r>
              <a:rPr lang="en-US" sz="1400" dirty="0"/>
              <a:t>, et al. Advanced co-simulation framework for assessing the interplay between occupant behaviors and demand flexibility in commercial buildings[J]. Science and Technology for the Built Environment, 2024, 30(9): 1094-1113.</a:t>
            </a:r>
          </a:p>
          <a:p>
            <a:pPr marL="0" indent="0">
              <a:buNone/>
            </a:pPr>
            <a:r>
              <a:rPr lang="en-US" sz="1600" b="1" dirty="0"/>
              <a:t>Published Conference Papers</a:t>
            </a:r>
          </a:p>
          <a:p>
            <a:pPr marL="514350" indent="-514350">
              <a:lnSpc>
                <a:spcPct val="100000"/>
              </a:lnSpc>
              <a:buFont typeface="+mj-lt"/>
              <a:buAutoNum type="arabicPeriod"/>
            </a:pPr>
            <a:r>
              <a:rPr lang="en-US" sz="1400" u="sng" dirty="0"/>
              <a:t>Li Y</a:t>
            </a:r>
            <a:r>
              <a:rPr lang="en-US" sz="1400" dirty="0"/>
              <a:t>., Chen Z, Wen J, et al. A framework for calibrating and validating an air loop dynamic model in an HVAC system in Modelica[C]. Proceedings of Building Simulation 2023: 18th Conference of IBPSA, Shanghai, CN, 2023.</a:t>
            </a:r>
          </a:p>
          <a:p>
            <a:pPr marL="514350" indent="-514350">
              <a:lnSpc>
                <a:spcPct val="100000"/>
              </a:lnSpc>
              <a:buFont typeface="+mj-lt"/>
              <a:buAutoNum type="arabicPeriod"/>
            </a:pPr>
            <a:r>
              <a:rPr lang="en-US" sz="1400" dirty="0"/>
              <a:t>Chen, Z., Wen, J., </a:t>
            </a:r>
            <a:r>
              <a:rPr lang="en-US" sz="1400" u="sng" dirty="0"/>
              <a:t>Li Y</a:t>
            </a:r>
            <a:r>
              <a:rPr lang="en-US" sz="1400" dirty="0"/>
              <a:t>., et al., “A hardware-in-the-loop approach for laboratory performance verification of flexible building equipment in a typical commercial building”, ASHRAE Annual Conference, June 2021. </a:t>
            </a:r>
          </a:p>
          <a:p>
            <a:pPr marL="514350" indent="-514350">
              <a:lnSpc>
                <a:spcPct val="100000"/>
              </a:lnSpc>
              <a:buFont typeface="+mj-lt"/>
              <a:buAutoNum type="arabicPeriod"/>
            </a:pPr>
            <a:r>
              <a:rPr lang="en-US" sz="1400" dirty="0"/>
              <a:t>Chen, Z., Wen, J., Bushby, S. T., Lo, L. J., O’Neill, Z., Payne, W. V., </a:t>
            </a:r>
            <a:r>
              <a:rPr lang="en-US" sz="1400" u="sng" dirty="0"/>
              <a:t>Li Y</a:t>
            </a:r>
            <a:r>
              <a:rPr lang="en-US" sz="1400" dirty="0"/>
              <a:t>., et al., “Development of a hardware-in-the-loop testbed for laboratory performance verification of flexible building equipment in typical commercial buildings”, ASHRAE Annual Conference, June 2022, Toronto, Ontario Canada. </a:t>
            </a:r>
          </a:p>
          <a:p>
            <a:pPr marL="514350" indent="-514350">
              <a:lnSpc>
                <a:spcPct val="100000"/>
              </a:lnSpc>
              <a:buFont typeface="+mj-lt"/>
              <a:buAutoNum type="arabicPeriod"/>
            </a:pPr>
            <a:r>
              <a:rPr lang="en-US" sz="1400" dirty="0"/>
              <a:t>Calfa, C., Yang, Z., Fu, Y., Chen, Z., O’Neill, Z., Wen, J., </a:t>
            </a:r>
            <a:r>
              <a:rPr lang="en-US" sz="1400" u="sng" dirty="0"/>
              <a:t>Li Y.</a:t>
            </a:r>
            <a:r>
              <a:rPr lang="en-US" sz="1400" dirty="0"/>
              <a:t>, et al., “Development of a water source heat pump hardware-in-the-loop (HIL) testing facility for smart building applications”, ASHRAE Annual Conference, June 2022, Toronto, Ontario Canada.</a:t>
            </a:r>
          </a:p>
          <a:p>
            <a:pPr marL="514350" indent="-514350">
              <a:lnSpc>
                <a:spcPct val="100000"/>
              </a:lnSpc>
              <a:buFont typeface="+mj-lt"/>
              <a:buAutoNum type="arabicPeriod"/>
            </a:pPr>
            <a:r>
              <a:rPr lang="en-US" sz="1400" dirty="0"/>
              <a:t>Chen, Z., Wen, J., Bushby, S. T., Lo, L. J., O’Neill, Z., Payne, W. V., </a:t>
            </a:r>
            <a:r>
              <a:rPr lang="en-US" sz="1400" u="sng" dirty="0"/>
              <a:t>Li Y</a:t>
            </a:r>
            <a:r>
              <a:rPr lang="en-US" sz="1400" dirty="0"/>
              <a:t>, et al., “An analysis of the hybrid internal mass modeling approach in EnergyPlus”, </a:t>
            </a:r>
            <a:r>
              <a:rPr lang="en-US" sz="1400" dirty="0" err="1"/>
              <a:t>eSim</a:t>
            </a:r>
            <a:r>
              <a:rPr lang="en-US" sz="1400" dirty="0"/>
              <a:t> 2022 Conference, June 2022, Ottawa, ON.</a:t>
            </a:r>
          </a:p>
          <a:p>
            <a:pPr marL="514350" indent="-514350">
              <a:lnSpc>
                <a:spcPct val="100000"/>
              </a:lnSpc>
              <a:buFont typeface="+mj-lt"/>
              <a:buAutoNum type="arabicPeriod"/>
            </a:pPr>
            <a:r>
              <a:rPr lang="en-US" sz="1400" dirty="0"/>
              <a:t>Chen Z, </a:t>
            </a:r>
            <a:r>
              <a:rPr lang="en-US" sz="1400" u="sng" dirty="0"/>
              <a:t>Li Y</a:t>
            </a:r>
            <a:r>
              <a:rPr lang="en-US" sz="1400" dirty="0"/>
              <a:t>, Wen J, et al. A simulation framework for analyzing the impact of stochastic occupant behaviors on demand flexibility in typical commercial buildings[C]//ASHRAE 2023 annual conference. 2023.</a:t>
            </a:r>
          </a:p>
          <a:p>
            <a:pPr marL="514350" indent="-514350">
              <a:lnSpc>
                <a:spcPct val="100000"/>
              </a:lnSpc>
              <a:buFont typeface="+mj-lt"/>
              <a:buAutoNum type="arabicPeriod"/>
            </a:pPr>
            <a:r>
              <a:rPr lang="en-US" sz="1400" dirty="0"/>
              <a:t>Calfa C., Yang Z., </a:t>
            </a:r>
            <a:r>
              <a:rPr lang="en-US" sz="1400" u="sng" dirty="0"/>
              <a:t>Li Y</a:t>
            </a:r>
            <a:r>
              <a:rPr lang="en-US" sz="1400" dirty="0"/>
              <a:t>., et al. Performance Assessment of a Model Predictive Controller for a Heat Pump in a Hardware-in-the-Loop Experimental Test Environment. ASHRAE 2025 winter conference, Orlando, Florida, February 8-12, 2025.</a:t>
            </a:r>
          </a:p>
          <a:p>
            <a:pPr marL="514350" indent="-514350">
              <a:lnSpc>
                <a:spcPct val="100000"/>
              </a:lnSpc>
              <a:buFont typeface="+mj-lt"/>
              <a:buAutoNum type="arabicPeriod"/>
            </a:pPr>
            <a:endParaRPr lang="en-US" sz="1400" dirty="0"/>
          </a:p>
        </p:txBody>
      </p:sp>
    </p:spTree>
    <p:extLst>
      <p:ext uri="{BB962C8B-B14F-4D97-AF65-F5344CB8AC3E}">
        <p14:creationId xmlns:p14="http://schemas.microsoft.com/office/powerpoint/2010/main" val="3645328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21C76-7D8B-B5D8-C70F-D88DD5F08611}"/>
              </a:ext>
            </a:extLst>
          </p:cNvPr>
          <p:cNvSpPr>
            <a:spLocks noGrp="1"/>
          </p:cNvSpPr>
          <p:nvPr>
            <p:ph type="title"/>
          </p:nvPr>
        </p:nvSpPr>
        <p:spPr/>
        <p:txBody>
          <a:bodyPr>
            <a:normAutofit fontScale="90000"/>
          </a:bodyPr>
          <a:lstStyle/>
          <a:p>
            <a:r>
              <a:rPr lang="en-US" dirty="0"/>
              <a:t>Publication</a:t>
            </a:r>
          </a:p>
        </p:txBody>
      </p:sp>
      <p:sp>
        <p:nvSpPr>
          <p:cNvPr id="3" name="Slide Number Placeholder 2">
            <a:extLst>
              <a:ext uri="{FF2B5EF4-FFF2-40B4-BE49-F238E27FC236}">
                <a16:creationId xmlns:a16="http://schemas.microsoft.com/office/drawing/2014/main" id="{C0411FB3-6A97-F07A-5639-C8A667B4FC4E}"/>
              </a:ext>
            </a:extLst>
          </p:cNvPr>
          <p:cNvSpPr>
            <a:spLocks noGrp="1"/>
          </p:cNvSpPr>
          <p:nvPr>
            <p:ph type="sldNum" sz="quarter" idx="10"/>
          </p:nvPr>
        </p:nvSpPr>
        <p:spPr/>
        <p:txBody>
          <a:bodyPr/>
          <a:lstStyle/>
          <a:p>
            <a:fld id="{E18569AF-2237-4C38-90A2-3DAC76D180AF}" type="slidenum">
              <a:rPr lang="en-US" smtClean="0"/>
              <a:pPr/>
              <a:t>55</a:t>
            </a:fld>
            <a:endParaRPr lang="en-US" dirty="0"/>
          </a:p>
        </p:txBody>
      </p:sp>
      <p:sp>
        <p:nvSpPr>
          <p:cNvPr id="5" name="Content Placeholder 3">
            <a:extLst>
              <a:ext uri="{FF2B5EF4-FFF2-40B4-BE49-F238E27FC236}">
                <a16:creationId xmlns:a16="http://schemas.microsoft.com/office/drawing/2014/main" id="{42B33A59-F04C-44AE-E2AA-F52183BEA844}"/>
              </a:ext>
            </a:extLst>
          </p:cNvPr>
          <p:cNvSpPr txBox="1">
            <a:spLocks/>
          </p:cNvSpPr>
          <p:nvPr/>
        </p:nvSpPr>
        <p:spPr>
          <a:xfrm>
            <a:off x="444381" y="1281289"/>
            <a:ext cx="11468456" cy="2088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Future publication plan</a:t>
            </a:r>
          </a:p>
          <a:p>
            <a:pPr marL="514350" indent="-514350">
              <a:lnSpc>
                <a:spcPct val="100000"/>
              </a:lnSpc>
              <a:buFont typeface="+mj-lt"/>
              <a:buAutoNum type="arabicPeriod"/>
            </a:pPr>
            <a:r>
              <a:rPr lang="en-US" sz="1400" dirty="0"/>
              <a:t>Li Y, Chen Z, Wen J. A framework of </a:t>
            </a:r>
            <a:r>
              <a:rPr lang="en-US" sz="1400" b="1" dirty="0"/>
              <a:t>transfer learning </a:t>
            </a:r>
            <a:r>
              <a:rPr lang="en-US" sz="1400" dirty="0"/>
              <a:t>used in group occupant thermal comfort model </a:t>
            </a:r>
          </a:p>
          <a:p>
            <a:pPr marL="514350" indent="-514350">
              <a:lnSpc>
                <a:spcPct val="100000"/>
              </a:lnSpc>
              <a:buFont typeface="+mj-lt"/>
              <a:buAutoNum type="arabicPeriod"/>
            </a:pPr>
            <a:r>
              <a:rPr lang="en-US" sz="1400" dirty="0"/>
              <a:t>Li Y, Chen Z, Wen J. Development of an </a:t>
            </a:r>
            <a:r>
              <a:rPr lang="en-US" sz="1400" b="1" dirty="0"/>
              <a:t>MPC-based OCC </a:t>
            </a:r>
            <a:r>
              <a:rPr lang="en-US" sz="1400" dirty="0"/>
              <a:t>with consideration of group occupant thermal comfort </a:t>
            </a:r>
          </a:p>
        </p:txBody>
      </p:sp>
    </p:spTree>
    <p:extLst>
      <p:ext uri="{BB962C8B-B14F-4D97-AF65-F5344CB8AC3E}">
        <p14:creationId xmlns:p14="http://schemas.microsoft.com/office/powerpoint/2010/main" val="2886443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4D99-3B80-F13C-1622-AE9183717292}"/>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2610540A-F3EB-1752-F0DE-A819E7FB45A9}"/>
              </a:ext>
            </a:extLst>
          </p:cNvPr>
          <p:cNvSpPr>
            <a:spLocks noGrp="1"/>
          </p:cNvSpPr>
          <p:nvPr>
            <p:ph type="sldNum" sz="quarter" idx="10"/>
          </p:nvPr>
        </p:nvSpPr>
        <p:spPr/>
        <p:txBody>
          <a:bodyPr/>
          <a:lstStyle/>
          <a:p>
            <a:fld id="{E18569AF-2237-4C38-90A2-3DAC76D180AF}" type="slidenum">
              <a:rPr lang="en-US" smtClean="0"/>
              <a:pPr/>
              <a:t>56</a:t>
            </a:fld>
            <a:endParaRPr lang="en-US" dirty="0"/>
          </a:p>
        </p:txBody>
      </p:sp>
      <p:sp>
        <p:nvSpPr>
          <p:cNvPr id="4" name="Content Placeholder 3">
            <a:extLst>
              <a:ext uri="{FF2B5EF4-FFF2-40B4-BE49-F238E27FC236}">
                <a16:creationId xmlns:a16="http://schemas.microsoft.com/office/drawing/2014/main" id="{07B8DEBE-9D78-7533-FD4C-A848F6EBBA29}"/>
              </a:ext>
            </a:extLst>
          </p:cNvPr>
          <p:cNvSpPr>
            <a:spLocks noGrp="1"/>
          </p:cNvSpPr>
          <p:nvPr>
            <p:ph idx="1"/>
          </p:nvPr>
        </p:nvSpPr>
        <p:spPr>
          <a:xfrm>
            <a:off x="164862" y="2550198"/>
            <a:ext cx="11468456" cy="2639988"/>
          </a:xfrm>
        </p:spPr>
        <p:txBody>
          <a:bodyPr/>
          <a:lstStyle/>
          <a:p>
            <a:pPr marL="0" indent="0" algn="ctr">
              <a:buNone/>
            </a:pPr>
            <a:r>
              <a:rPr lang="en-US" sz="4000" dirty="0"/>
              <a:t>Thank You</a:t>
            </a:r>
          </a:p>
          <a:p>
            <a:pPr marL="0" indent="0" algn="ctr">
              <a:buNone/>
            </a:pPr>
            <a:endParaRPr lang="en-US" dirty="0"/>
          </a:p>
          <a:p>
            <a:pPr marL="0" indent="0" algn="ctr">
              <a:buNone/>
            </a:pPr>
            <a:r>
              <a:rPr lang="en-US" sz="2000" dirty="0"/>
              <a:t>Yicheng Li</a:t>
            </a:r>
          </a:p>
          <a:p>
            <a:pPr marL="0" indent="0" algn="ctr">
              <a:buNone/>
            </a:pPr>
            <a:r>
              <a:rPr lang="en-US" sz="2000" dirty="0"/>
              <a:t>Building Science and Engineering Group (BSEG) | Drexel University</a:t>
            </a:r>
          </a:p>
          <a:p>
            <a:pPr marL="0" indent="0" algn="ctr">
              <a:buNone/>
            </a:pPr>
            <a:r>
              <a:rPr lang="en-US" sz="2000" dirty="0"/>
              <a:t>yl3328@drexel.edu </a:t>
            </a:r>
          </a:p>
          <a:p>
            <a:pPr marL="0" indent="0" algn="ctr">
              <a:buNone/>
            </a:pPr>
            <a:endParaRPr lang="en-US" dirty="0"/>
          </a:p>
        </p:txBody>
      </p:sp>
    </p:spTree>
    <p:extLst>
      <p:ext uri="{BB962C8B-B14F-4D97-AF65-F5344CB8AC3E}">
        <p14:creationId xmlns:p14="http://schemas.microsoft.com/office/powerpoint/2010/main" val="2029656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4346-E07F-49A8-789F-23FA25707B4C}"/>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32E6B639-D99B-A6A1-C60D-BDD64940293A}"/>
              </a:ext>
            </a:extLst>
          </p:cNvPr>
          <p:cNvSpPr>
            <a:spLocks noGrp="1"/>
          </p:cNvSpPr>
          <p:nvPr>
            <p:ph type="sldNum" sz="quarter" idx="10"/>
          </p:nvPr>
        </p:nvSpPr>
        <p:spPr/>
        <p:txBody>
          <a:bodyPr/>
          <a:lstStyle/>
          <a:p>
            <a:fld id="{E18569AF-2237-4C38-90A2-3DAC76D180AF}" type="slidenum">
              <a:rPr lang="en-US" smtClean="0"/>
              <a:pPr/>
              <a:t>57</a:t>
            </a:fld>
            <a:endParaRPr lang="en-US" dirty="0"/>
          </a:p>
        </p:txBody>
      </p:sp>
      <p:sp>
        <p:nvSpPr>
          <p:cNvPr id="4" name="Content Placeholder 3">
            <a:extLst>
              <a:ext uri="{FF2B5EF4-FFF2-40B4-BE49-F238E27FC236}">
                <a16:creationId xmlns:a16="http://schemas.microsoft.com/office/drawing/2014/main" id="{42F0DEC2-6C18-E864-B1ED-0D943D86C952}"/>
              </a:ext>
            </a:extLst>
          </p:cNvPr>
          <p:cNvSpPr>
            <a:spLocks noGrp="1"/>
          </p:cNvSpPr>
          <p:nvPr>
            <p:ph idx="1"/>
          </p:nvPr>
        </p:nvSpPr>
        <p:spPr>
          <a:xfrm>
            <a:off x="308214" y="3321424"/>
            <a:ext cx="11468456" cy="719417"/>
          </a:xfrm>
        </p:spPr>
        <p:txBody>
          <a:bodyPr>
            <a:normAutofit/>
          </a:bodyPr>
          <a:lstStyle/>
          <a:p>
            <a:pPr marL="0" indent="0" algn="ctr">
              <a:buNone/>
            </a:pPr>
            <a:r>
              <a:rPr lang="en-US" sz="4400" b="1" dirty="0"/>
              <a:t>Backup </a:t>
            </a:r>
          </a:p>
        </p:txBody>
      </p:sp>
    </p:spTree>
    <p:extLst>
      <p:ext uri="{BB962C8B-B14F-4D97-AF65-F5344CB8AC3E}">
        <p14:creationId xmlns:p14="http://schemas.microsoft.com/office/powerpoint/2010/main" val="2023419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diagram&#10;&#10;Description automatically generated with medium confidence">
            <a:extLst>
              <a:ext uri="{FF2B5EF4-FFF2-40B4-BE49-F238E27FC236}">
                <a16:creationId xmlns:a16="http://schemas.microsoft.com/office/drawing/2014/main" id="{B48CAF8D-CE62-C65A-247F-2C784AD19890}"/>
              </a:ext>
            </a:extLst>
          </p:cNvPr>
          <p:cNvPicPr>
            <a:picLocks noChangeAspect="1"/>
          </p:cNvPicPr>
          <p:nvPr/>
        </p:nvPicPr>
        <p:blipFill>
          <a:blip r:embed="rId2"/>
          <a:stretch>
            <a:fillRect/>
          </a:stretch>
        </p:blipFill>
        <p:spPr>
          <a:xfrm>
            <a:off x="5718018" y="1160610"/>
            <a:ext cx="6473982" cy="5250514"/>
          </a:xfrm>
          <a:prstGeom prst="rect">
            <a:avLst/>
          </a:prstGeom>
        </p:spPr>
      </p:pic>
      <p:pic>
        <p:nvPicPr>
          <p:cNvPr id="10" name="Picture 9">
            <a:extLst>
              <a:ext uri="{FF2B5EF4-FFF2-40B4-BE49-F238E27FC236}">
                <a16:creationId xmlns:a16="http://schemas.microsoft.com/office/drawing/2014/main" id="{C3AF2E26-C90D-1724-0B76-9291BB2F2876}"/>
              </a:ext>
            </a:extLst>
          </p:cNvPr>
          <p:cNvPicPr>
            <a:picLocks noChangeAspect="1"/>
          </p:cNvPicPr>
          <p:nvPr/>
        </p:nvPicPr>
        <p:blipFill>
          <a:blip r:embed="rId3"/>
          <a:stretch>
            <a:fillRect/>
          </a:stretch>
        </p:blipFill>
        <p:spPr>
          <a:xfrm>
            <a:off x="1140349" y="4154509"/>
            <a:ext cx="3003656" cy="1364447"/>
          </a:xfrm>
          <a:prstGeom prst="rect">
            <a:avLst/>
          </a:prstGeom>
        </p:spPr>
      </p:pic>
      <p:sp>
        <p:nvSpPr>
          <p:cNvPr id="8" name="TextBox 7">
            <a:extLst>
              <a:ext uri="{FF2B5EF4-FFF2-40B4-BE49-F238E27FC236}">
                <a16:creationId xmlns:a16="http://schemas.microsoft.com/office/drawing/2014/main" id="{574CD757-1D1B-2800-7C0D-608A6258B42A}"/>
              </a:ext>
            </a:extLst>
          </p:cNvPr>
          <p:cNvSpPr txBox="1"/>
          <p:nvPr/>
        </p:nvSpPr>
        <p:spPr>
          <a:xfrm>
            <a:off x="-5366" y="1248507"/>
            <a:ext cx="6101366" cy="430887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Modeling method</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System performance</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Power and capacity curve is related to </a:t>
            </a:r>
          </a:p>
          <a:p>
            <a:pPr marL="1714500" lvl="3"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zone air temperature</a:t>
            </a:r>
          </a:p>
          <a:p>
            <a:pPr marL="1714500" lvl="3"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zone air dewpoint temperature</a:t>
            </a:r>
          </a:p>
          <a:p>
            <a:pPr marL="1714500" lvl="3"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outdoor air temperature</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curve is obtained by quadratic curve fitting using experimental data</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Back-calculate the supply air condition based on the return air condition and the system capacity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Controller</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4C68E7F-11ED-7C70-D6C6-51790E28F260}"/>
              </a:ext>
            </a:extLst>
          </p:cNvPr>
          <p:cNvSpPr>
            <a:spLocks noGrp="1"/>
          </p:cNvSpPr>
          <p:nvPr>
            <p:ph type="title"/>
          </p:nvPr>
        </p:nvSpPr>
        <p:spPr/>
        <p:txBody>
          <a:bodyPr>
            <a:normAutofit fontScale="90000"/>
          </a:bodyPr>
          <a:lstStyle/>
          <a:p>
            <a:r>
              <a:rPr lang="en-US" dirty="0"/>
              <a:t>HVAC System Model: ASHP</a:t>
            </a:r>
          </a:p>
        </p:txBody>
      </p:sp>
      <p:sp>
        <p:nvSpPr>
          <p:cNvPr id="3" name="Slide Number Placeholder 2">
            <a:extLst>
              <a:ext uri="{FF2B5EF4-FFF2-40B4-BE49-F238E27FC236}">
                <a16:creationId xmlns:a16="http://schemas.microsoft.com/office/drawing/2014/main" id="{521EEBD2-3653-7D33-BBF1-BD97FDCC6F2D}"/>
              </a:ext>
            </a:extLst>
          </p:cNvPr>
          <p:cNvSpPr>
            <a:spLocks noGrp="1"/>
          </p:cNvSpPr>
          <p:nvPr>
            <p:ph type="sldNum" sz="quarter" idx="10"/>
          </p:nvPr>
        </p:nvSpPr>
        <p:spPr/>
        <p:txBody>
          <a:bodyPr/>
          <a:lstStyle/>
          <a:p>
            <a:fld id="{E18569AF-2237-4C38-90A2-3DAC76D180AF}" type="slidenum">
              <a:rPr lang="en-US" smtClean="0"/>
              <a:pPr/>
              <a:t>58</a:t>
            </a:fld>
            <a:endParaRPr lang="en-US" dirty="0"/>
          </a:p>
        </p:txBody>
      </p:sp>
    </p:spTree>
    <p:extLst>
      <p:ext uri="{BB962C8B-B14F-4D97-AF65-F5344CB8AC3E}">
        <p14:creationId xmlns:p14="http://schemas.microsoft.com/office/powerpoint/2010/main" val="187740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3162-29F9-70A4-20B8-CD1F3101053C}"/>
              </a:ext>
            </a:extLst>
          </p:cNvPr>
          <p:cNvSpPr>
            <a:spLocks noGrp="1"/>
          </p:cNvSpPr>
          <p:nvPr>
            <p:ph type="title"/>
          </p:nvPr>
        </p:nvSpPr>
        <p:spPr/>
        <p:txBody>
          <a:bodyPr>
            <a:normAutofit fontScale="90000"/>
          </a:bodyPr>
          <a:lstStyle/>
          <a:p>
            <a:r>
              <a:rPr lang="en-US" dirty="0"/>
              <a:t>Occupant Comfort model </a:t>
            </a:r>
          </a:p>
        </p:txBody>
      </p:sp>
      <p:sp>
        <p:nvSpPr>
          <p:cNvPr id="3" name="Slide Number Placeholder 2">
            <a:extLst>
              <a:ext uri="{FF2B5EF4-FFF2-40B4-BE49-F238E27FC236}">
                <a16:creationId xmlns:a16="http://schemas.microsoft.com/office/drawing/2014/main" id="{C86C6F36-13D7-9CC9-5580-456D255DE412}"/>
              </a:ext>
            </a:extLst>
          </p:cNvPr>
          <p:cNvSpPr>
            <a:spLocks noGrp="1"/>
          </p:cNvSpPr>
          <p:nvPr>
            <p:ph type="sldNum" sz="quarter" idx="10"/>
          </p:nvPr>
        </p:nvSpPr>
        <p:spPr/>
        <p:txBody>
          <a:bodyPr/>
          <a:lstStyle/>
          <a:p>
            <a:fld id="{E18569AF-2237-4C38-90A2-3DAC76D180AF}" type="slidenum">
              <a:rPr lang="en-US" smtClean="0"/>
              <a:pPr/>
              <a:t>59</a:t>
            </a:fld>
            <a:endParaRPr lang="en-US" dirty="0"/>
          </a:p>
        </p:txBody>
      </p:sp>
      <p:pic>
        <p:nvPicPr>
          <p:cNvPr id="5" name="Picture 4" descr="A graph of different colors&#10;&#10;Description automatically generated">
            <a:extLst>
              <a:ext uri="{FF2B5EF4-FFF2-40B4-BE49-F238E27FC236}">
                <a16:creationId xmlns:a16="http://schemas.microsoft.com/office/drawing/2014/main" id="{B26836CE-9EAD-67CC-6990-B33DD564645A}"/>
              </a:ext>
            </a:extLst>
          </p:cNvPr>
          <p:cNvPicPr>
            <a:picLocks noChangeAspect="1"/>
          </p:cNvPicPr>
          <p:nvPr/>
        </p:nvPicPr>
        <p:blipFill>
          <a:blip r:embed="rId2"/>
          <a:stretch>
            <a:fillRect/>
          </a:stretch>
        </p:blipFill>
        <p:spPr>
          <a:xfrm>
            <a:off x="6525678" y="2047627"/>
            <a:ext cx="4611797" cy="3265923"/>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7870C5FE-A830-AA04-B278-58001CFD1D35}"/>
              </a:ext>
            </a:extLst>
          </p:cNvPr>
          <p:cNvPicPr>
            <a:picLocks noChangeAspect="1"/>
          </p:cNvPicPr>
          <p:nvPr/>
        </p:nvPicPr>
        <p:blipFill>
          <a:blip r:embed="rId3"/>
          <a:stretch>
            <a:fillRect/>
          </a:stretch>
        </p:blipFill>
        <p:spPr>
          <a:xfrm>
            <a:off x="1910530" y="2148761"/>
            <a:ext cx="2832784" cy="3063656"/>
          </a:xfrm>
          <a:prstGeom prst="rect">
            <a:avLst/>
          </a:prstGeom>
        </p:spPr>
      </p:pic>
    </p:spTree>
    <p:extLst>
      <p:ext uri="{BB962C8B-B14F-4D97-AF65-F5344CB8AC3E}">
        <p14:creationId xmlns:p14="http://schemas.microsoft.com/office/powerpoint/2010/main" val="282094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901A-BF7D-97A2-137E-57F875681B7B}"/>
              </a:ext>
            </a:extLst>
          </p:cNvPr>
          <p:cNvSpPr>
            <a:spLocks noGrp="1"/>
          </p:cNvSpPr>
          <p:nvPr>
            <p:ph type="title"/>
          </p:nvPr>
        </p:nvSpPr>
        <p:spPr/>
        <p:txBody>
          <a:bodyPr>
            <a:normAutofit fontScale="90000"/>
          </a:bodyPr>
          <a:lstStyle/>
          <a:p>
            <a:r>
              <a:rPr lang="en-US" dirty="0"/>
              <a:t>Research G</a:t>
            </a:r>
            <a:r>
              <a:rPr lang="en-US" altLang="zh-CN" dirty="0"/>
              <a:t>aps</a:t>
            </a:r>
            <a:endParaRPr lang="en-US" dirty="0"/>
          </a:p>
        </p:txBody>
      </p:sp>
      <p:sp>
        <p:nvSpPr>
          <p:cNvPr id="3" name="Slide Number Placeholder 2">
            <a:extLst>
              <a:ext uri="{FF2B5EF4-FFF2-40B4-BE49-F238E27FC236}">
                <a16:creationId xmlns:a16="http://schemas.microsoft.com/office/drawing/2014/main" id="{D3E62032-E0AB-B8D3-9447-13E813691C01}"/>
              </a:ext>
            </a:extLst>
          </p:cNvPr>
          <p:cNvSpPr>
            <a:spLocks noGrp="1"/>
          </p:cNvSpPr>
          <p:nvPr>
            <p:ph type="sldNum" sz="quarter" idx="10"/>
          </p:nvPr>
        </p:nvSpPr>
        <p:spPr/>
        <p:txBody>
          <a:bodyPr/>
          <a:lstStyle/>
          <a:p>
            <a:fld id="{E18569AF-2237-4C38-90A2-3DAC76D180AF}" type="slidenum">
              <a:rPr lang="en-US" smtClean="0"/>
              <a:pPr/>
              <a:t>6</a:t>
            </a:fld>
            <a:endParaRPr lang="en-US" dirty="0"/>
          </a:p>
        </p:txBody>
      </p:sp>
      <p:sp>
        <p:nvSpPr>
          <p:cNvPr id="10" name="任意多边形 48">
            <a:extLst>
              <a:ext uri="{FF2B5EF4-FFF2-40B4-BE49-F238E27FC236}">
                <a16:creationId xmlns:a16="http://schemas.microsoft.com/office/drawing/2014/main" id="{ADC15615-7506-3A0F-7FBD-1F1717FF2731}"/>
              </a:ext>
            </a:extLst>
          </p:cNvPr>
          <p:cNvSpPr/>
          <p:nvPr/>
        </p:nvSpPr>
        <p:spPr>
          <a:xfrm>
            <a:off x="4182294" y="2145734"/>
            <a:ext cx="4132657" cy="2334991"/>
          </a:xfrm>
          <a:custGeom>
            <a:avLst/>
            <a:gdLst>
              <a:gd name="connsiteX0" fmla="*/ 101734 w 2806603"/>
              <a:gd name="connsiteY0" fmla="*/ 0 h 1296144"/>
              <a:gd name="connsiteX1" fmla="*/ 2158531 w 2806603"/>
              <a:gd name="connsiteY1" fmla="*/ 0 h 1296144"/>
              <a:gd name="connsiteX2" fmla="*/ 2806603 w 2806603"/>
              <a:gd name="connsiteY2" fmla="*/ 648072 h 1296144"/>
              <a:gd name="connsiteX3" fmla="*/ 2158531 w 2806603"/>
              <a:gd name="connsiteY3" fmla="*/ 1296144 h 1296144"/>
              <a:gd name="connsiteX4" fmla="*/ 101734 w 2806603"/>
              <a:gd name="connsiteY4" fmla="*/ 1296144 h 1296144"/>
              <a:gd name="connsiteX5" fmla="*/ 0 w 2806603"/>
              <a:gd name="connsiteY5" fmla="*/ 1194410 h 1296144"/>
              <a:gd name="connsiteX6" fmla="*/ 0 w 2806603"/>
              <a:gd name="connsiteY6" fmla="*/ 101734 h 1296144"/>
              <a:gd name="connsiteX7" fmla="*/ 101734 w 2806603"/>
              <a:gd name="connsiteY7" fmla="*/ 0 h 12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6603" h="1296144">
                <a:moveTo>
                  <a:pt x="101734" y="0"/>
                </a:moveTo>
                <a:lnTo>
                  <a:pt x="2158531" y="0"/>
                </a:lnTo>
                <a:lnTo>
                  <a:pt x="2806603" y="648072"/>
                </a:lnTo>
                <a:lnTo>
                  <a:pt x="2158531" y="1296144"/>
                </a:lnTo>
                <a:lnTo>
                  <a:pt x="101734" y="1296144"/>
                </a:lnTo>
                <a:cubicBezTo>
                  <a:pt x="45548" y="1296144"/>
                  <a:pt x="0" y="1250596"/>
                  <a:pt x="0" y="1194410"/>
                </a:cubicBezTo>
                <a:lnTo>
                  <a:pt x="0" y="101734"/>
                </a:lnTo>
                <a:cubicBezTo>
                  <a:pt x="0" y="45548"/>
                  <a:pt x="45548" y="0"/>
                  <a:pt x="101734"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288000" bIns="45720" numCol="1" spcCol="0" rtlCol="0" fromWordArt="0" anchor="ctr" anchorCtr="0" forceAA="0" compatLnSpc="1">
            <a:prstTxWarp prst="textNoShape">
              <a:avLst/>
            </a:prstTxWarp>
            <a:noAutofit/>
          </a:bodyPr>
          <a:lstStyle/>
          <a:p>
            <a:pPr>
              <a:lnSpc>
                <a:spcPct val="150000"/>
              </a:lnSpc>
            </a:pPr>
            <a:r>
              <a:rPr lang="en-US" b="1" dirty="0">
                <a:solidFill>
                  <a:schemeClr val="bg1"/>
                </a:solidFill>
                <a:latin typeface="Times New Roman" panose="02020603050405020304" pitchFamily="18" charset="0"/>
                <a:cs typeface="Times New Roman" panose="02020603050405020304" pitchFamily="18" charset="0"/>
              </a:rPr>
              <a:t>Emerging </a:t>
            </a:r>
            <a:r>
              <a:rPr lang="en-US" altLang="zh-CN" b="1" dirty="0">
                <a:solidFill>
                  <a:schemeClr val="bg1"/>
                </a:solidFill>
                <a:latin typeface="Times New Roman" panose="02020603050405020304" pitchFamily="18" charset="0"/>
                <a:cs typeface="Times New Roman" panose="02020603050405020304" pitchFamily="18" charset="0"/>
              </a:rPr>
              <a:t>t</a:t>
            </a:r>
            <a:r>
              <a:rPr lang="en-US" b="1" dirty="0">
                <a:solidFill>
                  <a:schemeClr val="bg1"/>
                </a:solidFill>
                <a:latin typeface="Times New Roman" panose="02020603050405020304" pitchFamily="18" charset="0"/>
                <a:cs typeface="Times New Roman" panose="02020603050405020304" pitchFamily="18" charset="0"/>
              </a:rPr>
              <a:t>hermal comfort models</a:t>
            </a:r>
          </a:p>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Individual thermal comfort model </a:t>
            </a:r>
          </a:p>
          <a:p>
            <a:pPr>
              <a:lnSpc>
                <a:spcPct val="150000"/>
              </a:lnSpc>
            </a:pPr>
            <a:r>
              <a:rPr lang="en-US" sz="1600" dirty="0">
                <a:solidFill>
                  <a:schemeClr val="bg1"/>
                </a:solidFill>
                <a:latin typeface="Times New Roman" panose="02020603050405020304" pitchFamily="18" charset="0"/>
                <a:cs typeface="Times New Roman" panose="02020603050405020304" pitchFamily="18" charset="0"/>
              </a:rPr>
              <a:t>Lead to comfort conflict in group occupants</a:t>
            </a:r>
            <a:endParaRPr lang="en-US" sz="1600" b="1" dirty="0">
              <a:solidFill>
                <a:schemeClr val="bg1"/>
              </a:solidFill>
              <a:latin typeface="Times New Roman" panose="02020603050405020304" pitchFamily="18" charset="0"/>
              <a:cs typeface="Times New Roman" panose="02020603050405020304" pitchFamily="18" charset="0"/>
            </a:endParaRPr>
          </a:p>
        </p:txBody>
      </p:sp>
      <p:sp>
        <p:nvSpPr>
          <p:cNvPr id="11" name="任意多边形 82">
            <a:extLst>
              <a:ext uri="{FF2B5EF4-FFF2-40B4-BE49-F238E27FC236}">
                <a16:creationId xmlns:a16="http://schemas.microsoft.com/office/drawing/2014/main" id="{05A3D0BC-B63B-9191-3196-95B0C29EC5EF}"/>
              </a:ext>
            </a:extLst>
          </p:cNvPr>
          <p:cNvSpPr/>
          <p:nvPr/>
        </p:nvSpPr>
        <p:spPr>
          <a:xfrm flipH="1">
            <a:off x="26551" y="2145732"/>
            <a:ext cx="4134714" cy="2334991"/>
          </a:xfrm>
          <a:custGeom>
            <a:avLst/>
            <a:gdLst>
              <a:gd name="connsiteX0" fmla="*/ 101734 w 2806603"/>
              <a:gd name="connsiteY0" fmla="*/ 0 h 1296144"/>
              <a:gd name="connsiteX1" fmla="*/ 2158531 w 2806603"/>
              <a:gd name="connsiteY1" fmla="*/ 0 h 1296144"/>
              <a:gd name="connsiteX2" fmla="*/ 2806603 w 2806603"/>
              <a:gd name="connsiteY2" fmla="*/ 648072 h 1296144"/>
              <a:gd name="connsiteX3" fmla="*/ 2158531 w 2806603"/>
              <a:gd name="connsiteY3" fmla="*/ 1296144 h 1296144"/>
              <a:gd name="connsiteX4" fmla="*/ 101734 w 2806603"/>
              <a:gd name="connsiteY4" fmla="*/ 1296144 h 1296144"/>
              <a:gd name="connsiteX5" fmla="*/ 0 w 2806603"/>
              <a:gd name="connsiteY5" fmla="*/ 1194410 h 1296144"/>
              <a:gd name="connsiteX6" fmla="*/ 0 w 2806603"/>
              <a:gd name="connsiteY6" fmla="*/ 101734 h 1296144"/>
              <a:gd name="connsiteX7" fmla="*/ 101734 w 2806603"/>
              <a:gd name="connsiteY7" fmla="*/ 0 h 12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6603" h="1296144">
                <a:moveTo>
                  <a:pt x="101734" y="0"/>
                </a:moveTo>
                <a:lnTo>
                  <a:pt x="2158531" y="0"/>
                </a:lnTo>
                <a:lnTo>
                  <a:pt x="2806603" y="648072"/>
                </a:lnTo>
                <a:lnTo>
                  <a:pt x="2158531" y="1296144"/>
                </a:lnTo>
                <a:lnTo>
                  <a:pt x="101734" y="1296144"/>
                </a:lnTo>
                <a:cubicBezTo>
                  <a:pt x="45548" y="1296144"/>
                  <a:pt x="0" y="1250596"/>
                  <a:pt x="0" y="1194410"/>
                </a:cubicBezTo>
                <a:lnTo>
                  <a:pt x="0" y="101734"/>
                </a:lnTo>
                <a:cubicBezTo>
                  <a:pt x="0" y="45548"/>
                  <a:pt x="45548" y="0"/>
                  <a:pt x="101734" y="0"/>
                </a:cubicBezTo>
                <a:close/>
              </a:path>
            </a:pathLst>
          </a:cu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45720" rIns="91440" bIns="45720" numCol="1" spcCol="0" rtlCol="0" fromWordArt="0" anchor="ctr" anchorCtr="0" forceAA="0" compatLnSpc="1">
            <a:prstTxWarp prst="textNoShape">
              <a:avLst/>
            </a:prstTxWarp>
            <a:noAutofit/>
          </a:bodyPr>
          <a:lstStyle/>
          <a:p>
            <a:pPr algn="r">
              <a:lnSpc>
                <a:spcPct val="150000"/>
              </a:lnSpc>
            </a:pPr>
            <a:r>
              <a:rPr lang="en-US" altLang="zh-CN" b="1" dirty="0">
                <a:solidFill>
                  <a:schemeClr val="bg1"/>
                </a:solidFill>
                <a:latin typeface="Times New Roman" panose="02020603050405020304" pitchFamily="18" charset="0"/>
                <a:ea typeface="+mj-ea"/>
                <a:cs typeface="Times New Roman" panose="02020603050405020304" pitchFamily="18" charset="0"/>
              </a:rPr>
              <a:t>Typical thermal comfort model</a:t>
            </a:r>
          </a:p>
          <a:p>
            <a:pPr algn="r">
              <a:lnSpc>
                <a:spcPct val="150000"/>
              </a:lnSpc>
            </a:pPr>
            <a:r>
              <a:rPr lang="en-US" altLang="zh-CN" sz="1600" dirty="0">
                <a:solidFill>
                  <a:schemeClr val="bg1"/>
                </a:solidFill>
                <a:latin typeface="Times New Roman" panose="02020603050405020304" pitchFamily="18" charset="0"/>
                <a:ea typeface="+mj-ea"/>
                <a:cs typeface="Times New Roman" panose="02020603050405020304" pitchFamily="18" charset="0"/>
              </a:rPr>
              <a:t>Used for general population, such as PMV</a:t>
            </a:r>
          </a:p>
          <a:p>
            <a:pPr algn="r">
              <a:lnSpc>
                <a:spcPct val="150000"/>
              </a:lnSpc>
            </a:pPr>
            <a:r>
              <a:rPr lang="en-US" altLang="zh-CN" sz="1600" dirty="0">
                <a:solidFill>
                  <a:schemeClr val="bg1"/>
                </a:solidFill>
                <a:latin typeface="Times New Roman" panose="02020603050405020304" pitchFamily="18" charset="0"/>
                <a:ea typeface="+mj-ea"/>
                <a:cs typeface="Times New Roman" panose="02020603050405020304" pitchFamily="18" charset="0"/>
              </a:rPr>
              <a:t>Deviated when used for specific occupants</a:t>
            </a:r>
          </a:p>
        </p:txBody>
      </p:sp>
      <p:sp>
        <p:nvSpPr>
          <p:cNvPr id="37" name="Rectangle 36">
            <a:extLst>
              <a:ext uri="{FF2B5EF4-FFF2-40B4-BE49-F238E27FC236}">
                <a16:creationId xmlns:a16="http://schemas.microsoft.com/office/drawing/2014/main" id="{EC25967E-0C90-F2EA-256D-2DC3BA5509C1}"/>
              </a:ext>
            </a:extLst>
          </p:cNvPr>
          <p:cNvSpPr/>
          <p:nvPr/>
        </p:nvSpPr>
        <p:spPr>
          <a:xfrm>
            <a:off x="74552" y="2145731"/>
            <a:ext cx="8321574" cy="4916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7CB2B3A-D084-DEEE-9187-70EC6A7C5D22}"/>
              </a:ext>
            </a:extLst>
          </p:cNvPr>
          <p:cNvSpPr/>
          <p:nvPr/>
        </p:nvSpPr>
        <p:spPr>
          <a:xfrm>
            <a:off x="186976" y="4085862"/>
            <a:ext cx="8321574" cy="3948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11">
            <a:extLst>
              <a:ext uri="{FF2B5EF4-FFF2-40B4-BE49-F238E27FC236}">
                <a16:creationId xmlns:a16="http://schemas.microsoft.com/office/drawing/2014/main" id="{2E34D9A1-B3DC-6E21-6A24-C69CE3DBC84E}"/>
              </a:ext>
            </a:extLst>
          </p:cNvPr>
          <p:cNvSpPr>
            <a:spLocks noGrp="1"/>
          </p:cNvSpPr>
          <p:nvPr>
            <p:ph idx="1"/>
          </p:nvPr>
        </p:nvSpPr>
        <p:spPr>
          <a:xfrm>
            <a:off x="163830" y="1447529"/>
            <a:ext cx="8597661" cy="963939"/>
          </a:xfrm>
        </p:spPr>
        <p:txBody>
          <a:bodyPr>
            <a:normAutofit/>
          </a:bodyPr>
          <a:lstStyle/>
          <a:p>
            <a:r>
              <a:rPr lang="en-US" sz="2400" dirty="0"/>
              <a:t>In the prediction process, there are several predictive models</a:t>
            </a:r>
          </a:p>
          <a:p>
            <a:pPr lvl="1"/>
            <a:r>
              <a:rPr lang="en-US" sz="2000" dirty="0"/>
              <a:t>One of them is occupant thermal comfort model</a:t>
            </a:r>
          </a:p>
        </p:txBody>
      </p:sp>
      <p:sp>
        <p:nvSpPr>
          <p:cNvPr id="40" name="TextBox 39">
            <a:extLst>
              <a:ext uri="{FF2B5EF4-FFF2-40B4-BE49-F238E27FC236}">
                <a16:creationId xmlns:a16="http://schemas.microsoft.com/office/drawing/2014/main" id="{1714C0C0-B1E0-AC83-2265-9FA44B180BA5}"/>
              </a:ext>
            </a:extLst>
          </p:cNvPr>
          <p:cNvSpPr txBox="1"/>
          <p:nvPr/>
        </p:nvSpPr>
        <p:spPr>
          <a:xfrm>
            <a:off x="238318" y="5010361"/>
            <a:ext cx="8731817"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Gap 2: Lack of thermal comfort model for a specific groups of occupants</a:t>
            </a:r>
          </a:p>
        </p:txBody>
      </p:sp>
      <p:sp>
        <p:nvSpPr>
          <p:cNvPr id="41" name="Rectangle 40">
            <a:extLst>
              <a:ext uri="{FF2B5EF4-FFF2-40B4-BE49-F238E27FC236}">
                <a16:creationId xmlns:a16="http://schemas.microsoft.com/office/drawing/2014/main" id="{365BE1F9-16EA-3485-ED74-A78DC202D1A2}"/>
              </a:ext>
            </a:extLst>
          </p:cNvPr>
          <p:cNvSpPr/>
          <p:nvPr/>
        </p:nvSpPr>
        <p:spPr>
          <a:xfrm>
            <a:off x="8396126" y="3500451"/>
            <a:ext cx="1376757" cy="1427537"/>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93232887-5BDC-F365-A1D1-B12321CF6AF8}"/>
              </a:ext>
            </a:extLst>
          </p:cNvPr>
          <p:cNvGrpSpPr/>
          <p:nvPr/>
        </p:nvGrpSpPr>
        <p:grpSpPr>
          <a:xfrm>
            <a:off x="8396126" y="1978003"/>
            <a:ext cx="3605679" cy="3459054"/>
            <a:chOff x="8396126" y="1978003"/>
            <a:chExt cx="3605679" cy="3459054"/>
          </a:xfrm>
        </p:grpSpPr>
        <p:sp>
          <p:nvSpPr>
            <p:cNvPr id="32" name="TextBox 31">
              <a:extLst>
                <a:ext uri="{FF2B5EF4-FFF2-40B4-BE49-F238E27FC236}">
                  <a16:creationId xmlns:a16="http://schemas.microsoft.com/office/drawing/2014/main" id="{38CA594E-873A-4726-4009-4EB5DECFEB73}"/>
                </a:ext>
              </a:extLst>
            </p:cNvPr>
            <p:cNvSpPr txBox="1"/>
            <p:nvPr/>
          </p:nvSpPr>
          <p:spPr>
            <a:xfrm>
              <a:off x="8396126" y="5036947"/>
              <a:ext cx="3605679" cy="40011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The general framework of OCC</a:t>
              </a:r>
            </a:p>
          </p:txBody>
        </p:sp>
        <p:grpSp>
          <p:nvGrpSpPr>
            <p:cNvPr id="71" name="Group 70">
              <a:extLst>
                <a:ext uri="{FF2B5EF4-FFF2-40B4-BE49-F238E27FC236}">
                  <a16:creationId xmlns:a16="http://schemas.microsoft.com/office/drawing/2014/main" id="{0940266D-D3C1-DEE7-3C25-9600DF3A2131}"/>
                </a:ext>
              </a:extLst>
            </p:cNvPr>
            <p:cNvGrpSpPr/>
            <p:nvPr/>
          </p:nvGrpSpPr>
          <p:grpSpPr>
            <a:xfrm>
              <a:off x="8556551" y="1978003"/>
              <a:ext cx="3210227" cy="2826977"/>
              <a:chOff x="8746544" y="1632583"/>
              <a:chExt cx="2586231" cy="2561060"/>
            </a:xfrm>
          </p:grpSpPr>
          <p:grpSp>
            <p:nvGrpSpPr>
              <p:cNvPr id="47" name="Group 46">
                <a:extLst>
                  <a:ext uri="{FF2B5EF4-FFF2-40B4-BE49-F238E27FC236}">
                    <a16:creationId xmlns:a16="http://schemas.microsoft.com/office/drawing/2014/main" id="{64AA4551-EF66-F58B-90C2-2B0EE9E509C9}"/>
                  </a:ext>
                </a:extLst>
              </p:cNvPr>
              <p:cNvGrpSpPr/>
              <p:nvPr/>
            </p:nvGrpSpPr>
            <p:grpSpPr>
              <a:xfrm>
                <a:off x="8746544" y="1632583"/>
                <a:ext cx="2586231" cy="2561060"/>
                <a:chOff x="8568541" y="1853587"/>
                <a:chExt cx="3029840" cy="3074401"/>
              </a:xfrm>
            </p:grpSpPr>
            <p:pic>
              <p:nvPicPr>
                <p:cNvPr id="48" name="Picture 47">
                  <a:extLst>
                    <a:ext uri="{FF2B5EF4-FFF2-40B4-BE49-F238E27FC236}">
                      <a16:creationId xmlns:a16="http://schemas.microsoft.com/office/drawing/2014/main" id="{6E026BEA-2F53-8D70-B280-6C443158B4DC}"/>
                    </a:ext>
                  </a:extLst>
                </p:cNvPr>
                <p:cNvPicPr>
                  <a:picLocks noChangeAspect="1"/>
                </p:cNvPicPr>
                <p:nvPr/>
              </p:nvPicPr>
              <p:blipFill>
                <a:blip r:embed="rId3"/>
                <a:stretch>
                  <a:fillRect/>
                </a:stretch>
              </p:blipFill>
              <p:spPr>
                <a:xfrm>
                  <a:off x="8610600" y="3824145"/>
                  <a:ext cx="967986" cy="1103843"/>
                </a:xfrm>
                <a:prstGeom prst="rect">
                  <a:avLst/>
                </a:prstGeom>
              </p:spPr>
            </p:pic>
            <p:pic>
              <p:nvPicPr>
                <p:cNvPr id="49" name="Picture 48">
                  <a:extLst>
                    <a:ext uri="{FF2B5EF4-FFF2-40B4-BE49-F238E27FC236}">
                      <a16:creationId xmlns:a16="http://schemas.microsoft.com/office/drawing/2014/main" id="{33A36EED-3AD6-A324-C516-E30703A42541}"/>
                    </a:ext>
                  </a:extLst>
                </p:cNvPr>
                <p:cNvPicPr>
                  <a:picLocks noChangeAspect="1"/>
                </p:cNvPicPr>
                <p:nvPr/>
              </p:nvPicPr>
              <p:blipFill rotWithShape="1">
                <a:blip r:embed="rId4"/>
                <a:srcRect t="2557" b="1184"/>
                <a:stretch/>
              </p:blipFill>
              <p:spPr>
                <a:xfrm>
                  <a:off x="8697522" y="2230586"/>
                  <a:ext cx="727048" cy="789723"/>
                </a:xfrm>
                <a:prstGeom prst="rect">
                  <a:avLst/>
                </a:prstGeom>
              </p:spPr>
            </p:pic>
            <p:sp>
              <p:nvSpPr>
                <p:cNvPr id="50" name="TextBox 49">
                  <a:extLst>
                    <a:ext uri="{FF2B5EF4-FFF2-40B4-BE49-F238E27FC236}">
                      <a16:creationId xmlns:a16="http://schemas.microsoft.com/office/drawing/2014/main" id="{2CD055A2-C418-39D7-248D-159D437929C0}"/>
                    </a:ext>
                  </a:extLst>
                </p:cNvPr>
                <p:cNvSpPr txBox="1"/>
                <p:nvPr/>
              </p:nvSpPr>
              <p:spPr>
                <a:xfrm>
                  <a:off x="8677242" y="1853587"/>
                  <a:ext cx="962595"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Sensing </a:t>
                  </a:r>
                </a:p>
              </p:txBody>
            </p:sp>
            <p:sp>
              <p:nvSpPr>
                <p:cNvPr id="51" name="TextBox 50">
                  <a:extLst>
                    <a:ext uri="{FF2B5EF4-FFF2-40B4-BE49-F238E27FC236}">
                      <a16:creationId xmlns:a16="http://schemas.microsoft.com/office/drawing/2014/main" id="{5E179B27-0849-AF05-B0EE-89DAF8D2AC62}"/>
                    </a:ext>
                  </a:extLst>
                </p:cNvPr>
                <p:cNvSpPr txBox="1"/>
                <p:nvPr/>
              </p:nvSpPr>
              <p:spPr>
                <a:xfrm>
                  <a:off x="8568541" y="3500451"/>
                  <a:ext cx="1204351"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Prediction </a:t>
                  </a:r>
                </a:p>
              </p:txBody>
            </p:sp>
            <p:sp>
              <p:nvSpPr>
                <p:cNvPr id="52" name="TextBox 51">
                  <a:extLst>
                    <a:ext uri="{FF2B5EF4-FFF2-40B4-BE49-F238E27FC236}">
                      <a16:creationId xmlns:a16="http://schemas.microsoft.com/office/drawing/2014/main" id="{55A5150C-7A09-78DA-CD2D-6398BC733FDC}"/>
                    </a:ext>
                  </a:extLst>
                </p:cNvPr>
                <p:cNvSpPr txBox="1"/>
                <p:nvPr/>
              </p:nvSpPr>
              <p:spPr>
                <a:xfrm>
                  <a:off x="10635786" y="3500451"/>
                  <a:ext cx="962595"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Control </a:t>
                  </a:r>
                </a:p>
              </p:txBody>
            </p:sp>
            <p:cxnSp>
              <p:nvCxnSpPr>
                <p:cNvPr id="53" name="Straight Arrow Connector 52">
                  <a:extLst>
                    <a:ext uri="{FF2B5EF4-FFF2-40B4-BE49-F238E27FC236}">
                      <a16:creationId xmlns:a16="http://schemas.microsoft.com/office/drawing/2014/main" id="{FB3B1BCD-3BDA-A1BF-90C4-612FCED748BA}"/>
                    </a:ext>
                  </a:extLst>
                </p:cNvPr>
                <p:cNvCxnSpPr>
                  <a:cxnSpLocks/>
                </p:cNvCxnSpPr>
                <p:nvPr/>
              </p:nvCxnSpPr>
              <p:spPr>
                <a:xfrm>
                  <a:off x="9048370" y="3126005"/>
                  <a:ext cx="0" cy="3744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EF446DB-932D-B35D-9347-6E03A9A16F67}"/>
                    </a:ext>
                  </a:extLst>
                </p:cNvPr>
                <p:cNvCxnSpPr>
                  <a:cxnSpLocks/>
                </p:cNvCxnSpPr>
                <p:nvPr/>
              </p:nvCxnSpPr>
              <p:spPr>
                <a:xfrm flipV="1">
                  <a:off x="11040331" y="3090453"/>
                  <a:ext cx="0" cy="4132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29152A4-BE91-26FC-2006-1C5F9DA5B625}"/>
                    </a:ext>
                  </a:extLst>
                </p:cNvPr>
                <p:cNvCxnSpPr>
                  <a:cxnSpLocks/>
                </p:cNvCxnSpPr>
                <p:nvPr/>
              </p:nvCxnSpPr>
              <p:spPr>
                <a:xfrm>
                  <a:off x="9685985" y="4290339"/>
                  <a:ext cx="6640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0C86F6CB-B89E-076F-C084-E605F15EB80E}"/>
                    </a:ext>
                  </a:extLst>
                </p:cNvPr>
                <p:cNvPicPr>
                  <a:picLocks noChangeAspect="1"/>
                </p:cNvPicPr>
                <p:nvPr/>
              </p:nvPicPr>
              <p:blipFill>
                <a:blip r:embed="rId5"/>
                <a:stretch>
                  <a:fillRect/>
                </a:stretch>
              </p:blipFill>
              <p:spPr>
                <a:xfrm>
                  <a:off x="10635786" y="3906146"/>
                  <a:ext cx="812095" cy="824751"/>
                </a:xfrm>
                <a:prstGeom prst="rect">
                  <a:avLst/>
                </a:prstGeom>
              </p:spPr>
            </p:pic>
            <p:sp>
              <p:nvSpPr>
                <p:cNvPr id="57" name="TextBox 56">
                  <a:extLst>
                    <a:ext uri="{FF2B5EF4-FFF2-40B4-BE49-F238E27FC236}">
                      <a16:creationId xmlns:a16="http://schemas.microsoft.com/office/drawing/2014/main" id="{8173DB9B-D238-1ACA-C752-A062440C98BA}"/>
                    </a:ext>
                  </a:extLst>
                </p:cNvPr>
                <p:cNvSpPr txBox="1"/>
                <p:nvPr/>
              </p:nvSpPr>
              <p:spPr>
                <a:xfrm>
                  <a:off x="10635786" y="1886088"/>
                  <a:ext cx="962595" cy="369468"/>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Building </a:t>
                  </a:r>
                </a:p>
              </p:txBody>
            </p:sp>
            <p:cxnSp>
              <p:nvCxnSpPr>
                <p:cNvPr id="58" name="Straight Arrow Connector 57">
                  <a:extLst>
                    <a:ext uri="{FF2B5EF4-FFF2-40B4-BE49-F238E27FC236}">
                      <a16:creationId xmlns:a16="http://schemas.microsoft.com/office/drawing/2014/main" id="{6ADDB30D-0666-087F-ED28-24F775C02346}"/>
                    </a:ext>
                  </a:extLst>
                </p:cNvPr>
                <p:cNvCxnSpPr>
                  <a:cxnSpLocks/>
                </p:cNvCxnSpPr>
                <p:nvPr/>
              </p:nvCxnSpPr>
              <p:spPr>
                <a:xfrm flipH="1">
                  <a:off x="9707542" y="2688703"/>
                  <a:ext cx="7419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2E746756-7DF8-F422-29D9-3AF561657BBB}"/>
                  </a:ext>
                </a:extLst>
              </p:cNvPr>
              <p:cNvPicPr>
                <a:picLocks noChangeAspect="1"/>
              </p:cNvPicPr>
              <p:nvPr/>
            </p:nvPicPr>
            <p:blipFill>
              <a:blip r:embed="rId6"/>
              <a:stretch>
                <a:fillRect/>
              </a:stretch>
            </p:blipFill>
            <p:spPr>
              <a:xfrm>
                <a:off x="10511117" y="2044105"/>
                <a:ext cx="654528" cy="587232"/>
              </a:xfrm>
              <a:prstGeom prst="rect">
                <a:avLst/>
              </a:prstGeom>
            </p:spPr>
          </p:pic>
        </p:grpSp>
      </p:grpSp>
    </p:spTree>
    <p:extLst>
      <p:ext uri="{BB962C8B-B14F-4D97-AF65-F5344CB8AC3E}">
        <p14:creationId xmlns:p14="http://schemas.microsoft.com/office/powerpoint/2010/main" val="89532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4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B1356-A375-6F4F-534D-11EBFDF7C0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0B92F5-E34E-7129-CE06-4DE979E8F003}"/>
              </a:ext>
            </a:extLst>
          </p:cNvPr>
          <p:cNvSpPr>
            <a:spLocks noGrp="1"/>
          </p:cNvSpPr>
          <p:nvPr>
            <p:ph type="title"/>
          </p:nvPr>
        </p:nvSpPr>
        <p:spPr/>
        <p:txBody>
          <a:bodyPr>
            <a:normAutofit fontScale="90000"/>
          </a:bodyPr>
          <a:lstStyle/>
          <a:p>
            <a:r>
              <a:rPr lang="en-US" dirty="0"/>
              <a:t>Task 1.1 HVAC System Model</a:t>
            </a:r>
          </a:p>
        </p:txBody>
      </p:sp>
      <p:sp>
        <p:nvSpPr>
          <p:cNvPr id="3" name="Slide Number Placeholder 2">
            <a:extLst>
              <a:ext uri="{FF2B5EF4-FFF2-40B4-BE49-F238E27FC236}">
                <a16:creationId xmlns:a16="http://schemas.microsoft.com/office/drawing/2014/main" id="{95214536-D715-3B40-3FDB-DA274A2AC1CB}"/>
              </a:ext>
            </a:extLst>
          </p:cNvPr>
          <p:cNvSpPr>
            <a:spLocks noGrp="1"/>
          </p:cNvSpPr>
          <p:nvPr>
            <p:ph type="sldNum" sz="quarter" idx="10"/>
          </p:nvPr>
        </p:nvSpPr>
        <p:spPr/>
        <p:txBody>
          <a:bodyPr/>
          <a:lstStyle/>
          <a:p>
            <a:fld id="{E18569AF-2237-4C38-90A2-3DAC76D180AF}" type="slidenum">
              <a:rPr lang="en-US" smtClean="0"/>
              <a:pPr/>
              <a:t>60</a:t>
            </a:fld>
            <a:endParaRPr lang="en-US" dirty="0"/>
          </a:p>
        </p:txBody>
      </p:sp>
      <p:sp>
        <p:nvSpPr>
          <p:cNvPr id="10" name="TextBox 9">
            <a:extLst>
              <a:ext uri="{FF2B5EF4-FFF2-40B4-BE49-F238E27FC236}">
                <a16:creationId xmlns:a16="http://schemas.microsoft.com/office/drawing/2014/main" id="{A3DEDB39-141A-B27B-346F-7E0D1B7D9F5B}"/>
              </a:ext>
            </a:extLst>
          </p:cNvPr>
          <p:cNvSpPr txBox="1"/>
          <p:nvPr/>
        </p:nvSpPr>
        <p:spPr>
          <a:xfrm>
            <a:off x="375140" y="2006496"/>
            <a:ext cx="7355728"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Model development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 I/O</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Input: zone and outdoor air condition, zone temperature setpoint (system </a:t>
            </a:r>
            <a:r>
              <a:rPr lang="en-US" dirty="0">
                <a:latin typeface="Times New Roman" panose="02020603050405020304" pitchFamily="18" charset="0"/>
                <a:ea typeface="SimSun" panose="02010600030101010101" pitchFamily="2" charset="-122"/>
                <a:cs typeface="Arial" panose="020B0604020202020204" pitchFamily="34" charset="0"/>
              </a:rPr>
              <a:t>speed</a:t>
            </a:r>
            <a:r>
              <a:rPr lang="en-US" sz="1800" dirty="0">
                <a:effectLst/>
                <a:latin typeface="Times New Roman" panose="02020603050405020304" pitchFamily="18" charset="0"/>
                <a:ea typeface="SimSun" panose="02010600030101010101" pitchFamily="2" charset="-122"/>
                <a:cs typeface="Arial" panose="020B0604020202020204" pitchFamily="34" charset="0"/>
              </a:rPr>
              <a:t> mode</a:t>
            </a:r>
            <a:r>
              <a:rPr lang="en-US" dirty="0">
                <a:latin typeface="Times New Roman" panose="02020603050405020304" pitchFamily="18" charset="0"/>
                <a:cs typeface="Times New Roman" panose="02020603050405020304" pitchFamily="18" charset="0"/>
              </a:rPr>
              <a:t>) </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Output: supply air condition and system power</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Modelling method</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second-order polynomial regression method and pervious experiment data [1, 2] to fit the system performance curve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Error</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CVRMSE in model outputs are all less than 5%.</a:t>
            </a:r>
          </a:p>
        </p:txBody>
      </p:sp>
      <p:sp>
        <p:nvSpPr>
          <p:cNvPr id="12" name="TextBox 11">
            <a:extLst>
              <a:ext uri="{FF2B5EF4-FFF2-40B4-BE49-F238E27FC236}">
                <a16:creationId xmlns:a16="http://schemas.microsoft.com/office/drawing/2014/main" id="{519C3C3E-FB8D-649B-9B3A-E3FE41E15676}"/>
              </a:ext>
            </a:extLst>
          </p:cNvPr>
          <p:cNvSpPr txBox="1"/>
          <p:nvPr/>
        </p:nvSpPr>
        <p:spPr>
          <a:xfrm>
            <a:off x="69655" y="5577859"/>
            <a:ext cx="12215805" cy="830997"/>
          </a:xfrm>
          <a:prstGeom prst="rect">
            <a:avLst/>
          </a:prstGeom>
          <a:noFill/>
        </p:spPr>
        <p:txBody>
          <a:bodyPr wrap="square">
            <a:spAutoFit/>
          </a:bodyPr>
          <a:lstStyle/>
          <a:p>
            <a:r>
              <a:rPr lang="en-US" sz="1200" dirty="0">
                <a:effectLst/>
                <a:ea typeface="DengXian" panose="02010600030101010101" pitchFamily="2" charset="-122"/>
                <a:cs typeface="Times New Roman" panose="02020603050405020304" pitchFamily="18" charset="0"/>
              </a:rPr>
              <a:t>[1] Payne, W.V., S.H. Yoon, and P.A. Domanski, Heating mode performance measurements for a residential heat pump with single-faults imposed. 2017: US Department of Commerce, National Institute of Standards and Technology.</a:t>
            </a:r>
          </a:p>
          <a:p>
            <a:r>
              <a:rPr lang="en-US" sz="1200" dirty="0">
                <a:effectLst/>
                <a:ea typeface="DengXian" panose="02010600030101010101" pitchFamily="2" charset="-122"/>
                <a:cs typeface="Times New Roman" panose="02020603050405020304" pitchFamily="18" charset="0"/>
              </a:rPr>
              <a:t>[2] Jin Wen, Z.C., et al., (2023), Hardware-in-the-loop Laboratory Performance Verification of Flexible Building Equipment in a Typical Commercial Building: Performance of Heating, Ventilation, and Air Conditioning and Thermal Energy Storage Across the United States, National Institute of Standards and Technology, https://doi.org/10.18434/mds2-3058</a:t>
            </a:r>
          </a:p>
        </p:txBody>
      </p:sp>
      <p:sp>
        <p:nvSpPr>
          <p:cNvPr id="6" name="TextBox 5">
            <a:extLst>
              <a:ext uri="{FF2B5EF4-FFF2-40B4-BE49-F238E27FC236}">
                <a16:creationId xmlns:a16="http://schemas.microsoft.com/office/drawing/2014/main" id="{DA06BD15-E7B1-ED7A-69C9-346D02FB554F}"/>
              </a:ext>
            </a:extLst>
          </p:cNvPr>
          <p:cNvSpPr txBox="1"/>
          <p:nvPr/>
        </p:nvSpPr>
        <p:spPr>
          <a:xfrm>
            <a:off x="9211987" y="4951051"/>
            <a:ext cx="2343954" cy="338554"/>
          </a:xfrm>
          <a:prstGeom prst="rect">
            <a:avLst/>
          </a:prstGeom>
          <a:noFill/>
        </p:spPr>
        <p:txBody>
          <a:bodyPr wrap="square">
            <a:spAutoFit/>
          </a:bodyPr>
          <a:lstStyle/>
          <a:p>
            <a:r>
              <a:rPr lang="en-US" sz="1600" u="sng" dirty="0">
                <a:effectLst/>
                <a:latin typeface="Times New Roman" panose="02020603050405020304" pitchFamily="18" charset="0"/>
                <a:ea typeface="SimSun" panose="02010600030101010101" pitchFamily="2" charset="-122"/>
              </a:rPr>
              <a:t>ASHP schematic [1]</a:t>
            </a:r>
            <a:endParaRPr lang="en-US" sz="1600" u="sng" dirty="0"/>
          </a:p>
        </p:txBody>
      </p:sp>
      <p:pic>
        <p:nvPicPr>
          <p:cNvPr id="7" name="Picture 6">
            <a:extLst>
              <a:ext uri="{FF2B5EF4-FFF2-40B4-BE49-F238E27FC236}">
                <a16:creationId xmlns:a16="http://schemas.microsoft.com/office/drawing/2014/main" id="{BA678F6A-3D65-0DE8-37FD-6F602160DD26}"/>
              </a:ext>
            </a:extLst>
          </p:cNvPr>
          <p:cNvPicPr>
            <a:picLocks noChangeAspect="1"/>
          </p:cNvPicPr>
          <p:nvPr/>
        </p:nvPicPr>
        <p:blipFill>
          <a:blip r:embed="rId3"/>
          <a:stretch>
            <a:fillRect/>
          </a:stretch>
        </p:blipFill>
        <p:spPr>
          <a:xfrm>
            <a:off x="7839876" y="2225195"/>
            <a:ext cx="4284647" cy="2667264"/>
          </a:xfrm>
          <a:prstGeom prst="rect">
            <a:avLst/>
          </a:prstGeom>
        </p:spPr>
      </p:pic>
      <p:sp>
        <p:nvSpPr>
          <p:cNvPr id="4" name="TextBox 3">
            <a:extLst>
              <a:ext uri="{FF2B5EF4-FFF2-40B4-BE49-F238E27FC236}">
                <a16:creationId xmlns:a16="http://schemas.microsoft.com/office/drawing/2014/main" id="{125835FF-D7F8-874F-EF21-7F6A8DEC4D10}"/>
              </a:ext>
            </a:extLst>
          </p:cNvPr>
          <p:cNvSpPr txBox="1"/>
          <p:nvPr/>
        </p:nvSpPr>
        <p:spPr>
          <a:xfrm>
            <a:off x="375139" y="1144990"/>
            <a:ext cx="11640375" cy="769441"/>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HVAC system description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two-stage Air Source Heat Pump (ASHP) at National Institute of Standards and Technology [1] </a:t>
            </a:r>
          </a:p>
        </p:txBody>
      </p:sp>
    </p:spTree>
    <p:extLst>
      <p:ext uri="{BB962C8B-B14F-4D97-AF65-F5344CB8AC3E}">
        <p14:creationId xmlns:p14="http://schemas.microsoft.com/office/powerpoint/2010/main" val="673758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429E9-6074-25C1-7B21-B9206F2122E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BD25082-92E4-B2E0-B18C-89B3B9BF800A}"/>
              </a:ext>
            </a:extLst>
          </p:cNvPr>
          <p:cNvSpPr txBox="1"/>
          <p:nvPr/>
        </p:nvSpPr>
        <p:spPr>
          <a:xfrm>
            <a:off x="300251" y="1274140"/>
            <a:ext cx="11805890" cy="353943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Zone model description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typical small office EnergyPlus model from the Commercial Prototype Building Models [1]</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south-facing room was chosen as the simulated zone.</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Model adaptation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Export as a </a:t>
            </a:r>
            <a:r>
              <a:rPr lang="en-US" dirty="0">
                <a:latin typeface="Times New Roman" panose="02020603050405020304" pitchFamily="18" charset="0"/>
                <a:cs typeface="Times New Roman" panose="02020603050405020304" pitchFamily="18" charset="0"/>
              </a:rPr>
              <a:t>Functional Mockup Unit (FMU) [2]</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 I/O</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Input: supply air condition </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Output: zone air condition </a:t>
            </a: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9D29F48C-328F-1660-62C2-F3A6AA604282}"/>
              </a:ext>
            </a:extLst>
          </p:cNvPr>
          <p:cNvSpPr>
            <a:spLocks noGrp="1"/>
          </p:cNvSpPr>
          <p:nvPr>
            <p:ph type="title"/>
          </p:nvPr>
        </p:nvSpPr>
        <p:spPr/>
        <p:txBody>
          <a:bodyPr>
            <a:normAutofit fontScale="90000"/>
          </a:bodyPr>
          <a:lstStyle/>
          <a:p>
            <a:r>
              <a:rPr lang="en-US" dirty="0"/>
              <a:t>Task 1.2 Zone Model</a:t>
            </a:r>
          </a:p>
        </p:txBody>
      </p:sp>
      <p:sp>
        <p:nvSpPr>
          <p:cNvPr id="3" name="Slide Number Placeholder 2">
            <a:extLst>
              <a:ext uri="{FF2B5EF4-FFF2-40B4-BE49-F238E27FC236}">
                <a16:creationId xmlns:a16="http://schemas.microsoft.com/office/drawing/2014/main" id="{9D8751B8-B3A2-D4A6-E71B-53B486C952AB}"/>
              </a:ext>
            </a:extLst>
          </p:cNvPr>
          <p:cNvSpPr>
            <a:spLocks noGrp="1"/>
          </p:cNvSpPr>
          <p:nvPr>
            <p:ph type="sldNum" sz="quarter" idx="10"/>
          </p:nvPr>
        </p:nvSpPr>
        <p:spPr/>
        <p:txBody>
          <a:bodyPr/>
          <a:lstStyle/>
          <a:p>
            <a:fld id="{E18569AF-2237-4C38-90A2-3DAC76D180AF}" type="slidenum">
              <a:rPr lang="en-US" smtClean="0"/>
              <a:pPr/>
              <a:t>61</a:t>
            </a:fld>
            <a:endParaRPr lang="en-US" dirty="0"/>
          </a:p>
        </p:txBody>
      </p:sp>
      <p:grpSp>
        <p:nvGrpSpPr>
          <p:cNvPr id="21" name="Group 20">
            <a:extLst>
              <a:ext uri="{FF2B5EF4-FFF2-40B4-BE49-F238E27FC236}">
                <a16:creationId xmlns:a16="http://schemas.microsoft.com/office/drawing/2014/main" id="{2A9F4206-C762-FF9A-78B1-89AF944412A2}"/>
              </a:ext>
            </a:extLst>
          </p:cNvPr>
          <p:cNvGrpSpPr/>
          <p:nvPr/>
        </p:nvGrpSpPr>
        <p:grpSpPr>
          <a:xfrm>
            <a:off x="8229929" y="2601544"/>
            <a:ext cx="3190987" cy="2230849"/>
            <a:chOff x="7430254" y="3931160"/>
            <a:chExt cx="2666783" cy="1655694"/>
          </a:xfrm>
        </p:grpSpPr>
        <p:pic>
          <p:nvPicPr>
            <p:cNvPr id="9" name="Picture 8">
              <a:extLst>
                <a:ext uri="{FF2B5EF4-FFF2-40B4-BE49-F238E27FC236}">
                  <a16:creationId xmlns:a16="http://schemas.microsoft.com/office/drawing/2014/main" id="{34F1E278-DC25-9897-E616-8C4E8B60F8F4}"/>
                </a:ext>
              </a:extLst>
            </p:cNvPr>
            <p:cNvPicPr>
              <a:picLocks noChangeAspect="1"/>
            </p:cNvPicPr>
            <p:nvPr/>
          </p:nvPicPr>
          <p:blipFill>
            <a:blip r:embed="rId3"/>
            <a:stretch>
              <a:fillRect/>
            </a:stretch>
          </p:blipFill>
          <p:spPr>
            <a:xfrm>
              <a:off x="7430254" y="3931160"/>
              <a:ext cx="2666783" cy="1655694"/>
            </a:xfrm>
            <a:prstGeom prst="rect">
              <a:avLst/>
            </a:prstGeom>
          </p:spPr>
        </p:pic>
        <p:sp>
          <p:nvSpPr>
            <p:cNvPr id="16" name="Oval 15">
              <a:extLst>
                <a:ext uri="{FF2B5EF4-FFF2-40B4-BE49-F238E27FC236}">
                  <a16:creationId xmlns:a16="http://schemas.microsoft.com/office/drawing/2014/main" id="{CB6A1D0B-6C1A-0F31-704B-C87AFE9B99A8}"/>
                </a:ext>
              </a:extLst>
            </p:cNvPr>
            <p:cNvSpPr/>
            <p:nvPr/>
          </p:nvSpPr>
          <p:spPr>
            <a:xfrm>
              <a:off x="8063034" y="5209499"/>
              <a:ext cx="1080966" cy="212508"/>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801B2F37-DDC4-BC37-A55E-4692199C69D6}"/>
              </a:ext>
            </a:extLst>
          </p:cNvPr>
          <p:cNvSpPr txBox="1"/>
          <p:nvPr/>
        </p:nvSpPr>
        <p:spPr>
          <a:xfrm>
            <a:off x="0" y="5897319"/>
            <a:ext cx="12106141" cy="461665"/>
          </a:xfrm>
          <a:prstGeom prst="rect">
            <a:avLst/>
          </a:prstGeom>
          <a:noFill/>
        </p:spPr>
        <p:txBody>
          <a:bodyPr wrap="square">
            <a:spAutoFit/>
          </a:bodyPr>
          <a:lstStyle/>
          <a:p>
            <a:r>
              <a:rPr lang="en-US" sz="1200" dirty="0"/>
              <a:t>[1] U. S. DOE. Commercial Prototype Building Models. Available: https://www.energycodes.gov/development/commercial/prototype_models</a:t>
            </a:r>
          </a:p>
          <a:p>
            <a:r>
              <a:rPr lang="en-US" sz="1200" dirty="0"/>
              <a:t>[2] EnergyPlusToFMU, L.B.N. Laboratory, Editor. 2109, Lawrence Berkeley National Laboratory: https://simulationresearch.lbl.gov/.</a:t>
            </a:r>
          </a:p>
        </p:txBody>
      </p:sp>
      <p:sp>
        <p:nvSpPr>
          <p:cNvPr id="23" name="TextBox 22">
            <a:extLst>
              <a:ext uri="{FF2B5EF4-FFF2-40B4-BE49-F238E27FC236}">
                <a16:creationId xmlns:a16="http://schemas.microsoft.com/office/drawing/2014/main" id="{E1A63599-298A-701E-E8A4-654B25B3E74B}"/>
              </a:ext>
            </a:extLst>
          </p:cNvPr>
          <p:cNvSpPr txBox="1"/>
          <p:nvPr/>
        </p:nvSpPr>
        <p:spPr>
          <a:xfrm>
            <a:off x="8739647" y="4857025"/>
            <a:ext cx="2343954" cy="338554"/>
          </a:xfrm>
          <a:prstGeom prst="rect">
            <a:avLst/>
          </a:prstGeom>
          <a:noFill/>
        </p:spPr>
        <p:txBody>
          <a:bodyPr wrap="square">
            <a:spAutoFit/>
          </a:bodyPr>
          <a:lstStyle/>
          <a:p>
            <a:r>
              <a:rPr lang="en-US" sz="1600" u="sng" dirty="0">
                <a:effectLst/>
                <a:latin typeface="Times New Roman" panose="02020603050405020304" pitchFamily="18" charset="0"/>
                <a:ea typeface="SimSun" panose="02010600030101010101" pitchFamily="2" charset="-122"/>
              </a:rPr>
              <a:t>Small office floor plan </a:t>
            </a:r>
            <a:endParaRPr lang="en-US" sz="1600" u="sng" dirty="0"/>
          </a:p>
        </p:txBody>
      </p:sp>
    </p:spTree>
    <p:extLst>
      <p:ext uri="{BB962C8B-B14F-4D97-AF65-F5344CB8AC3E}">
        <p14:creationId xmlns:p14="http://schemas.microsoft.com/office/powerpoint/2010/main" val="941773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81ECD-B8D4-7A47-537A-DE0C6A8BF0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5F286-632A-5906-D6E8-59756BFADC81}"/>
              </a:ext>
            </a:extLst>
          </p:cNvPr>
          <p:cNvSpPr>
            <a:spLocks noGrp="1"/>
          </p:cNvSpPr>
          <p:nvPr>
            <p:ph type="title"/>
          </p:nvPr>
        </p:nvSpPr>
        <p:spPr>
          <a:xfrm>
            <a:off x="212562" y="313612"/>
            <a:ext cx="8899241" cy="220862"/>
          </a:xfrm>
        </p:spPr>
        <p:txBody>
          <a:bodyPr>
            <a:normAutofit fontScale="90000"/>
          </a:bodyPr>
          <a:lstStyle/>
          <a:p>
            <a:r>
              <a:rPr lang="en-US" dirty="0"/>
              <a:t>Task 1.3 Occupant Thermal Comfort Model </a:t>
            </a:r>
          </a:p>
        </p:txBody>
      </p:sp>
      <p:sp>
        <p:nvSpPr>
          <p:cNvPr id="3" name="Slide Number Placeholder 2">
            <a:extLst>
              <a:ext uri="{FF2B5EF4-FFF2-40B4-BE49-F238E27FC236}">
                <a16:creationId xmlns:a16="http://schemas.microsoft.com/office/drawing/2014/main" id="{BECF36BA-760E-A838-F3FF-91E96725BD91}"/>
              </a:ext>
            </a:extLst>
          </p:cNvPr>
          <p:cNvSpPr>
            <a:spLocks noGrp="1"/>
          </p:cNvSpPr>
          <p:nvPr>
            <p:ph type="sldNum" sz="quarter" idx="10"/>
          </p:nvPr>
        </p:nvSpPr>
        <p:spPr/>
        <p:txBody>
          <a:bodyPr/>
          <a:lstStyle/>
          <a:p>
            <a:fld id="{E18569AF-2237-4C38-90A2-3DAC76D180AF}" type="slidenum">
              <a:rPr lang="en-US" smtClean="0"/>
              <a:pPr/>
              <a:t>62</a:t>
            </a:fld>
            <a:endParaRPr lang="en-US" dirty="0"/>
          </a:p>
        </p:txBody>
      </p:sp>
      <p:sp>
        <p:nvSpPr>
          <p:cNvPr id="4" name="Content Placeholder 3">
            <a:extLst>
              <a:ext uri="{FF2B5EF4-FFF2-40B4-BE49-F238E27FC236}">
                <a16:creationId xmlns:a16="http://schemas.microsoft.com/office/drawing/2014/main" id="{FA2B1FB5-567D-4666-3E1F-C8D0EAC80991}"/>
              </a:ext>
            </a:extLst>
          </p:cNvPr>
          <p:cNvSpPr>
            <a:spLocks noGrp="1"/>
          </p:cNvSpPr>
          <p:nvPr>
            <p:ph idx="1"/>
          </p:nvPr>
        </p:nvSpPr>
        <p:spPr>
          <a:xfrm>
            <a:off x="341832" y="1371780"/>
            <a:ext cx="7162298" cy="4332623"/>
          </a:xfrm>
        </p:spPr>
        <p:txBody>
          <a:bodyPr>
            <a:normAutofit/>
          </a:bodyPr>
          <a:lstStyle/>
          <a:p>
            <a:r>
              <a:rPr lang="en-US" sz="2400" dirty="0"/>
              <a:t>Original model description</a:t>
            </a:r>
          </a:p>
          <a:p>
            <a:pPr lvl="1"/>
            <a:r>
              <a:rPr lang="en-US" sz="2000" dirty="0"/>
              <a:t>Agent-based model for occupant’s comfort and behaviors [1]</a:t>
            </a:r>
          </a:p>
          <a:p>
            <a:pPr lvl="2"/>
            <a:r>
              <a:rPr lang="en-US" sz="1800" dirty="0"/>
              <a:t>Initialize virtual occupants with personal characteristics</a:t>
            </a:r>
          </a:p>
          <a:p>
            <a:pPr lvl="3"/>
            <a:r>
              <a:rPr lang="en-US" sz="1600" dirty="0"/>
              <a:t>Thermal acceptability range</a:t>
            </a:r>
          </a:p>
          <a:p>
            <a:pPr lvl="3"/>
            <a:r>
              <a:rPr lang="en-US" sz="1600" dirty="0"/>
              <a:t>Behavior constraint </a:t>
            </a:r>
          </a:p>
          <a:p>
            <a:pPr lvl="2"/>
            <a:r>
              <a:rPr lang="en-US" sz="1800" dirty="0"/>
              <a:t>Based on environmental conditions, stochastically simulate:</a:t>
            </a:r>
          </a:p>
          <a:p>
            <a:pPr lvl="3"/>
            <a:r>
              <a:rPr lang="en-US" sz="1600" dirty="0"/>
              <a:t>Occupant’s thermal sensation and comfort</a:t>
            </a:r>
          </a:p>
          <a:p>
            <a:pPr lvl="3"/>
            <a:r>
              <a:rPr lang="en-US" sz="1600" dirty="0"/>
              <a:t>Occupant’s behavior</a:t>
            </a:r>
          </a:p>
          <a:p>
            <a:r>
              <a:rPr lang="en-US" sz="2400" dirty="0">
                <a:latin typeface="Times New Roman" panose="02020603050405020304" pitchFamily="18" charset="0"/>
                <a:cs typeface="Times New Roman" panose="02020603050405020304" pitchFamily="18" charset="0"/>
              </a:rPr>
              <a:t>Model adaptation</a:t>
            </a:r>
          </a:p>
          <a:p>
            <a:pPr lvl="1"/>
            <a:r>
              <a:rPr lang="en-US" sz="2000" dirty="0">
                <a:latin typeface="Times New Roman" panose="02020603050405020304" pitchFamily="18" charset="0"/>
                <a:cs typeface="Times New Roman" panose="02020603050405020304" pitchFamily="18" charset="0"/>
              </a:rPr>
              <a:t>Simulate occupant thermal comfort only</a:t>
            </a:r>
          </a:p>
          <a:p>
            <a:pPr lvl="1"/>
            <a:r>
              <a:rPr lang="en-US" sz="2000" dirty="0">
                <a:latin typeface="Times New Roman" panose="02020603050405020304" pitchFamily="18" charset="0"/>
                <a:cs typeface="Times New Roman" panose="02020603050405020304" pitchFamily="18" charset="0"/>
              </a:rPr>
              <a:t>Model I/O</a:t>
            </a:r>
          </a:p>
          <a:p>
            <a:pPr lvl="2"/>
            <a:r>
              <a:rPr lang="en-US" sz="1800" dirty="0"/>
              <a:t>Input: zone air condition </a:t>
            </a:r>
          </a:p>
          <a:p>
            <a:pPr lvl="2"/>
            <a:r>
              <a:rPr lang="en-US" sz="1800" dirty="0">
                <a:latin typeface="Times New Roman" panose="02020603050405020304" pitchFamily="18" charset="0"/>
                <a:cs typeface="Times New Roman" panose="02020603050405020304" pitchFamily="18" charset="0"/>
              </a:rPr>
              <a:t>Output: occupant’s comfort vote</a:t>
            </a:r>
          </a:p>
          <a:p>
            <a:endParaRPr lang="en-US" sz="2600" dirty="0"/>
          </a:p>
          <a:p>
            <a:pPr marL="0" indent="0">
              <a:buNone/>
            </a:pPr>
            <a:endParaRPr lang="en-US" sz="2400" dirty="0"/>
          </a:p>
        </p:txBody>
      </p:sp>
      <p:pic>
        <p:nvPicPr>
          <p:cNvPr id="5" name="Picture 2">
            <a:extLst>
              <a:ext uri="{FF2B5EF4-FFF2-40B4-BE49-F238E27FC236}">
                <a16:creationId xmlns:a16="http://schemas.microsoft.com/office/drawing/2014/main" id="{C7ACB9B7-8480-1803-0760-737FA8A39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664" y="1877761"/>
            <a:ext cx="4366980" cy="29705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DD435A-6927-B9E0-9CA6-5FD0BCBF5144}"/>
              </a:ext>
            </a:extLst>
          </p:cNvPr>
          <p:cNvSpPr txBox="1"/>
          <p:nvPr/>
        </p:nvSpPr>
        <p:spPr>
          <a:xfrm>
            <a:off x="0" y="5887339"/>
            <a:ext cx="12022429" cy="461665"/>
          </a:xfrm>
          <a:prstGeom prst="rect">
            <a:avLst/>
          </a:prstGeom>
          <a:noFill/>
        </p:spPr>
        <p:txBody>
          <a:bodyPr wrap="square">
            <a:spAutoFit/>
          </a:bodyPr>
          <a:lstStyle/>
          <a:p>
            <a:r>
              <a:rPr lang="en-US" sz="1200" dirty="0"/>
              <a:t>[1] Langevin, J., J. Wen, and P.L. </a:t>
            </a:r>
            <a:r>
              <a:rPr lang="en-US" sz="1200" dirty="0" err="1"/>
              <a:t>Gurian</a:t>
            </a:r>
            <a:r>
              <a:rPr lang="en-US" sz="1200" dirty="0"/>
              <a:t>, Modeling thermal comfort holistically: Bayesian estimation of thermal sensation, acceptability, and preference distributions for office building occupants. Building and Environment, 2013. 69: p. 206-226</a:t>
            </a:r>
          </a:p>
        </p:txBody>
      </p:sp>
      <p:sp>
        <p:nvSpPr>
          <p:cNvPr id="8" name="TextBox 7">
            <a:extLst>
              <a:ext uri="{FF2B5EF4-FFF2-40B4-BE49-F238E27FC236}">
                <a16:creationId xmlns:a16="http://schemas.microsoft.com/office/drawing/2014/main" id="{ED47A810-7D89-85BD-73F2-A30F5AC97B03}"/>
              </a:ext>
            </a:extLst>
          </p:cNvPr>
          <p:cNvSpPr txBox="1"/>
          <p:nvPr/>
        </p:nvSpPr>
        <p:spPr>
          <a:xfrm>
            <a:off x="7884784" y="4848288"/>
            <a:ext cx="4194832" cy="338554"/>
          </a:xfrm>
          <a:prstGeom prst="rect">
            <a:avLst/>
          </a:prstGeom>
          <a:noFill/>
        </p:spPr>
        <p:txBody>
          <a:bodyPr wrap="square">
            <a:spAutoFit/>
          </a:bodyPr>
          <a:lstStyle/>
          <a:p>
            <a:r>
              <a:rPr lang="en-US" sz="1600" u="sng" dirty="0">
                <a:effectLst/>
                <a:latin typeface="Times New Roman" panose="02020603050405020304" pitchFamily="18" charset="0"/>
                <a:ea typeface="SimSun" panose="02010600030101010101" pitchFamily="2" charset="-122"/>
              </a:rPr>
              <a:t>Diagram of the agent-based occupant model [1]</a:t>
            </a:r>
            <a:endParaRPr lang="en-US" sz="1600" u="sng" dirty="0"/>
          </a:p>
        </p:txBody>
      </p:sp>
    </p:spTree>
    <p:extLst>
      <p:ext uri="{BB962C8B-B14F-4D97-AF65-F5344CB8AC3E}">
        <p14:creationId xmlns:p14="http://schemas.microsoft.com/office/powerpoint/2010/main" val="3409083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D27B1-5031-F794-29A5-A056627923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31169E-03E9-C4B1-159B-1C0086A5D169}"/>
              </a:ext>
            </a:extLst>
          </p:cNvPr>
          <p:cNvSpPr>
            <a:spLocks noGrp="1"/>
          </p:cNvSpPr>
          <p:nvPr>
            <p:ph type="title"/>
          </p:nvPr>
        </p:nvSpPr>
        <p:spPr>
          <a:xfrm>
            <a:off x="291801" y="-188030"/>
            <a:ext cx="10515600" cy="1325563"/>
          </a:xfrm>
        </p:spPr>
        <p:txBody>
          <a:bodyPr/>
          <a:lstStyle/>
          <a:p>
            <a:r>
              <a:rPr lang="en-US" sz="4400" dirty="0"/>
              <a:t>Group thermal comfort model</a:t>
            </a:r>
            <a:endParaRPr lang="en-US" dirty="0"/>
          </a:p>
        </p:txBody>
      </p:sp>
      <p:sp>
        <p:nvSpPr>
          <p:cNvPr id="4" name="TextBox 3">
            <a:extLst>
              <a:ext uri="{FF2B5EF4-FFF2-40B4-BE49-F238E27FC236}">
                <a16:creationId xmlns:a16="http://schemas.microsoft.com/office/drawing/2014/main" id="{D6E1F8D7-086E-556B-1418-58309595AFF3}"/>
              </a:ext>
            </a:extLst>
          </p:cNvPr>
          <p:cNvSpPr txBox="1"/>
          <p:nvPr/>
        </p:nvSpPr>
        <p:spPr>
          <a:xfrm>
            <a:off x="548640" y="1188720"/>
            <a:ext cx="10769707" cy="4770537"/>
          </a:xfrm>
          <a:prstGeom prst="rect">
            <a:avLst/>
          </a:prstGeom>
          <a:noFill/>
        </p:spPr>
        <p:txBody>
          <a:bodyPr wrap="square" rtlCol="0">
            <a:spAutoFit/>
          </a:bodyPr>
          <a:lstStyle/>
          <a:p>
            <a:pPr marL="285750" indent="-285750">
              <a:buFont typeface="Arial" panose="020B0604020202020204" pitchFamily="34" charset="0"/>
              <a:buChar char="•"/>
            </a:pPr>
            <a:r>
              <a:rPr lang="en-US" sz="2400" dirty="0"/>
              <a:t>Model e</a:t>
            </a:r>
            <a:r>
              <a:rPr lang="en-US" altLang="zh-CN" sz="2400" dirty="0"/>
              <a:t>valuation</a:t>
            </a:r>
            <a:endParaRPr lang="en-US" sz="2400" dirty="0"/>
          </a:p>
          <a:p>
            <a:pPr marL="742950" lvl="1" indent="-285750">
              <a:buFont typeface="Arial" panose="020B0604020202020204" pitchFamily="34" charset="0"/>
              <a:buChar char="•"/>
            </a:pPr>
            <a:r>
              <a:rPr lang="en-US" sz="2000" dirty="0"/>
              <a:t>Goal: </a:t>
            </a:r>
          </a:p>
          <a:p>
            <a:pPr marL="1200150" lvl="2" indent="-285750">
              <a:buFont typeface="Arial" panose="020B0604020202020204" pitchFamily="34" charset="0"/>
              <a:buChar char="•"/>
            </a:pPr>
            <a:r>
              <a:rPr lang="en-US" dirty="0"/>
              <a:t>Trying to ensure that the model prediction can have a close </a:t>
            </a:r>
            <a:r>
              <a:rPr lang="en-US" b="1" dirty="0">
                <a:solidFill>
                  <a:srgbClr val="FF0000"/>
                </a:solidFill>
              </a:rPr>
              <a:t>probability distributions </a:t>
            </a:r>
            <a:r>
              <a:rPr lang="en-US" dirty="0"/>
              <a:t>compared with the real value </a:t>
            </a:r>
            <a:r>
              <a:rPr lang="en-US" b="1" dirty="0">
                <a:solidFill>
                  <a:srgbClr val="FF0000"/>
                </a:solidFill>
              </a:rPr>
              <a:t>under different environments</a:t>
            </a:r>
            <a:r>
              <a:rPr lang="en-US" dirty="0"/>
              <a:t>.  </a:t>
            </a:r>
          </a:p>
          <a:p>
            <a:pPr marL="1200150" lvl="2" indent="-285750">
              <a:buFont typeface="Arial" panose="020B0604020202020204" pitchFamily="34" charset="0"/>
              <a:buChar char="•"/>
            </a:pPr>
            <a:r>
              <a:rPr lang="en-US" dirty="0"/>
              <a:t>Considering follow-up transfer learning, the similarity of the two probability distributions needs to be </a:t>
            </a:r>
            <a:r>
              <a:rPr lang="en-US" b="1" dirty="0">
                <a:solidFill>
                  <a:srgbClr val="FF0000"/>
                </a:solidFill>
              </a:rPr>
              <a:t>quantified</a:t>
            </a:r>
            <a:r>
              <a:rPr lang="en-US" dirty="0"/>
              <a:t> </a:t>
            </a:r>
            <a:r>
              <a:rPr lang="en-US" altLang="zh-CN" dirty="0"/>
              <a:t>to evaluate the</a:t>
            </a:r>
            <a:r>
              <a:rPr lang="zh-CN" altLang="en-US" dirty="0"/>
              <a:t> </a:t>
            </a:r>
            <a:r>
              <a:rPr lang="en-US" altLang="zh-CN" dirty="0"/>
              <a:t>performance of transfer learning</a:t>
            </a:r>
            <a:r>
              <a:rPr lang="en-US" dirty="0"/>
              <a:t>.</a:t>
            </a:r>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Method: 5-fold cross-validation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sz="2000" dirty="0"/>
              <a:t>Typical method to evaluate the performance of a classification model: </a:t>
            </a:r>
          </a:p>
          <a:p>
            <a:pPr marL="1200150" lvl="2" indent="-285750">
              <a:buFont typeface="Arial" panose="020B0604020202020204" pitchFamily="34" charset="0"/>
              <a:buChar char="•"/>
            </a:pPr>
            <a:r>
              <a:rPr lang="en-US" sz="2000" dirty="0"/>
              <a:t>Instance-based: confusion matrix (includes accuracy, precision, recall, F1 score, ROC-AUC…)</a:t>
            </a:r>
          </a:p>
          <a:p>
            <a:pPr marL="1200150" lvl="2" indent="-285750">
              <a:buFont typeface="Arial" panose="020B0604020202020204" pitchFamily="34" charset="0"/>
              <a:buChar char="•"/>
            </a:pPr>
            <a:r>
              <a:rPr lang="en-US" sz="2000" dirty="0"/>
              <a:t>Probability-based:</a:t>
            </a:r>
          </a:p>
          <a:p>
            <a:pPr marL="1657350" lvl="3" indent="-285750">
              <a:buFont typeface="Arial" panose="020B0604020202020204" pitchFamily="34" charset="0"/>
              <a:buChar char="•"/>
            </a:pPr>
            <a:r>
              <a:rPr lang="en-US" dirty="0"/>
              <a:t>Statistical</a:t>
            </a:r>
            <a:r>
              <a:rPr lang="en-US" altLang="zh-CN" dirty="0"/>
              <a:t> test: T test, K-S test, Chi-Square test</a:t>
            </a:r>
          </a:p>
          <a:p>
            <a:pPr marL="1657350" lvl="3" indent="-285750">
              <a:buFont typeface="Arial" panose="020B0604020202020204" pitchFamily="34" charset="0"/>
              <a:buChar char="•"/>
            </a:pPr>
            <a:r>
              <a:rPr lang="en-US" dirty="0"/>
              <a:t>Similarity measures</a:t>
            </a:r>
            <a:r>
              <a:rPr lang="en-US" altLang="zh-CN" dirty="0"/>
              <a:t>: </a:t>
            </a:r>
            <a:r>
              <a:rPr lang="en-US" b="1" dirty="0"/>
              <a:t>Jensen-Shannon Divergence (JSD), </a:t>
            </a:r>
            <a:r>
              <a:rPr lang="en-US" dirty="0"/>
              <a:t>Earth Mover's Distance (EMD), logistic loss</a:t>
            </a:r>
            <a:endParaRPr lang="en-US" altLang="zh-CN" dirty="0"/>
          </a:p>
        </p:txBody>
      </p:sp>
      <p:sp>
        <p:nvSpPr>
          <p:cNvPr id="3" name="TextBox 2">
            <a:extLst>
              <a:ext uri="{FF2B5EF4-FFF2-40B4-BE49-F238E27FC236}">
                <a16:creationId xmlns:a16="http://schemas.microsoft.com/office/drawing/2014/main" id="{202B9A9B-D100-0EB2-E8DD-C24D7D5671E5}"/>
              </a:ext>
            </a:extLst>
          </p:cNvPr>
          <p:cNvSpPr txBox="1"/>
          <p:nvPr/>
        </p:nvSpPr>
        <p:spPr>
          <a:xfrm>
            <a:off x="120073" y="2779814"/>
            <a:ext cx="1237672" cy="523220"/>
          </a:xfrm>
          <a:prstGeom prst="rect">
            <a:avLst/>
          </a:prstGeom>
          <a:noFill/>
          <a:ln>
            <a:solidFill>
              <a:srgbClr val="FF0000"/>
            </a:solidFill>
          </a:ln>
        </p:spPr>
        <p:txBody>
          <a:bodyPr wrap="square" rtlCol="0">
            <a:spAutoFit/>
          </a:bodyPr>
          <a:lstStyle/>
          <a:p>
            <a:r>
              <a:rPr lang="en-US" sz="1400" dirty="0"/>
              <a:t>Similarity measurement</a:t>
            </a:r>
          </a:p>
        </p:txBody>
      </p:sp>
      <p:sp>
        <p:nvSpPr>
          <p:cNvPr id="8" name="TextBox 7">
            <a:extLst>
              <a:ext uri="{FF2B5EF4-FFF2-40B4-BE49-F238E27FC236}">
                <a16:creationId xmlns:a16="http://schemas.microsoft.com/office/drawing/2014/main" id="{1C281FC8-8BD1-A505-0DFF-08602C1238D9}"/>
              </a:ext>
            </a:extLst>
          </p:cNvPr>
          <p:cNvSpPr txBox="1"/>
          <p:nvPr/>
        </p:nvSpPr>
        <p:spPr>
          <a:xfrm>
            <a:off x="11075964" y="2131131"/>
            <a:ext cx="1043709" cy="523220"/>
          </a:xfrm>
          <a:prstGeom prst="rect">
            <a:avLst/>
          </a:prstGeom>
          <a:noFill/>
          <a:ln>
            <a:solidFill>
              <a:srgbClr val="FF0000"/>
            </a:solidFill>
          </a:ln>
        </p:spPr>
        <p:txBody>
          <a:bodyPr wrap="square">
            <a:spAutoFit/>
          </a:bodyPr>
          <a:lstStyle/>
          <a:p>
            <a:r>
              <a:rPr lang="en-US" sz="1400" dirty="0"/>
              <a:t>Differential method</a:t>
            </a:r>
          </a:p>
        </p:txBody>
      </p:sp>
      <p:sp>
        <p:nvSpPr>
          <p:cNvPr id="10" name="TextBox 9">
            <a:extLst>
              <a:ext uri="{FF2B5EF4-FFF2-40B4-BE49-F238E27FC236}">
                <a16:creationId xmlns:a16="http://schemas.microsoft.com/office/drawing/2014/main" id="{0B533C9F-1597-BE4C-75C1-D4193D46B224}"/>
              </a:ext>
            </a:extLst>
          </p:cNvPr>
          <p:cNvSpPr txBox="1"/>
          <p:nvPr/>
        </p:nvSpPr>
        <p:spPr>
          <a:xfrm>
            <a:off x="8080432" y="1291094"/>
            <a:ext cx="1460732" cy="523220"/>
          </a:xfrm>
          <a:prstGeom prst="rect">
            <a:avLst/>
          </a:prstGeom>
          <a:noFill/>
          <a:ln>
            <a:solidFill>
              <a:srgbClr val="FF0000"/>
            </a:solidFill>
          </a:ln>
        </p:spPr>
        <p:txBody>
          <a:bodyPr wrap="square">
            <a:spAutoFit/>
          </a:bodyPr>
          <a:lstStyle/>
          <a:p>
            <a:r>
              <a:rPr lang="en-US" sz="1400" dirty="0"/>
              <a:t>Probability-based method</a:t>
            </a:r>
          </a:p>
        </p:txBody>
      </p:sp>
      <p:sp>
        <p:nvSpPr>
          <p:cNvPr id="11" name="Freeform: Shape 10">
            <a:extLst>
              <a:ext uri="{FF2B5EF4-FFF2-40B4-BE49-F238E27FC236}">
                <a16:creationId xmlns:a16="http://schemas.microsoft.com/office/drawing/2014/main" id="{863E6544-E312-F391-8B3E-7E0228708286}"/>
              </a:ext>
            </a:extLst>
          </p:cNvPr>
          <p:cNvSpPr/>
          <p:nvPr/>
        </p:nvSpPr>
        <p:spPr>
          <a:xfrm>
            <a:off x="7644904" y="1625600"/>
            <a:ext cx="326078" cy="378691"/>
          </a:xfrm>
          <a:custGeom>
            <a:avLst/>
            <a:gdLst>
              <a:gd name="connsiteX0" fmla="*/ 95169 w 326078"/>
              <a:gd name="connsiteY0" fmla="*/ 378691 h 378691"/>
              <a:gd name="connsiteX1" fmla="*/ 12041 w 326078"/>
              <a:gd name="connsiteY1" fmla="*/ 184727 h 378691"/>
              <a:gd name="connsiteX2" fmla="*/ 326078 w 326078"/>
              <a:gd name="connsiteY2" fmla="*/ 0 h 378691"/>
            </a:gdLst>
            <a:ahLst/>
            <a:cxnLst>
              <a:cxn ang="0">
                <a:pos x="connsiteX0" y="connsiteY0"/>
              </a:cxn>
              <a:cxn ang="0">
                <a:pos x="connsiteX1" y="connsiteY1"/>
              </a:cxn>
              <a:cxn ang="0">
                <a:pos x="connsiteX2" y="connsiteY2"/>
              </a:cxn>
            </a:cxnLst>
            <a:rect l="l" t="t" r="r" b="b"/>
            <a:pathLst>
              <a:path w="326078" h="378691">
                <a:moveTo>
                  <a:pt x="95169" y="378691"/>
                </a:moveTo>
                <a:cubicBezTo>
                  <a:pt x="34362" y="313266"/>
                  <a:pt x="-26444" y="247842"/>
                  <a:pt x="12041" y="184727"/>
                </a:cubicBezTo>
                <a:cubicBezTo>
                  <a:pt x="50526" y="121612"/>
                  <a:pt x="188302" y="60806"/>
                  <a:pt x="326078" y="0"/>
                </a:cubicBezTo>
              </a:path>
            </a:pathLst>
          </a:custGeom>
          <a:ln w="31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11330F-6FE8-C9B9-0C12-347CE300EE97}"/>
              </a:ext>
            </a:extLst>
          </p:cNvPr>
          <p:cNvSpPr/>
          <p:nvPr/>
        </p:nvSpPr>
        <p:spPr>
          <a:xfrm>
            <a:off x="6465455" y="2262909"/>
            <a:ext cx="4424218" cy="129832"/>
          </a:xfrm>
          <a:custGeom>
            <a:avLst/>
            <a:gdLst>
              <a:gd name="connsiteX0" fmla="*/ 0 w 4424218"/>
              <a:gd name="connsiteY0" fmla="*/ 36946 h 129832"/>
              <a:gd name="connsiteX1" fmla="*/ 1690254 w 4424218"/>
              <a:gd name="connsiteY1" fmla="*/ 129309 h 129832"/>
              <a:gd name="connsiteX2" fmla="*/ 4424218 w 4424218"/>
              <a:gd name="connsiteY2" fmla="*/ 0 h 129832"/>
            </a:gdLst>
            <a:ahLst/>
            <a:cxnLst>
              <a:cxn ang="0">
                <a:pos x="connsiteX0" y="connsiteY0"/>
              </a:cxn>
              <a:cxn ang="0">
                <a:pos x="connsiteX1" y="connsiteY1"/>
              </a:cxn>
              <a:cxn ang="0">
                <a:pos x="connsiteX2" y="connsiteY2"/>
              </a:cxn>
            </a:cxnLst>
            <a:rect l="l" t="t" r="r" b="b"/>
            <a:pathLst>
              <a:path w="4424218" h="129832">
                <a:moveTo>
                  <a:pt x="0" y="36946"/>
                </a:moveTo>
                <a:cubicBezTo>
                  <a:pt x="476442" y="86206"/>
                  <a:pt x="952884" y="135467"/>
                  <a:pt x="1690254" y="129309"/>
                </a:cubicBezTo>
                <a:cubicBezTo>
                  <a:pt x="2427624" y="123151"/>
                  <a:pt x="3425921" y="61575"/>
                  <a:pt x="4424218" y="0"/>
                </a:cubicBezTo>
              </a:path>
            </a:pathLst>
          </a:custGeom>
          <a:ln w="31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B2BD8D91-8AB0-DC7E-4CCE-F39F2F56E41E}"/>
              </a:ext>
            </a:extLst>
          </p:cNvPr>
          <p:cNvSpPr/>
          <p:nvPr/>
        </p:nvSpPr>
        <p:spPr>
          <a:xfrm>
            <a:off x="1403927" y="2964873"/>
            <a:ext cx="1016000" cy="183681"/>
          </a:xfrm>
          <a:custGeom>
            <a:avLst/>
            <a:gdLst>
              <a:gd name="connsiteX0" fmla="*/ 1016000 w 1016000"/>
              <a:gd name="connsiteY0" fmla="*/ 0 h 183681"/>
              <a:gd name="connsiteX1" fmla="*/ 748146 w 1016000"/>
              <a:gd name="connsiteY1" fmla="*/ 175491 h 183681"/>
              <a:gd name="connsiteX2" fmla="*/ 0 w 1016000"/>
              <a:gd name="connsiteY2" fmla="*/ 138545 h 183681"/>
            </a:gdLst>
            <a:ahLst/>
            <a:cxnLst>
              <a:cxn ang="0">
                <a:pos x="connsiteX0" y="connsiteY0"/>
              </a:cxn>
              <a:cxn ang="0">
                <a:pos x="connsiteX1" y="connsiteY1"/>
              </a:cxn>
              <a:cxn ang="0">
                <a:pos x="connsiteX2" y="connsiteY2"/>
              </a:cxn>
            </a:cxnLst>
            <a:rect l="l" t="t" r="r" b="b"/>
            <a:pathLst>
              <a:path w="1016000" h="183681">
                <a:moveTo>
                  <a:pt x="1016000" y="0"/>
                </a:moveTo>
                <a:cubicBezTo>
                  <a:pt x="966739" y="76200"/>
                  <a:pt x="917479" y="152400"/>
                  <a:pt x="748146" y="175491"/>
                </a:cubicBezTo>
                <a:cubicBezTo>
                  <a:pt x="578813" y="198582"/>
                  <a:pt x="289406" y="168563"/>
                  <a:pt x="0" y="138545"/>
                </a:cubicBezTo>
              </a:path>
            </a:pathLst>
          </a:custGeom>
          <a:ln w="31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91041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D6B7-B6A3-6E70-1C6E-3B1C841976EB}"/>
              </a:ext>
            </a:extLst>
          </p:cNvPr>
          <p:cNvSpPr>
            <a:spLocks noGrp="1"/>
          </p:cNvSpPr>
          <p:nvPr>
            <p:ph type="title"/>
          </p:nvPr>
        </p:nvSpPr>
        <p:spPr/>
        <p:txBody>
          <a:bodyPr>
            <a:normAutofit fontScale="90000"/>
          </a:bodyPr>
          <a:lstStyle/>
          <a:p>
            <a:r>
              <a:rPr lang="en-US" dirty="0"/>
              <a:t>JSD Calculation</a:t>
            </a:r>
          </a:p>
        </p:txBody>
      </p:sp>
      <p:sp>
        <p:nvSpPr>
          <p:cNvPr id="3" name="Slide Number Placeholder 2">
            <a:extLst>
              <a:ext uri="{FF2B5EF4-FFF2-40B4-BE49-F238E27FC236}">
                <a16:creationId xmlns:a16="http://schemas.microsoft.com/office/drawing/2014/main" id="{BC1FE857-5DE9-2835-9EC4-817213FE90ED}"/>
              </a:ext>
            </a:extLst>
          </p:cNvPr>
          <p:cNvSpPr>
            <a:spLocks noGrp="1"/>
          </p:cNvSpPr>
          <p:nvPr>
            <p:ph type="sldNum" sz="quarter" idx="10"/>
          </p:nvPr>
        </p:nvSpPr>
        <p:spPr/>
        <p:txBody>
          <a:bodyPr/>
          <a:lstStyle/>
          <a:p>
            <a:fld id="{E18569AF-2237-4C38-90A2-3DAC76D180AF}" type="slidenum">
              <a:rPr lang="en-US" smtClean="0"/>
              <a:pPr/>
              <a:t>64</a:t>
            </a:fld>
            <a:endParaRPr lang="en-US" dirty="0"/>
          </a:p>
        </p:txBody>
      </p:sp>
      <p:sp>
        <p:nvSpPr>
          <p:cNvPr id="4" name="Content Placeholder 3">
            <a:extLst>
              <a:ext uri="{FF2B5EF4-FFF2-40B4-BE49-F238E27FC236}">
                <a16:creationId xmlns:a16="http://schemas.microsoft.com/office/drawing/2014/main" id="{D0E70C5B-3A1D-DF49-D521-AC6C1C96A402}"/>
              </a:ext>
            </a:extLst>
          </p:cNvPr>
          <p:cNvSpPr>
            <a:spLocks noGrp="1"/>
          </p:cNvSpPr>
          <p:nvPr>
            <p:ph idx="1"/>
          </p:nvPr>
        </p:nvSpPr>
        <p:spPr>
          <a:xfrm>
            <a:off x="155088" y="1230573"/>
            <a:ext cx="5563132" cy="3186881"/>
          </a:xfrm>
        </p:spPr>
        <p:txBody>
          <a:bodyPr>
            <a:normAutofit/>
          </a:bodyPr>
          <a:lstStyle/>
          <a:p>
            <a:r>
              <a:rPr lang="en-US" sz="2600" dirty="0"/>
              <a:t>Error evaluation</a:t>
            </a:r>
          </a:p>
          <a:p>
            <a:pPr lvl="1"/>
            <a:r>
              <a:rPr lang="en-US" sz="2200" dirty="0"/>
              <a:t>Process</a:t>
            </a:r>
          </a:p>
          <a:p>
            <a:pPr lvl="2"/>
            <a:r>
              <a:rPr lang="en-US" sz="1900" dirty="0"/>
              <a:t>Divide the entire feature space into several subspaces</a:t>
            </a:r>
          </a:p>
          <a:p>
            <a:pPr lvl="3"/>
            <a:r>
              <a:rPr lang="en-US" sz="1700" dirty="0"/>
              <a:t>0.5 C for the feature related to temperature [1] </a:t>
            </a:r>
          </a:p>
          <a:p>
            <a:pPr lvl="3"/>
            <a:r>
              <a:rPr lang="en-US" sz="1700" dirty="0"/>
              <a:t>5% for the feature related to relative humidity </a:t>
            </a:r>
          </a:p>
          <a:p>
            <a:pPr lvl="2"/>
            <a:r>
              <a:rPr lang="en-US" sz="1900" dirty="0"/>
              <a:t>Calculate the JSD in each subspace</a:t>
            </a:r>
          </a:p>
          <a:p>
            <a:pPr lvl="2"/>
            <a:r>
              <a:rPr lang="en-US" sz="1900" dirty="0"/>
              <a:t>Calculate the weighted average JSD </a:t>
            </a:r>
          </a:p>
        </p:txBody>
      </p:sp>
      <p:pic>
        <p:nvPicPr>
          <p:cNvPr id="8" name="Picture 7" descr="A diagram of different colored bars and bars&#10;&#10;Description automatically generated">
            <a:extLst>
              <a:ext uri="{FF2B5EF4-FFF2-40B4-BE49-F238E27FC236}">
                <a16:creationId xmlns:a16="http://schemas.microsoft.com/office/drawing/2014/main" id="{F3969743-69DE-9FC0-C480-437248F2DBB3}"/>
              </a:ext>
            </a:extLst>
          </p:cNvPr>
          <p:cNvPicPr>
            <a:picLocks noChangeAspect="1"/>
          </p:cNvPicPr>
          <p:nvPr/>
        </p:nvPicPr>
        <p:blipFill>
          <a:blip r:embed="rId2"/>
          <a:stretch>
            <a:fillRect/>
          </a:stretch>
        </p:blipFill>
        <p:spPr>
          <a:xfrm>
            <a:off x="6189903" y="1230573"/>
            <a:ext cx="5847009" cy="308916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847FBD-C3BE-8B3A-A944-8E4CCB042302}"/>
                  </a:ext>
                </a:extLst>
              </p:cNvPr>
              <p:cNvSpPr txBox="1"/>
              <p:nvPr/>
            </p:nvSpPr>
            <p:spPr>
              <a:xfrm>
                <a:off x="2539708" y="5207683"/>
                <a:ext cx="2133064" cy="377283"/>
              </a:xfrm>
              <a:prstGeom prst="rect">
                <a:avLst/>
              </a:prstGeom>
              <a:noFill/>
            </p:spPr>
            <p:txBody>
              <a:bodyPr wrap="square">
                <a:spAutoFit/>
              </a:bodyPr>
              <a:lstStyle/>
              <a:p>
                <a14:m>
                  <m:oMath xmlns:m="http://schemas.openxmlformats.org/officeDocument/2006/math">
                    <m:acc>
                      <m:accPr>
                        <m:chr m:val="̅"/>
                        <m:ctrlPr>
                          <a:rPr lang="en-US" i="1" smtClean="0">
                            <a:effectLst/>
                            <a:latin typeface="Cambria Math" panose="02040503050406030204" pitchFamily="18" charset="0"/>
                          </a:rPr>
                        </m:ctrlPr>
                      </m:acc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𝐽𝑆𝐷</m:t>
                        </m:r>
                      </m:e>
                    </m:acc>
                    <m: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grow m:val="on"/>
                        <m:ctrlPr>
                          <a:rPr lang="en-US"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𝑤</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𝐽𝑆</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oMath>
                </a14:m>
                <a:r>
                  <a:rPr lang="en-US" sz="1800" dirty="0">
                    <a:effectLst/>
                    <a:latin typeface="Times New Roman" panose="02020603050405020304" pitchFamily="18" charset="0"/>
                    <a:ea typeface="SimSun" panose="02010600030101010101" pitchFamily="2" charset="-122"/>
                  </a:rPr>
                  <a:t> </a:t>
                </a:r>
                <a:endParaRPr lang="en-US" dirty="0"/>
              </a:p>
            </p:txBody>
          </p:sp>
        </mc:Choice>
        <mc:Fallback xmlns="">
          <p:sp>
            <p:nvSpPr>
              <p:cNvPr id="9" name="TextBox 8">
                <a:extLst>
                  <a:ext uri="{FF2B5EF4-FFF2-40B4-BE49-F238E27FC236}">
                    <a16:creationId xmlns:a16="http://schemas.microsoft.com/office/drawing/2014/main" id="{93847FBD-C3BE-8B3A-A944-8E4CCB042302}"/>
                  </a:ext>
                </a:extLst>
              </p:cNvPr>
              <p:cNvSpPr txBox="1">
                <a:spLocks noRot="1" noChangeAspect="1" noMove="1" noResize="1" noEditPoints="1" noAdjustHandles="1" noChangeArrowheads="1" noChangeShapeType="1" noTextEdit="1"/>
              </p:cNvSpPr>
              <p:nvPr/>
            </p:nvSpPr>
            <p:spPr>
              <a:xfrm>
                <a:off x="2539708" y="5207683"/>
                <a:ext cx="2133064" cy="377283"/>
              </a:xfrm>
              <a:prstGeom prst="rect">
                <a:avLst/>
              </a:prstGeom>
              <a:blipFill>
                <a:blip r:embed="rId4"/>
                <a:stretch>
                  <a:fillRect l="-571" t="-116129" b="-18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008F13-2AEC-8123-9604-33E507929968}"/>
                  </a:ext>
                </a:extLst>
              </p:cNvPr>
              <p:cNvSpPr txBox="1"/>
              <p:nvPr/>
            </p:nvSpPr>
            <p:spPr>
              <a:xfrm>
                <a:off x="2121258" y="5589988"/>
                <a:ext cx="2377762" cy="6135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b="0" i="1" smtClean="0">
                                  <a:latin typeface="Cambria Math" panose="02040503050406030204" pitchFamily="18" charset="0"/>
                                </a:rPr>
                                <m:t>𝑛</m:t>
                              </m:r>
                            </m:e>
                            <m:sub>
                              <m:r>
                                <a:rPr lang="en-US" i="1">
                                  <a:latin typeface="Cambria Math" panose="02040503050406030204" pitchFamily="18" charset="0"/>
                                </a:rPr>
                                <m:t>𝑖</m:t>
                              </m:r>
                            </m:sub>
                          </m:sSub>
                        </m:num>
                        <m:den>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𝑛</m:t>
                              </m:r>
                            </m:e>
                            <m:sub>
                              <m:r>
                                <a:rPr lang="en-US" i="1">
                                  <a:latin typeface="Cambria Math" panose="02040503050406030204" pitchFamily="18" charset="0"/>
                                </a:rPr>
                                <m:t>𝑡𝑜𝑡𝑎𝑙</m:t>
                              </m:r>
                            </m:sub>
                          </m:sSub>
                        </m:den>
                      </m:f>
                    </m:oMath>
                  </m:oMathPara>
                </a14:m>
                <a:endParaRPr lang="en-US" dirty="0"/>
              </a:p>
            </p:txBody>
          </p:sp>
        </mc:Choice>
        <mc:Fallback xmlns="">
          <p:sp>
            <p:nvSpPr>
              <p:cNvPr id="11" name="TextBox 10">
                <a:extLst>
                  <a:ext uri="{FF2B5EF4-FFF2-40B4-BE49-F238E27FC236}">
                    <a16:creationId xmlns:a16="http://schemas.microsoft.com/office/drawing/2014/main" id="{C8008F13-2AEC-8123-9604-33E507929968}"/>
                  </a:ext>
                </a:extLst>
              </p:cNvPr>
              <p:cNvSpPr txBox="1">
                <a:spLocks noRot="1" noChangeAspect="1" noMove="1" noResize="1" noEditPoints="1" noAdjustHandles="1" noChangeArrowheads="1" noChangeShapeType="1" noTextEdit="1"/>
              </p:cNvSpPr>
              <p:nvPr/>
            </p:nvSpPr>
            <p:spPr>
              <a:xfrm>
                <a:off x="2121258" y="5589988"/>
                <a:ext cx="2377762" cy="613501"/>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4D2AE91-C167-DC87-D2A3-FF640DB994D1}"/>
              </a:ext>
            </a:extLst>
          </p:cNvPr>
          <p:cNvSpPr txBox="1"/>
          <p:nvPr/>
        </p:nvSpPr>
        <p:spPr>
          <a:xfrm>
            <a:off x="107595" y="6190449"/>
            <a:ext cx="11976810" cy="276999"/>
          </a:xfrm>
          <a:prstGeom prst="rect">
            <a:avLst/>
          </a:prstGeom>
          <a:noFill/>
        </p:spPr>
        <p:txBody>
          <a:bodyPr wrap="square">
            <a:spAutoFit/>
          </a:bodyPr>
          <a:lstStyle/>
          <a:p>
            <a:r>
              <a:rPr lang="en-US" sz="1200" b="0" i="1" dirty="0">
                <a:solidFill>
                  <a:srgbClr val="222222"/>
                </a:solidFill>
                <a:effectLst/>
              </a:rPr>
              <a:t>[1] Battistel, L., et al., An investigation on humans’ sensitivity to environmental temperature. Scientific Reports, 2023. 13(1): p. 21353.</a:t>
            </a:r>
            <a:endParaRPr lang="en-US" sz="1200"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F7387C-4FD9-A8F4-E600-0CE7ED832265}"/>
                  </a:ext>
                </a:extLst>
              </p:cNvPr>
              <p:cNvSpPr txBox="1"/>
              <p:nvPr/>
            </p:nvSpPr>
            <p:spPr>
              <a:xfrm>
                <a:off x="266163" y="4639188"/>
                <a:ext cx="7062451" cy="535403"/>
              </a:xfrm>
              <a:prstGeom prst="rect">
                <a:avLst/>
              </a:prstGeom>
              <a:noFill/>
            </p:spPr>
            <p:txBody>
              <a:bodyPr wrap="square">
                <a:spAutoFit/>
              </a:bodyPr>
              <a:lstStyle/>
              <a:p>
                <a14:m>
                  <m:oMath xmlns:m="http://schemas.openxmlformats.org/officeDocument/2006/math">
                    <m:r>
                      <a:rPr lang="en-US" sz="1800" i="1" smtClean="0">
                        <a:effectLst/>
                        <a:latin typeface="Cambria Math" panose="02040503050406030204" pitchFamily="18" charset="0"/>
                        <a:ea typeface="SimSun" panose="02010600030101010101" pitchFamily="2" charset="-122"/>
                        <a:cs typeface="Times New Roman" panose="02020603050405020304" pitchFamily="18" charset="0"/>
                      </a:rPr>
                      <m:t>𝐽𝑆𝐷</m:t>
                    </m:r>
                    <m:r>
                      <a:rPr lang="en-US" sz="180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800" i="1" smtClean="0">
                        <a:effectLst/>
                        <a:latin typeface="Cambria Math" panose="02040503050406030204" pitchFamily="18" charset="0"/>
                        <a:ea typeface="SimSun" panose="02010600030101010101" pitchFamily="2" charset="-122"/>
                        <a:cs typeface="Times New Roman" panose="02020603050405020304" pitchFamily="18" charset="0"/>
                      </a:rPr>
                      <m:t>𝑃</m:t>
                    </m:r>
                    <m:r>
                      <a:rPr lang="en-US" sz="180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800" i="1" smtClean="0">
                        <a:effectLst/>
                        <a:latin typeface="Cambria Math" panose="02040503050406030204" pitchFamily="18" charset="0"/>
                        <a:ea typeface="SimSun" panose="02010600030101010101" pitchFamily="2" charset="-122"/>
                        <a:cs typeface="Times New Roman" panose="02020603050405020304" pitchFamily="18" charset="0"/>
                      </a:rPr>
                      <m:t>𝑄</m:t>
                    </m:r>
                    <m:r>
                      <a:rPr lang="en-US" sz="1800" i="1" smtClean="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i="1">
                            <a:effectLst/>
                            <a:latin typeface="Cambria Math" panose="020405030504060302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den>
                    </m:f>
                    <m:nary>
                      <m:naryPr>
                        <m:chr m:val="∑"/>
                        <m:limLoc m:val="undOvr"/>
                        <m:supHide m:val="on"/>
                        <m:ctrlPr>
                          <a:rPr lang="en-US"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𝑝</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𝑙𝑜𝑔</m:t>
                        </m:r>
                        <m:f>
                          <m:fPr>
                            <m:ctrlPr>
                              <a:rPr lang="en-US" i="1">
                                <a:effectLst/>
                                <a:latin typeface="Cambria Math" panose="020405030504060302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𝑝</m:t>
                            </m:r>
                            <m:d>
                              <m:dPr>
                                <m:ctrlPr>
                                  <a:rPr lang="en-US"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𝑝</m:t>
                            </m:r>
                            <m:d>
                              <m:dPr>
                                <m:ctrlPr>
                                  <a:rPr lang="en-US"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𝑞</m:t>
                            </m:r>
                            <m:d>
                              <m:dPr>
                                <m:ctrlPr>
                                  <a:rPr lang="en-US"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d>
                          </m:den>
                        </m:f>
                      </m:e>
                    </m:nary>
                    <m: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𝑞</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𝑙𝑜𝑔</m:t>
                        </m:r>
                        <m:f>
                          <m:fPr>
                            <m:ctrlPr>
                              <a:rPr lang="en-US" i="1">
                                <a:effectLst/>
                                <a:latin typeface="Cambria Math" panose="020405030504060302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𝑞</m:t>
                            </m:r>
                            <m:d>
                              <m:dPr>
                                <m:ctrlPr>
                                  <a:rPr lang="en-US"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𝑝</m:t>
                            </m:r>
                            <m:d>
                              <m:dPr>
                                <m:ctrlPr>
                                  <a:rPr lang="en-US"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𝑞</m:t>
                            </m:r>
                            <m:d>
                              <m:dPr>
                                <m:ctrlPr>
                                  <a:rPr lang="en-US"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d>
                          </m:den>
                        </m:f>
                      </m:e>
                    </m:nary>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𝑙𝑜𝑔</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oMath>
                </a14:m>
                <a:r>
                  <a:rPr lang="en-US" sz="1800" dirty="0">
                    <a:effectLst/>
                    <a:latin typeface="Times New Roman" panose="02020603050405020304" pitchFamily="18" charset="0"/>
                    <a:ea typeface="SimSun" panose="02010600030101010101" pitchFamily="2" charset="-122"/>
                  </a:rPr>
                  <a:t> </a:t>
                </a:r>
                <a:endParaRPr lang="en-US" dirty="0"/>
              </a:p>
            </p:txBody>
          </p:sp>
        </mc:Choice>
        <mc:Fallback xmlns="">
          <p:sp>
            <p:nvSpPr>
              <p:cNvPr id="5" name="TextBox 4">
                <a:extLst>
                  <a:ext uri="{FF2B5EF4-FFF2-40B4-BE49-F238E27FC236}">
                    <a16:creationId xmlns:a16="http://schemas.microsoft.com/office/drawing/2014/main" id="{99F7387C-4FD9-A8F4-E600-0CE7ED832265}"/>
                  </a:ext>
                </a:extLst>
              </p:cNvPr>
              <p:cNvSpPr txBox="1">
                <a:spLocks noRot="1" noChangeAspect="1" noMove="1" noResize="1" noEditPoints="1" noAdjustHandles="1" noChangeArrowheads="1" noChangeShapeType="1" noTextEdit="1"/>
              </p:cNvSpPr>
              <p:nvPr/>
            </p:nvSpPr>
            <p:spPr>
              <a:xfrm>
                <a:off x="266163" y="4639188"/>
                <a:ext cx="7062451" cy="535403"/>
              </a:xfrm>
              <a:prstGeom prst="rect">
                <a:avLst/>
              </a:prstGeom>
              <a:blipFill>
                <a:blip r:embed="rId6"/>
                <a:stretch>
                  <a:fillRect l="-173" t="-68182" b="-11136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636309F-5738-83DA-B2F4-F5A0FAA67B74}"/>
              </a:ext>
            </a:extLst>
          </p:cNvPr>
          <p:cNvSpPr txBox="1"/>
          <p:nvPr/>
        </p:nvSpPr>
        <p:spPr>
          <a:xfrm>
            <a:off x="7283003" y="4334241"/>
            <a:ext cx="4642834" cy="338554"/>
          </a:xfrm>
          <a:prstGeom prst="rect">
            <a:avLst/>
          </a:prstGeom>
          <a:noFill/>
        </p:spPr>
        <p:txBody>
          <a:bodyPr wrap="square">
            <a:spAutoFit/>
          </a:bodyPr>
          <a:lstStyle/>
          <a:p>
            <a:r>
              <a:rPr lang="en-US" sz="1600" u="sng" dirty="0">
                <a:effectLst/>
                <a:latin typeface="Times New Roman" panose="02020603050405020304" pitchFamily="18" charset="0"/>
                <a:ea typeface="SimSun" panose="02010600030101010101" pitchFamily="2" charset="-122"/>
              </a:rPr>
              <a:t>Weighted mean JSD calculation schema</a:t>
            </a:r>
            <a:endParaRPr lang="en-US" sz="1600" u="sng" dirty="0"/>
          </a:p>
        </p:txBody>
      </p:sp>
      <p:sp>
        <p:nvSpPr>
          <p:cNvPr id="10" name="TextBox 9">
            <a:extLst>
              <a:ext uri="{FF2B5EF4-FFF2-40B4-BE49-F238E27FC236}">
                <a16:creationId xmlns:a16="http://schemas.microsoft.com/office/drawing/2014/main" id="{8EA3CA2E-4FE5-9BE6-5EDB-BA2DF31AC2CE}"/>
              </a:ext>
            </a:extLst>
          </p:cNvPr>
          <p:cNvSpPr txBox="1"/>
          <p:nvPr/>
        </p:nvSpPr>
        <p:spPr>
          <a:xfrm>
            <a:off x="7386569" y="4930949"/>
            <a:ext cx="4883453" cy="1077218"/>
          </a:xfrm>
          <a:prstGeom prst="rect">
            <a:avLst/>
          </a:prstGeom>
          <a:noFill/>
        </p:spPr>
        <p:txBody>
          <a:bodyPr wrap="square">
            <a:spAutoFit/>
          </a:bodyPr>
          <a:lstStyle/>
          <a:p>
            <a:pPr marL="0" indent="0">
              <a:buNone/>
            </a:pPr>
            <a:r>
              <a:rPr lang="en-US" altLang="zh-CN" sz="1600" dirty="0">
                <a:latin typeface="Times New Roman" panose="02020603050405020304" pitchFamily="18" charset="0"/>
                <a:cs typeface="Times New Roman" panose="02020603050405020304" pitchFamily="18" charset="0"/>
              </a:rPr>
              <a:t>Where:</a:t>
            </a:r>
          </a:p>
          <a:p>
            <a:pPr marL="0" indent="0">
              <a:buNone/>
            </a:pPr>
            <a:r>
              <a:rPr lang="en-US" altLang="zh-CN" sz="1600" i="1" dirty="0">
                <a:latin typeface="Times New Roman" panose="02020603050405020304" pitchFamily="18" charset="0"/>
                <a:cs typeface="Times New Roman" panose="02020603050405020304" pitchFamily="18" charset="0"/>
              </a:rPr>
              <a:t>P</a:t>
            </a:r>
            <a:r>
              <a:rPr lang="en-US" altLang="zh-CN" sz="1600" dirty="0">
                <a:latin typeface="Times New Roman" panose="02020603050405020304" pitchFamily="18" charset="0"/>
                <a:cs typeface="Times New Roman" panose="02020603050405020304" pitchFamily="18" charset="0"/>
              </a:rPr>
              <a:t> and </a:t>
            </a:r>
            <a:r>
              <a:rPr lang="en-US" altLang="zh-CN" sz="1600" i="1" dirty="0">
                <a:latin typeface="Times New Roman" panose="02020603050405020304" pitchFamily="18" charset="0"/>
                <a:cs typeface="Times New Roman" panose="02020603050405020304" pitchFamily="18" charset="0"/>
              </a:rPr>
              <a:t>Q</a:t>
            </a:r>
            <a:r>
              <a:rPr lang="en-US" altLang="zh-CN" sz="1600"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p(x)</a:t>
            </a:r>
            <a:r>
              <a:rPr lang="en-US" altLang="zh-CN" sz="1600" dirty="0">
                <a:latin typeface="Times New Roman" panose="02020603050405020304" pitchFamily="18" charset="0"/>
                <a:cs typeface="Times New Roman" panose="02020603050405020304" pitchFamily="18" charset="0"/>
              </a:rPr>
              <a:t> and </a:t>
            </a:r>
            <a:r>
              <a:rPr lang="en-US" altLang="zh-CN" sz="1600" i="1" dirty="0">
                <a:latin typeface="Times New Roman" panose="02020603050405020304" pitchFamily="18" charset="0"/>
                <a:cs typeface="Times New Roman" panose="02020603050405020304" pitchFamily="18" charset="0"/>
              </a:rPr>
              <a:t>q(x)</a:t>
            </a:r>
            <a:r>
              <a:rPr lang="en-US" altLang="zh-CN" sz="1600" dirty="0">
                <a:latin typeface="Times New Roman" panose="02020603050405020304" pitchFamily="18" charset="0"/>
                <a:cs typeface="Times New Roman" panose="02020603050405020304" pitchFamily="18" charset="0"/>
              </a:rPr>
              <a:t>, the two probability distributions in sample space </a:t>
            </a:r>
            <a:r>
              <a:rPr lang="en-US" altLang="zh-CN" sz="1600" i="1" dirty="0">
                <a:latin typeface="Times New Roman" panose="02020603050405020304" pitchFamily="18" charset="0"/>
                <a:cs typeface="Times New Roman" panose="02020603050405020304" pitchFamily="18" charset="0"/>
              </a:rPr>
              <a:t>X</a:t>
            </a:r>
            <a:r>
              <a:rPr lang="en-US" altLang="zh-CN" sz="1600" dirty="0">
                <a:latin typeface="Times New Roman" panose="02020603050405020304" pitchFamily="18" charset="0"/>
                <a:cs typeface="Times New Roman" panose="02020603050405020304" pitchFamily="18" charset="0"/>
              </a:rPr>
              <a:t>;</a:t>
            </a:r>
          </a:p>
          <a:p>
            <a:pPr marL="0" indent="0">
              <a:buNone/>
            </a:pPr>
            <a:r>
              <a:rPr lang="en-US" altLang="zh-CN" sz="1600" i="1" dirty="0">
                <a:latin typeface="Times New Roman" panose="02020603050405020304" pitchFamily="18" charset="0"/>
                <a:cs typeface="Times New Roman" panose="02020603050405020304" pitchFamily="18" charset="0"/>
              </a:rPr>
              <a:t>n </a:t>
            </a:r>
            <a:r>
              <a:rPr lang="en-US" altLang="zh-CN" sz="1600" dirty="0">
                <a:latin typeface="Times New Roman" panose="02020603050405020304" pitchFamily="18" charset="0"/>
                <a:cs typeface="Times New Roman" panose="02020603050405020304" pitchFamily="18" charset="0"/>
              </a:rPr>
              <a:t>is the number of sample in the space.</a:t>
            </a:r>
          </a:p>
        </p:txBody>
      </p:sp>
    </p:spTree>
    <p:extLst>
      <p:ext uri="{BB962C8B-B14F-4D97-AF65-F5344CB8AC3E}">
        <p14:creationId xmlns:p14="http://schemas.microsoft.com/office/powerpoint/2010/main" val="2034351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E36B-7FCC-E11C-33C9-77D248D6EFCD}"/>
              </a:ext>
            </a:extLst>
          </p:cNvPr>
          <p:cNvSpPr>
            <a:spLocks noGrp="1"/>
          </p:cNvSpPr>
          <p:nvPr>
            <p:ph type="title"/>
          </p:nvPr>
        </p:nvSpPr>
        <p:spPr>
          <a:xfrm>
            <a:off x="448465" y="-129904"/>
            <a:ext cx="10515600" cy="1325563"/>
          </a:xfrm>
        </p:spPr>
        <p:txBody>
          <a:bodyPr/>
          <a:lstStyle/>
          <a:p>
            <a:r>
              <a:rPr lang="en-US" dirty="0"/>
              <a:t>The smallest RH difference</a:t>
            </a:r>
          </a:p>
        </p:txBody>
      </p:sp>
      <p:pic>
        <p:nvPicPr>
          <p:cNvPr id="5" name="Picture 4">
            <a:extLst>
              <a:ext uri="{FF2B5EF4-FFF2-40B4-BE49-F238E27FC236}">
                <a16:creationId xmlns:a16="http://schemas.microsoft.com/office/drawing/2014/main" id="{3198BBBC-AD7F-F547-9CE9-7913BD87C8F1}"/>
              </a:ext>
            </a:extLst>
          </p:cNvPr>
          <p:cNvPicPr>
            <a:picLocks noChangeAspect="1"/>
          </p:cNvPicPr>
          <p:nvPr/>
        </p:nvPicPr>
        <p:blipFill>
          <a:blip r:embed="rId2"/>
          <a:stretch>
            <a:fillRect/>
          </a:stretch>
        </p:blipFill>
        <p:spPr>
          <a:xfrm>
            <a:off x="646003" y="1166862"/>
            <a:ext cx="4985135" cy="3738851"/>
          </a:xfrm>
          <a:prstGeom prst="rect">
            <a:avLst/>
          </a:prstGeom>
        </p:spPr>
      </p:pic>
      <p:pic>
        <p:nvPicPr>
          <p:cNvPr id="7" name="Picture 6">
            <a:extLst>
              <a:ext uri="{FF2B5EF4-FFF2-40B4-BE49-F238E27FC236}">
                <a16:creationId xmlns:a16="http://schemas.microsoft.com/office/drawing/2014/main" id="{C17AA355-B66F-C740-5158-F96EEA3216DC}"/>
              </a:ext>
            </a:extLst>
          </p:cNvPr>
          <p:cNvPicPr>
            <a:picLocks noChangeAspect="1"/>
          </p:cNvPicPr>
          <p:nvPr/>
        </p:nvPicPr>
        <p:blipFill>
          <a:blip r:embed="rId3"/>
          <a:stretch>
            <a:fillRect/>
          </a:stretch>
        </p:blipFill>
        <p:spPr>
          <a:xfrm>
            <a:off x="6579866" y="1166862"/>
            <a:ext cx="4985135" cy="3738851"/>
          </a:xfrm>
          <a:prstGeom prst="rect">
            <a:avLst/>
          </a:prstGeom>
        </p:spPr>
      </p:pic>
      <p:sp>
        <p:nvSpPr>
          <p:cNvPr id="8" name="TextBox 7">
            <a:extLst>
              <a:ext uri="{FF2B5EF4-FFF2-40B4-BE49-F238E27FC236}">
                <a16:creationId xmlns:a16="http://schemas.microsoft.com/office/drawing/2014/main" id="{9F7FAFAA-AC85-BDD5-B1F5-3A2F4BAA61FF}"/>
              </a:ext>
            </a:extLst>
          </p:cNvPr>
          <p:cNvSpPr txBox="1"/>
          <p:nvPr/>
        </p:nvSpPr>
        <p:spPr>
          <a:xfrm>
            <a:off x="821908" y="4895904"/>
            <a:ext cx="3304188" cy="1569660"/>
          </a:xfrm>
          <a:prstGeom prst="rect">
            <a:avLst/>
          </a:prstGeom>
          <a:noFill/>
        </p:spPr>
        <p:txBody>
          <a:bodyPr wrap="square" rtlCol="0">
            <a:spAutoFit/>
          </a:bodyPr>
          <a:lstStyle/>
          <a:p>
            <a:r>
              <a:rPr lang="en-US" sz="1600" dirty="0"/>
              <a:t>In typical office condition</a:t>
            </a:r>
          </a:p>
          <a:p>
            <a:pPr marL="285750" indent="-285750">
              <a:buFont typeface="Arial" panose="020B0604020202020204" pitchFamily="34" charset="0"/>
              <a:buChar char="•"/>
            </a:pPr>
            <a:r>
              <a:rPr lang="en-US" sz="1600" dirty="0"/>
              <a:t>Air temperature=26 C</a:t>
            </a:r>
          </a:p>
          <a:p>
            <a:pPr marL="285750" indent="-285750">
              <a:buFont typeface="Arial" panose="020B0604020202020204" pitchFamily="34" charset="0"/>
              <a:buChar char="•"/>
            </a:pPr>
            <a:r>
              <a:rPr lang="en-US" sz="1600" dirty="0"/>
              <a:t>Air speed=0.1 m/s</a:t>
            </a:r>
          </a:p>
          <a:p>
            <a:pPr marL="285750" indent="-285750">
              <a:buFont typeface="Arial" panose="020B0604020202020204" pitchFamily="34" charset="0"/>
              <a:buChar char="•"/>
            </a:pPr>
            <a:r>
              <a:rPr lang="en-US" sz="1600" dirty="0"/>
              <a:t>Mean radiant temperature=28C</a:t>
            </a:r>
          </a:p>
          <a:p>
            <a:pPr marL="285750" indent="-285750">
              <a:buFont typeface="Arial" panose="020B0604020202020204" pitchFamily="34" charset="0"/>
              <a:buChar char="•"/>
            </a:pPr>
            <a:r>
              <a:rPr lang="en-US" sz="1600" dirty="0"/>
              <a:t>Clothing level=0.6 </a:t>
            </a:r>
            <a:r>
              <a:rPr lang="en-US" sz="1600" dirty="0" err="1"/>
              <a:t>clo</a:t>
            </a:r>
            <a:endParaRPr lang="en-US" sz="1600" dirty="0"/>
          </a:p>
          <a:p>
            <a:pPr marL="285750" indent="-285750">
              <a:buFont typeface="Arial" panose="020B0604020202020204" pitchFamily="34" charset="0"/>
              <a:buChar char="•"/>
            </a:pPr>
            <a:r>
              <a:rPr lang="en-US" sz="1600" dirty="0"/>
              <a:t>Metabolic rate =1.2 met</a:t>
            </a:r>
          </a:p>
        </p:txBody>
      </p:sp>
      <p:sp>
        <p:nvSpPr>
          <p:cNvPr id="9" name="TextBox 8">
            <a:extLst>
              <a:ext uri="{FF2B5EF4-FFF2-40B4-BE49-F238E27FC236}">
                <a16:creationId xmlns:a16="http://schemas.microsoft.com/office/drawing/2014/main" id="{2FDAE2DE-ABF0-5AD8-34B2-DB6FC1DCFC6B}"/>
              </a:ext>
            </a:extLst>
          </p:cNvPr>
          <p:cNvSpPr txBox="1"/>
          <p:nvPr/>
        </p:nvSpPr>
        <p:spPr>
          <a:xfrm>
            <a:off x="6908892" y="5559011"/>
            <a:ext cx="3670479" cy="646331"/>
          </a:xfrm>
          <a:prstGeom prst="rect">
            <a:avLst/>
          </a:prstGeom>
          <a:noFill/>
        </p:spPr>
        <p:txBody>
          <a:bodyPr wrap="square" rtlCol="0">
            <a:spAutoFit/>
          </a:bodyPr>
          <a:lstStyle/>
          <a:p>
            <a:r>
              <a:rPr lang="en-US" dirty="0"/>
              <a:t>For every 4% increase in humidity, the PPD increases by 1%</a:t>
            </a:r>
          </a:p>
        </p:txBody>
      </p:sp>
      <p:pic>
        <p:nvPicPr>
          <p:cNvPr id="11" name="Picture 10">
            <a:extLst>
              <a:ext uri="{FF2B5EF4-FFF2-40B4-BE49-F238E27FC236}">
                <a16:creationId xmlns:a16="http://schemas.microsoft.com/office/drawing/2014/main" id="{73B31DF5-9150-E026-A787-FEDBDE18D5F8}"/>
              </a:ext>
            </a:extLst>
          </p:cNvPr>
          <p:cNvPicPr>
            <a:picLocks noChangeAspect="1"/>
          </p:cNvPicPr>
          <p:nvPr/>
        </p:nvPicPr>
        <p:blipFill>
          <a:blip r:embed="rId4"/>
          <a:stretch>
            <a:fillRect/>
          </a:stretch>
        </p:blipFill>
        <p:spPr>
          <a:xfrm>
            <a:off x="6848380" y="5178808"/>
            <a:ext cx="4844856" cy="329824"/>
          </a:xfrm>
          <a:prstGeom prst="rect">
            <a:avLst/>
          </a:prstGeom>
        </p:spPr>
      </p:pic>
      <p:sp>
        <p:nvSpPr>
          <p:cNvPr id="12" name="TextBox 11">
            <a:extLst>
              <a:ext uri="{FF2B5EF4-FFF2-40B4-BE49-F238E27FC236}">
                <a16:creationId xmlns:a16="http://schemas.microsoft.com/office/drawing/2014/main" id="{636C3A6F-794D-131A-2034-166B05B96FC2}"/>
              </a:ext>
            </a:extLst>
          </p:cNvPr>
          <p:cNvSpPr txBox="1"/>
          <p:nvPr/>
        </p:nvSpPr>
        <p:spPr>
          <a:xfrm>
            <a:off x="2555914" y="1099796"/>
            <a:ext cx="1570182" cy="369332"/>
          </a:xfrm>
          <a:prstGeom prst="rect">
            <a:avLst/>
          </a:prstGeom>
          <a:noFill/>
        </p:spPr>
        <p:txBody>
          <a:bodyPr wrap="square" rtlCol="0">
            <a:spAutoFit/>
          </a:bodyPr>
          <a:lstStyle/>
          <a:p>
            <a:r>
              <a:rPr lang="en-US" dirty="0"/>
              <a:t>PMV vs </a:t>
            </a:r>
            <a:r>
              <a:rPr lang="en-US" dirty="0" err="1"/>
              <a:t>RHz</a:t>
            </a:r>
            <a:endParaRPr lang="en-US" dirty="0"/>
          </a:p>
        </p:txBody>
      </p:sp>
      <p:sp>
        <p:nvSpPr>
          <p:cNvPr id="13" name="TextBox 12">
            <a:extLst>
              <a:ext uri="{FF2B5EF4-FFF2-40B4-BE49-F238E27FC236}">
                <a16:creationId xmlns:a16="http://schemas.microsoft.com/office/drawing/2014/main" id="{CEDF17AA-F509-C992-7D3E-332E613E9804}"/>
              </a:ext>
            </a:extLst>
          </p:cNvPr>
          <p:cNvSpPr txBox="1"/>
          <p:nvPr/>
        </p:nvSpPr>
        <p:spPr>
          <a:xfrm>
            <a:off x="8485717" y="1099796"/>
            <a:ext cx="1570182" cy="369332"/>
          </a:xfrm>
          <a:prstGeom prst="rect">
            <a:avLst/>
          </a:prstGeom>
          <a:noFill/>
        </p:spPr>
        <p:txBody>
          <a:bodyPr wrap="square" rtlCol="0">
            <a:spAutoFit/>
          </a:bodyPr>
          <a:lstStyle/>
          <a:p>
            <a:r>
              <a:rPr lang="en-US" dirty="0"/>
              <a:t>PPD vs </a:t>
            </a:r>
            <a:r>
              <a:rPr lang="en-US" dirty="0" err="1"/>
              <a:t>RHz</a:t>
            </a:r>
            <a:endParaRPr lang="en-US" dirty="0"/>
          </a:p>
        </p:txBody>
      </p:sp>
    </p:spTree>
    <p:extLst>
      <p:ext uri="{BB962C8B-B14F-4D97-AF65-F5344CB8AC3E}">
        <p14:creationId xmlns:p14="http://schemas.microsoft.com/office/powerpoint/2010/main" val="3297966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A908-A408-B5D5-AC4A-55D092225999}"/>
              </a:ext>
            </a:extLst>
          </p:cNvPr>
          <p:cNvSpPr>
            <a:spLocks noGrp="1"/>
          </p:cNvSpPr>
          <p:nvPr>
            <p:ph type="title"/>
          </p:nvPr>
        </p:nvSpPr>
        <p:spPr/>
        <p:txBody>
          <a:bodyPr>
            <a:normAutofit fontScale="90000"/>
          </a:bodyPr>
          <a:lstStyle/>
          <a:p>
            <a:r>
              <a:rPr lang="en-US" dirty="0"/>
              <a:t>Active Learning</a:t>
            </a:r>
          </a:p>
        </p:txBody>
      </p:sp>
      <p:sp>
        <p:nvSpPr>
          <p:cNvPr id="4" name="Slide Number Placeholder 3">
            <a:extLst>
              <a:ext uri="{FF2B5EF4-FFF2-40B4-BE49-F238E27FC236}">
                <a16:creationId xmlns:a16="http://schemas.microsoft.com/office/drawing/2014/main" id="{2C44B4A5-612E-6F23-7903-542C2FF0FDC2}"/>
              </a:ext>
            </a:extLst>
          </p:cNvPr>
          <p:cNvSpPr>
            <a:spLocks noGrp="1"/>
          </p:cNvSpPr>
          <p:nvPr>
            <p:ph type="sldNum" sz="quarter" idx="12"/>
          </p:nvPr>
        </p:nvSpPr>
        <p:spPr/>
        <p:txBody>
          <a:bodyPr/>
          <a:lstStyle/>
          <a:p>
            <a:fld id="{7E80C841-C63F-419E-8483-A958783BCBCA}" type="slidenum">
              <a:rPr lang="en-US" smtClean="0"/>
              <a:t>66</a:t>
            </a:fld>
            <a:endParaRPr lang="en-US"/>
          </a:p>
        </p:txBody>
      </p:sp>
      <p:pic>
        <p:nvPicPr>
          <p:cNvPr id="5" name="Picture 4">
            <a:extLst>
              <a:ext uri="{FF2B5EF4-FFF2-40B4-BE49-F238E27FC236}">
                <a16:creationId xmlns:a16="http://schemas.microsoft.com/office/drawing/2014/main" id="{2EDF8BE0-DBDB-502C-E756-34238B39423D}"/>
              </a:ext>
            </a:extLst>
          </p:cNvPr>
          <p:cNvPicPr>
            <a:picLocks noChangeAspect="1"/>
          </p:cNvPicPr>
          <p:nvPr/>
        </p:nvPicPr>
        <p:blipFill>
          <a:blip r:embed="rId2"/>
          <a:srcRect b="12819"/>
          <a:stretch/>
        </p:blipFill>
        <p:spPr>
          <a:xfrm>
            <a:off x="2920850" y="1360763"/>
            <a:ext cx="5956480" cy="4136474"/>
          </a:xfrm>
          <a:prstGeom prst="rect">
            <a:avLst/>
          </a:prstGeom>
        </p:spPr>
      </p:pic>
    </p:spTree>
    <p:extLst>
      <p:ext uri="{BB962C8B-B14F-4D97-AF65-F5344CB8AC3E}">
        <p14:creationId xmlns:p14="http://schemas.microsoft.com/office/powerpoint/2010/main" val="2047991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0BA5-7244-F038-4EED-6A9C6C233CCC}"/>
              </a:ext>
            </a:extLst>
          </p:cNvPr>
          <p:cNvSpPr>
            <a:spLocks noGrp="1"/>
          </p:cNvSpPr>
          <p:nvPr>
            <p:ph type="title"/>
          </p:nvPr>
        </p:nvSpPr>
        <p:spPr/>
        <p:txBody>
          <a:bodyPr>
            <a:normAutofit fontScale="90000"/>
          </a:bodyPr>
          <a:lstStyle/>
          <a:p>
            <a:r>
              <a:rPr lang="en-US" dirty="0"/>
              <a:t>M</a:t>
            </a:r>
            <a:r>
              <a:rPr lang="en-US" altLang="zh-CN" dirty="0"/>
              <a:t>odel Prediction Error</a:t>
            </a:r>
            <a:endParaRPr lang="en-US" dirty="0"/>
          </a:p>
        </p:txBody>
      </p:sp>
      <p:sp>
        <p:nvSpPr>
          <p:cNvPr id="3" name="Slide Number Placeholder 2">
            <a:extLst>
              <a:ext uri="{FF2B5EF4-FFF2-40B4-BE49-F238E27FC236}">
                <a16:creationId xmlns:a16="http://schemas.microsoft.com/office/drawing/2014/main" id="{64669D6A-B7F3-C0E1-A94A-EED317C9A96B}"/>
              </a:ext>
            </a:extLst>
          </p:cNvPr>
          <p:cNvSpPr>
            <a:spLocks noGrp="1"/>
          </p:cNvSpPr>
          <p:nvPr>
            <p:ph type="sldNum" sz="quarter" idx="10"/>
          </p:nvPr>
        </p:nvSpPr>
        <p:spPr/>
        <p:txBody>
          <a:bodyPr/>
          <a:lstStyle/>
          <a:p>
            <a:fld id="{E18569AF-2237-4C38-90A2-3DAC76D180AF}" type="slidenum">
              <a:rPr lang="en-US" smtClean="0"/>
              <a:pPr/>
              <a:t>67</a:t>
            </a:fld>
            <a:endParaRPr lang="en-US" dirty="0"/>
          </a:p>
        </p:txBody>
      </p:sp>
      <p:graphicFrame>
        <p:nvGraphicFramePr>
          <p:cNvPr id="5" name="Table 4">
            <a:extLst>
              <a:ext uri="{FF2B5EF4-FFF2-40B4-BE49-F238E27FC236}">
                <a16:creationId xmlns:a16="http://schemas.microsoft.com/office/drawing/2014/main" id="{86D34649-E70E-75B0-A479-7D8A56309067}"/>
              </a:ext>
            </a:extLst>
          </p:cNvPr>
          <p:cNvGraphicFramePr>
            <a:graphicFrameLocks noGrp="1"/>
          </p:cNvGraphicFramePr>
          <p:nvPr/>
        </p:nvGraphicFramePr>
        <p:xfrm>
          <a:off x="444381" y="1483955"/>
          <a:ext cx="4418330" cy="1374460"/>
        </p:xfrm>
        <a:graphic>
          <a:graphicData uri="http://schemas.openxmlformats.org/drawingml/2006/table">
            <a:tbl>
              <a:tblPr firstRow="1" firstCol="1" bandRow="1">
                <a:tableStyleId>{5C22544A-7EE6-4342-B048-85BDC9FD1C3A}</a:tableStyleId>
              </a:tblPr>
              <a:tblGrid>
                <a:gridCol w="1314450">
                  <a:extLst>
                    <a:ext uri="{9D8B030D-6E8A-4147-A177-3AD203B41FA5}">
                      <a16:colId xmlns:a16="http://schemas.microsoft.com/office/drawing/2014/main" val="1652280719"/>
                    </a:ext>
                  </a:extLst>
                </a:gridCol>
                <a:gridCol w="760730">
                  <a:extLst>
                    <a:ext uri="{9D8B030D-6E8A-4147-A177-3AD203B41FA5}">
                      <a16:colId xmlns:a16="http://schemas.microsoft.com/office/drawing/2014/main" val="3552661485"/>
                    </a:ext>
                  </a:extLst>
                </a:gridCol>
                <a:gridCol w="800100">
                  <a:extLst>
                    <a:ext uri="{9D8B030D-6E8A-4147-A177-3AD203B41FA5}">
                      <a16:colId xmlns:a16="http://schemas.microsoft.com/office/drawing/2014/main" val="927640072"/>
                    </a:ext>
                  </a:extLst>
                </a:gridCol>
                <a:gridCol w="800100">
                  <a:extLst>
                    <a:ext uri="{9D8B030D-6E8A-4147-A177-3AD203B41FA5}">
                      <a16:colId xmlns:a16="http://schemas.microsoft.com/office/drawing/2014/main" val="2879980480"/>
                    </a:ext>
                  </a:extLst>
                </a:gridCol>
                <a:gridCol w="742950">
                  <a:extLst>
                    <a:ext uri="{9D8B030D-6E8A-4147-A177-3AD203B41FA5}">
                      <a16:colId xmlns:a16="http://schemas.microsoft.com/office/drawing/2014/main" val="137523122"/>
                    </a:ext>
                  </a:extLst>
                </a:gridCol>
              </a:tblGrid>
              <a:tr h="0">
                <a:tc rowSpan="2">
                  <a:txBody>
                    <a:bodyPr/>
                    <a:lstStyle/>
                    <a:p>
                      <a:pPr marL="0" marR="0" indent="0" algn="ctr">
                        <a:lnSpc>
                          <a:spcPct val="150000"/>
                        </a:lnSpc>
                        <a:buNone/>
                      </a:pPr>
                      <a:r>
                        <a:rPr lang="en-US" sz="1100">
                          <a:effectLst/>
                        </a:rPr>
                        <a:t>Candidate learning algorithms</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gridSpan="4">
                  <a:txBody>
                    <a:bodyPr/>
                    <a:lstStyle/>
                    <a:p>
                      <a:pPr marL="0" marR="0" indent="0" algn="ctr">
                        <a:lnSpc>
                          <a:spcPct val="150000"/>
                        </a:lnSpc>
                        <a:buNone/>
                      </a:pPr>
                      <a:r>
                        <a:rPr lang="en-US" sz="1100">
                          <a:effectLst/>
                        </a:rPr>
                        <a:t>Candidate Prediction Horizons</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3966376"/>
                  </a:ext>
                </a:extLst>
              </a:tr>
              <a:tr h="0">
                <a:tc vMerge="1">
                  <a:txBody>
                    <a:bodyPr/>
                    <a:lstStyle/>
                    <a:p>
                      <a:endParaRPr lang="en-US"/>
                    </a:p>
                  </a:txBody>
                  <a:tcPr/>
                </a:tc>
                <a:tc>
                  <a:txBody>
                    <a:bodyPr/>
                    <a:lstStyle/>
                    <a:p>
                      <a:pPr marL="0" marR="0" indent="0" algn="ctr">
                        <a:lnSpc>
                          <a:spcPct val="150000"/>
                        </a:lnSpc>
                        <a:buNone/>
                      </a:pPr>
                      <a:r>
                        <a:rPr lang="en-US" sz="1100">
                          <a:effectLst/>
                        </a:rPr>
                        <a:t>ph=1</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ph=2</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ph=4</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ph=8</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55834081"/>
                  </a:ext>
                </a:extLst>
              </a:tr>
              <a:tr h="0">
                <a:tc>
                  <a:txBody>
                    <a:bodyPr/>
                    <a:lstStyle/>
                    <a:p>
                      <a:pPr marL="0" marR="0" indent="0" algn="ctr">
                        <a:lnSpc>
                          <a:spcPct val="150000"/>
                        </a:lnSpc>
                        <a:buNone/>
                      </a:pPr>
                      <a:r>
                        <a:rPr lang="en-US" sz="1100">
                          <a:effectLst/>
                        </a:rPr>
                        <a:t>ANN</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0.35</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0.48</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0.72</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1.12</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476082732"/>
                  </a:ext>
                </a:extLst>
              </a:tr>
              <a:tr h="0">
                <a:tc>
                  <a:txBody>
                    <a:bodyPr/>
                    <a:lstStyle/>
                    <a:p>
                      <a:pPr marL="0" marR="0" indent="0" algn="ctr">
                        <a:lnSpc>
                          <a:spcPct val="150000"/>
                        </a:lnSpc>
                        <a:buNone/>
                      </a:pPr>
                      <a:r>
                        <a:rPr lang="en-US" sz="1100">
                          <a:effectLst/>
                        </a:rPr>
                        <a:t>RNN</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0.08</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0.13</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0.21</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0.28</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50962054"/>
                  </a:ext>
                </a:extLst>
              </a:tr>
              <a:tr h="0">
                <a:tc>
                  <a:txBody>
                    <a:bodyPr/>
                    <a:lstStyle/>
                    <a:p>
                      <a:pPr marL="0" marR="0" indent="0" algn="ctr">
                        <a:lnSpc>
                          <a:spcPct val="150000"/>
                        </a:lnSpc>
                        <a:buNone/>
                      </a:pPr>
                      <a:r>
                        <a:rPr lang="en-US" sz="1100">
                          <a:effectLst/>
                        </a:rPr>
                        <a:t>MLR</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1.31</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1.54</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2.06</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3.12</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98319466"/>
                  </a:ext>
                </a:extLst>
              </a:tr>
              <a:tr h="0">
                <a:tc>
                  <a:txBody>
                    <a:bodyPr/>
                    <a:lstStyle/>
                    <a:p>
                      <a:pPr marL="0" marR="0" indent="0" algn="ctr">
                        <a:lnSpc>
                          <a:spcPct val="150000"/>
                        </a:lnSpc>
                        <a:buNone/>
                      </a:pPr>
                      <a:r>
                        <a:rPr lang="en-US" sz="1100">
                          <a:effectLst/>
                        </a:rPr>
                        <a:t>MARS</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0.12</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0.85</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1.97</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dirty="0">
                          <a:effectLst/>
                        </a:rPr>
                        <a:t>2.64</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068169084"/>
                  </a:ext>
                </a:extLst>
              </a:tr>
            </a:tbl>
          </a:graphicData>
        </a:graphic>
      </p:graphicFrame>
      <p:sp>
        <p:nvSpPr>
          <p:cNvPr id="7" name="TextBox 6">
            <a:extLst>
              <a:ext uri="{FF2B5EF4-FFF2-40B4-BE49-F238E27FC236}">
                <a16:creationId xmlns:a16="http://schemas.microsoft.com/office/drawing/2014/main" id="{4E12AEC8-FDD4-B7F6-0FE9-F3C69D21D659}"/>
              </a:ext>
            </a:extLst>
          </p:cNvPr>
          <p:cNvSpPr txBox="1"/>
          <p:nvPr/>
        </p:nvSpPr>
        <p:spPr>
          <a:xfrm>
            <a:off x="373658" y="2924269"/>
            <a:ext cx="4985574" cy="369332"/>
          </a:xfrm>
          <a:prstGeom prst="rect">
            <a:avLst/>
          </a:prstGeom>
          <a:noFill/>
        </p:spPr>
        <p:txBody>
          <a:bodyPr wrap="square">
            <a:spAutoFit/>
          </a:bodyPr>
          <a:lstStyle/>
          <a:p>
            <a:r>
              <a:rPr lang="en-US" sz="1800" dirty="0">
                <a:effectLst/>
                <a:latin typeface="Times New Roman" panose="02020603050405020304" pitchFamily="18" charset="0"/>
                <a:ea typeface="SimSun" panose="02010600030101010101" pitchFamily="2" charset="-122"/>
                <a:cs typeface="Arial" panose="020B0604020202020204" pitchFamily="34" charset="0"/>
              </a:rPr>
              <a:t>Zone air temperature prediction error (RMSE) [</a:t>
            </a:r>
            <a:r>
              <a:rPr lang="en-US" sz="1800" dirty="0">
                <a:effectLst/>
                <a:latin typeface="SimSun" panose="02010600030101010101" pitchFamily="2" charset="-122"/>
                <a:cs typeface="Arial" panose="020B0604020202020204" pitchFamily="34" charset="0"/>
              </a:rPr>
              <a:t>°</a:t>
            </a:r>
            <a:r>
              <a:rPr lang="en-US" sz="1800" dirty="0">
                <a:effectLst/>
                <a:latin typeface="Times New Roman" panose="02020603050405020304" pitchFamily="18" charset="0"/>
                <a:ea typeface="SimSun" panose="02010600030101010101" pitchFamily="2" charset="-122"/>
                <a:cs typeface="Arial" panose="020B0604020202020204" pitchFamily="34" charset="0"/>
              </a:rPr>
              <a:t>C]</a:t>
            </a:r>
            <a:endParaRPr lang="en-US" dirty="0"/>
          </a:p>
        </p:txBody>
      </p:sp>
      <p:graphicFrame>
        <p:nvGraphicFramePr>
          <p:cNvPr id="8" name="Table 7">
            <a:extLst>
              <a:ext uri="{FF2B5EF4-FFF2-40B4-BE49-F238E27FC236}">
                <a16:creationId xmlns:a16="http://schemas.microsoft.com/office/drawing/2014/main" id="{55D53607-54CF-DCF6-59C5-150C731AD6F2}"/>
              </a:ext>
            </a:extLst>
          </p:cNvPr>
          <p:cNvGraphicFramePr>
            <a:graphicFrameLocks noGrp="1"/>
          </p:cNvGraphicFramePr>
          <p:nvPr/>
        </p:nvGraphicFramePr>
        <p:xfrm>
          <a:off x="6604840" y="1483955"/>
          <a:ext cx="4418330" cy="1374460"/>
        </p:xfrm>
        <a:graphic>
          <a:graphicData uri="http://schemas.openxmlformats.org/drawingml/2006/table">
            <a:tbl>
              <a:tblPr firstRow="1" firstCol="1" bandRow="1">
                <a:tableStyleId>{5C22544A-7EE6-4342-B048-85BDC9FD1C3A}</a:tableStyleId>
              </a:tblPr>
              <a:tblGrid>
                <a:gridCol w="1314450">
                  <a:extLst>
                    <a:ext uri="{9D8B030D-6E8A-4147-A177-3AD203B41FA5}">
                      <a16:colId xmlns:a16="http://schemas.microsoft.com/office/drawing/2014/main" val="3200671103"/>
                    </a:ext>
                  </a:extLst>
                </a:gridCol>
                <a:gridCol w="760730">
                  <a:extLst>
                    <a:ext uri="{9D8B030D-6E8A-4147-A177-3AD203B41FA5}">
                      <a16:colId xmlns:a16="http://schemas.microsoft.com/office/drawing/2014/main" val="3999495826"/>
                    </a:ext>
                  </a:extLst>
                </a:gridCol>
                <a:gridCol w="800100">
                  <a:extLst>
                    <a:ext uri="{9D8B030D-6E8A-4147-A177-3AD203B41FA5}">
                      <a16:colId xmlns:a16="http://schemas.microsoft.com/office/drawing/2014/main" val="1290479159"/>
                    </a:ext>
                  </a:extLst>
                </a:gridCol>
                <a:gridCol w="800100">
                  <a:extLst>
                    <a:ext uri="{9D8B030D-6E8A-4147-A177-3AD203B41FA5}">
                      <a16:colId xmlns:a16="http://schemas.microsoft.com/office/drawing/2014/main" val="4212534948"/>
                    </a:ext>
                  </a:extLst>
                </a:gridCol>
                <a:gridCol w="742950">
                  <a:extLst>
                    <a:ext uri="{9D8B030D-6E8A-4147-A177-3AD203B41FA5}">
                      <a16:colId xmlns:a16="http://schemas.microsoft.com/office/drawing/2014/main" val="1264641501"/>
                    </a:ext>
                  </a:extLst>
                </a:gridCol>
              </a:tblGrid>
              <a:tr h="0">
                <a:tc rowSpan="2">
                  <a:txBody>
                    <a:bodyPr/>
                    <a:lstStyle/>
                    <a:p>
                      <a:pPr marL="0" marR="0" indent="0" algn="ctr">
                        <a:lnSpc>
                          <a:spcPct val="150000"/>
                        </a:lnSpc>
                        <a:buNone/>
                      </a:pPr>
                      <a:r>
                        <a:rPr lang="en-US" sz="1100">
                          <a:effectLst/>
                        </a:rPr>
                        <a:t>Candidate learning algorithms</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gridSpan="4">
                  <a:txBody>
                    <a:bodyPr/>
                    <a:lstStyle/>
                    <a:p>
                      <a:pPr marL="0" marR="0" indent="0" algn="ctr">
                        <a:lnSpc>
                          <a:spcPct val="150000"/>
                        </a:lnSpc>
                        <a:buNone/>
                      </a:pPr>
                      <a:r>
                        <a:rPr lang="en-US" sz="1100">
                          <a:effectLst/>
                        </a:rPr>
                        <a:t>Candidate Prediction Horizons</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3804027"/>
                  </a:ext>
                </a:extLst>
              </a:tr>
              <a:tr h="0">
                <a:tc vMerge="1">
                  <a:txBody>
                    <a:bodyPr/>
                    <a:lstStyle/>
                    <a:p>
                      <a:endParaRPr lang="en-US"/>
                    </a:p>
                  </a:txBody>
                  <a:tcPr/>
                </a:tc>
                <a:tc>
                  <a:txBody>
                    <a:bodyPr/>
                    <a:lstStyle/>
                    <a:p>
                      <a:pPr marL="0" marR="0" indent="0" algn="ctr">
                        <a:lnSpc>
                          <a:spcPct val="150000"/>
                        </a:lnSpc>
                        <a:buNone/>
                      </a:pPr>
                      <a:r>
                        <a:rPr lang="en-US" sz="1100">
                          <a:effectLst/>
                        </a:rPr>
                        <a:t>ph=1</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ph=2</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ph=4</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ph=8</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38059478"/>
                  </a:ext>
                </a:extLst>
              </a:tr>
              <a:tr h="0">
                <a:tc>
                  <a:txBody>
                    <a:bodyPr/>
                    <a:lstStyle/>
                    <a:p>
                      <a:pPr marL="0" marR="0" indent="0" algn="ctr">
                        <a:lnSpc>
                          <a:spcPct val="150000"/>
                        </a:lnSpc>
                        <a:buNone/>
                      </a:pPr>
                      <a:r>
                        <a:rPr lang="en-US" sz="1100">
                          <a:effectLst/>
                        </a:rPr>
                        <a:t>ANN</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1.48</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3.26</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5.73</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8.59</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460799035"/>
                  </a:ext>
                </a:extLst>
              </a:tr>
              <a:tr h="0">
                <a:tc>
                  <a:txBody>
                    <a:bodyPr/>
                    <a:lstStyle/>
                    <a:p>
                      <a:pPr marL="0" marR="0" indent="0" algn="ctr">
                        <a:lnSpc>
                          <a:spcPct val="150000"/>
                        </a:lnSpc>
                        <a:buNone/>
                      </a:pPr>
                      <a:r>
                        <a:rPr lang="en-US" sz="1100">
                          <a:effectLst/>
                        </a:rPr>
                        <a:t>RNN</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3.47</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5.82</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8.36</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11.09</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04728569"/>
                  </a:ext>
                </a:extLst>
              </a:tr>
              <a:tr h="0">
                <a:tc>
                  <a:txBody>
                    <a:bodyPr/>
                    <a:lstStyle/>
                    <a:p>
                      <a:pPr marL="0" marR="0" indent="0" algn="ctr">
                        <a:lnSpc>
                          <a:spcPct val="150000"/>
                        </a:lnSpc>
                        <a:buNone/>
                      </a:pPr>
                      <a:r>
                        <a:rPr lang="en-US" sz="1100">
                          <a:effectLst/>
                        </a:rPr>
                        <a:t>MLR</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5.63</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9.27</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13.58</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18.94</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21842175"/>
                  </a:ext>
                </a:extLst>
              </a:tr>
              <a:tr h="0">
                <a:tc>
                  <a:txBody>
                    <a:bodyPr/>
                    <a:lstStyle/>
                    <a:p>
                      <a:pPr marL="0" marR="0" indent="0" algn="ctr">
                        <a:lnSpc>
                          <a:spcPct val="150000"/>
                        </a:lnSpc>
                        <a:buNone/>
                      </a:pPr>
                      <a:r>
                        <a:rPr lang="en-US" sz="1100">
                          <a:effectLst/>
                        </a:rPr>
                        <a:t>MARS</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1.51</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2.74</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4.74</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dirty="0">
                          <a:effectLst/>
                        </a:rPr>
                        <a:t>8.12</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78758479"/>
                  </a:ext>
                </a:extLst>
              </a:tr>
            </a:tbl>
          </a:graphicData>
        </a:graphic>
      </p:graphicFrame>
      <p:sp>
        <p:nvSpPr>
          <p:cNvPr id="10" name="TextBox 9">
            <a:extLst>
              <a:ext uri="{FF2B5EF4-FFF2-40B4-BE49-F238E27FC236}">
                <a16:creationId xmlns:a16="http://schemas.microsoft.com/office/drawing/2014/main" id="{27B68379-B0BB-1C96-3414-8CBAC70B0395}"/>
              </a:ext>
            </a:extLst>
          </p:cNvPr>
          <p:cNvSpPr txBox="1"/>
          <p:nvPr/>
        </p:nvSpPr>
        <p:spPr>
          <a:xfrm>
            <a:off x="6096000" y="2835527"/>
            <a:ext cx="5724084" cy="458074"/>
          </a:xfrm>
          <a:prstGeom prst="rect">
            <a:avLst/>
          </a:prstGeom>
          <a:noFill/>
        </p:spPr>
        <p:txBody>
          <a:bodyPr wrap="square">
            <a:spAutoFit/>
          </a:bodyPr>
          <a:lstStyle/>
          <a:p>
            <a:pPr marL="0" marR="0" algn="ctr">
              <a:lnSpc>
                <a:spcPct val="150000"/>
              </a:lnSpc>
              <a:spcBef>
                <a:spcPts val="600"/>
              </a:spcBef>
            </a:pPr>
            <a:r>
              <a:rPr lang="en-US" sz="1800" dirty="0">
                <a:effectLst/>
                <a:latin typeface="Times New Roman" panose="02020603050405020304" pitchFamily="18" charset="0"/>
                <a:ea typeface="DengXian" panose="02010600030101010101" pitchFamily="2" charset="-122"/>
              </a:rPr>
              <a:t>Zone air relative humidity prediction error (RMSE) [%]</a:t>
            </a:r>
          </a:p>
        </p:txBody>
      </p:sp>
      <p:graphicFrame>
        <p:nvGraphicFramePr>
          <p:cNvPr id="11" name="Table 10">
            <a:extLst>
              <a:ext uri="{FF2B5EF4-FFF2-40B4-BE49-F238E27FC236}">
                <a16:creationId xmlns:a16="http://schemas.microsoft.com/office/drawing/2014/main" id="{92F92675-2412-90DB-E480-FA846E0B6EA5}"/>
              </a:ext>
            </a:extLst>
          </p:cNvPr>
          <p:cNvGraphicFramePr>
            <a:graphicFrameLocks noGrp="1"/>
          </p:cNvGraphicFramePr>
          <p:nvPr/>
        </p:nvGraphicFramePr>
        <p:xfrm>
          <a:off x="494711" y="3647120"/>
          <a:ext cx="4418330" cy="1374460"/>
        </p:xfrm>
        <a:graphic>
          <a:graphicData uri="http://schemas.openxmlformats.org/drawingml/2006/table">
            <a:tbl>
              <a:tblPr firstRow="1" firstCol="1" bandRow="1">
                <a:tableStyleId>{5C22544A-7EE6-4342-B048-85BDC9FD1C3A}</a:tableStyleId>
              </a:tblPr>
              <a:tblGrid>
                <a:gridCol w="1314450">
                  <a:extLst>
                    <a:ext uri="{9D8B030D-6E8A-4147-A177-3AD203B41FA5}">
                      <a16:colId xmlns:a16="http://schemas.microsoft.com/office/drawing/2014/main" val="1688097559"/>
                    </a:ext>
                  </a:extLst>
                </a:gridCol>
                <a:gridCol w="760730">
                  <a:extLst>
                    <a:ext uri="{9D8B030D-6E8A-4147-A177-3AD203B41FA5}">
                      <a16:colId xmlns:a16="http://schemas.microsoft.com/office/drawing/2014/main" val="2806802767"/>
                    </a:ext>
                  </a:extLst>
                </a:gridCol>
                <a:gridCol w="800100">
                  <a:extLst>
                    <a:ext uri="{9D8B030D-6E8A-4147-A177-3AD203B41FA5}">
                      <a16:colId xmlns:a16="http://schemas.microsoft.com/office/drawing/2014/main" val="542566540"/>
                    </a:ext>
                  </a:extLst>
                </a:gridCol>
                <a:gridCol w="800100">
                  <a:extLst>
                    <a:ext uri="{9D8B030D-6E8A-4147-A177-3AD203B41FA5}">
                      <a16:colId xmlns:a16="http://schemas.microsoft.com/office/drawing/2014/main" val="1193154065"/>
                    </a:ext>
                  </a:extLst>
                </a:gridCol>
                <a:gridCol w="742950">
                  <a:extLst>
                    <a:ext uri="{9D8B030D-6E8A-4147-A177-3AD203B41FA5}">
                      <a16:colId xmlns:a16="http://schemas.microsoft.com/office/drawing/2014/main" val="476897992"/>
                    </a:ext>
                  </a:extLst>
                </a:gridCol>
              </a:tblGrid>
              <a:tr h="0">
                <a:tc rowSpan="2">
                  <a:txBody>
                    <a:bodyPr/>
                    <a:lstStyle/>
                    <a:p>
                      <a:pPr marL="0" marR="0" indent="0" algn="ctr">
                        <a:lnSpc>
                          <a:spcPct val="150000"/>
                        </a:lnSpc>
                        <a:buNone/>
                      </a:pPr>
                      <a:r>
                        <a:rPr lang="en-US" sz="1100">
                          <a:effectLst/>
                        </a:rPr>
                        <a:t>Candidate learning algorithms</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gridSpan="4">
                  <a:txBody>
                    <a:bodyPr/>
                    <a:lstStyle/>
                    <a:p>
                      <a:pPr marL="0" marR="0" indent="0" algn="ctr">
                        <a:lnSpc>
                          <a:spcPct val="150000"/>
                        </a:lnSpc>
                        <a:buNone/>
                      </a:pPr>
                      <a:r>
                        <a:rPr lang="en-US" sz="1100">
                          <a:effectLst/>
                        </a:rPr>
                        <a:t>Candidate Prediction Horizons</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0981008"/>
                  </a:ext>
                </a:extLst>
              </a:tr>
              <a:tr h="0">
                <a:tc vMerge="1">
                  <a:txBody>
                    <a:bodyPr/>
                    <a:lstStyle/>
                    <a:p>
                      <a:endParaRPr lang="en-US"/>
                    </a:p>
                  </a:txBody>
                  <a:tcPr/>
                </a:tc>
                <a:tc>
                  <a:txBody>
                    <a:bodyPr/>
                    <a:lstStyle/>
                    <a:p>
                      <a:pPr marL="0" marR="0" indent="0" algn="ctr">
                        <a:lnSpc>
                          <a:spcPct val="150000"/>
                        </a:lnSpc>
                        <a:buNone/>
                      </a:pPr>
                      <a:r>
                        <a:rPr lang="en-US" sz="1100">
                          <a:effectLst/>
                        </a:rPr>
                        <a:t>ph=1</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ph=2</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ph=4</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ph=8</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32187621"/>
                  </a:ext>
                </a:extLst>
              </a:tr>
              <a:tr h="0">
                <a:tc>
                  <a:txBody>
                    <a:bodyPr/>
                    <a:lstStyle/>
                    <a:p>
                      <a:pPr marL="0" marR="0" indent="0" algn="ctr">
                        <a:lnSpc>
                          <a:spcPct val="150000"/>
                        </a:lnSpc>
                        <a:buNone/>
                      </a:pPr>
                      <a:r>
                        <a:rPr lang="en-US" sz="1100">
                          <a:effectLst/>
                        </a:rPr>
                        <a:t>ANN</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62</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65</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71</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79</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859665136"/>
                  </a:ext>
                </a:extLst>
              </a:tr>
              <a:tr h="0">
                <a:tc>
                  <a:txBody>
                    <a:bodyPr/>
                    <a:lstStyle/>
                    <a:p>
                      <a:pPr marL="0" marR="0" indent="0" algn="ctr">
                        <a:lnSpc>
                          <a:spcPct val="150000"/>
                        </a:lnSpc>
                        <a:buNone/>
                      </a:pPr>
                      <a:r>
                        <a:rPr lang="en-US" sz="1100">
                          <a:effectLst/>
                        </a:rPr>
                        <a:t>RNN</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62</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74</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86</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98</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487323819"/>
                  </a:ext>
                </a:extLst>
              </a:tr>
              <a:tr h="0">
                <a:tc>
                  <a:txBody>
                    <a:bodyPr/>
                    <a:lstStyle/>
                    <a:p>
                      <a:pPr marL="0" marR="0" indent="0" algn="ctr">
                        <a:lnSpc>
                          <a:spcPct val="150000"/>
                        </a:lnSpc>
                        <a:buNone/>
                      </a:pPr>
                      <a:r>
                        <a:rPr lang="en-US" sz="1100">
                          <a:effectLst/>
                        </a:rPr>
                        <a:t>MLR</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81</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95</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122</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148</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06849586"/>
                  </a:ext>
                </a:extLst>
              </a:tr>
              <a:tr h="0">
                <a:tc>
                  <a:txBody>
                    <a:bodyPr/>
                    <a:lstStyle/>
                    <a:p>
                      <a:pPr marL="0" marR="0" indent="0" algn="ctr">
                        <a:lnSpc>
                          <a:spcPct val="150000"/>
                        </a:lnSpc>
                        <a:buNone/>
                      </a:pPr>
                      <a:r>
                        <a:rPr lang="en-US" sz="1100">
                          <a:effectLst/>
                        </a:rPr>
                        <a:t>MARS</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64</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69</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a:effectLst/>
                        </a:rPr>
                        <a:t>75</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tc>
                  <a:txBody>
                    <a:bodyPr/>
                    <a:lstStyle/>
                    <a:p>
                      <a:pPr marL="0" marR="0" indent="0" algn="ctr">
                        <a:lnSpc>
                          <a:spcPct val="150000"/>
                        </a:lnSpc>
                        <a:buNone/>
                      </a:pPr>
                      <a:r>
                        <a:rPr lang="en-US" sz="1100" dirty="0">
                          <a:effectLst/>
                        </a:rPr>
                        <a:t>88</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122452291"/>
                  </a:ext>
                </a:extLst>
              </a:tr>
            </a:tbl>
          </a:graphicData>
        </a:graphic>
      </p:graphicFrame>
      <p:sp>
        <p:nvSpPr>
          <p:cNvPr id="13" name="TextBox 12">
            <a:extLst>
              <a:ext uri="{FF2B5EF4-FFF2-40B4-BE49-F238E27FC236}">
                <a16:creationId xmlns:a16="http://schemas.microsoft.com/office/drawing/2014/main" id="{81A74ACB-4743-7B67-9E44-39C75335FFDB}"/>
              </a:ext>
            </a:extLst>
          </p:cNvPr>
          <p:cNvSpPr txBox="1"/>
          <p:nvPr/>
        </p:nvSpPr>
        <p:spPr>
          <a:xfrm>
            <a:off x="494711" y="5079699"/>
            <a:ext cx="6101046" cy="369332"/>
          </a:xfrm>
          <a:prstGeom prst="rect">
            <a:avLst/>
          </a:prstGeom>
          <a:noFill/>
        </p:spPr>
        <p:txBody>
          <a:bodyPr wrap="square">
            <a:spAutoFit/>
          </a:bodyPr>
          <a:lstStyle/>
          <a:p>
            <a:r>
              <a:rPr lang="en-US" sz="1800" dirty="0">
                <a:effectLst/>
                <a:latin typeface="Times New Roman" panose="02020603050405020304" pitchFamily="18" charset="0"/>
                <a:ea typeface="SimSun" panose="02010600030101010101" pitchFamily="2" charset="-122"/>
                <a:cs typeface="Arial" panose="020B0604020202020204" pitchFamily="34" charset="0"/>
              </a:rPr>
              <a:t>HVAC system power prediction error (RMSE) [W]</a:t>
            </a:r>
            <a:endParaRPr lang="en-US" dirty="0"/>
          </a:p>
        </p:txBody>
      </p:sp>
    </p:spTree>
    <p:extLst>
      <p:ext uri="{BB962C8B-B14F-4D97-AF65-F5344CB8AC3E}">
        <p14:creationId xmlns:p14="http://schemas.microsoft.com/office/powerpoint/2010/main" val="1974424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07A42-B895-0F9A-D3ED-5DE8EA8AB1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199EF2-0979-28E2-FD40-9F877435B832}"/>
              </a:ext>
            </a:extLst>
          </p:cNvPr>
          <p:cNvSpPr>
            <a:spLocks noGrp="1"/>
          </p:cNvSpPr>
          <p:nvPr>
            <p:ph type="title"/>
          </p:nvPr>
        </p:nvSpPr>
        <p:spPr/>
        <p:txBody>
          <a:bodyPr>
            <a:normAutofit fontScale="90000"/>
          </a:bodyPr>
          <a:lstStyle/>
          <a:p>
            <a:r>
              <a:rPr lang="en-US" dirty="0"/>
              <a:t>M</a:t>
            </a:r>
            <a:r>
              <a:rPr lang="en-US" altLang="zh-CN" dirty="0"/>
              <a:t>odel Prediction Error</a:t>
            </a:r>
            <a:endParaRPr lang="en-US" dirty="0"/>
          </a:p>
        </p:txBody>
      </p:sp>
      <p:sp>
        <p:nvSpPr>
          <p:cNvPr id="3" name="Slide Number Placeholder 2">
            <a:extLst>
              <a:ext uri="{FF2B5EF4-FFF2-40B4-BE49-F238E27FC236}">
                <a16:creationId xmlns:a16="http://schemas.microsoft.com/office/drawing/2014/main" id="{67E32B8B-5B54-F209-7F0F-3CAF8F8FDE8A}"/>
              </a:ext>
            </a:extLst>
          </p:cNvPr>
          <p:cNvSpPr>
            <a:spLocks noGrp="1"/>
          </p:cNvSpPr>
          <p:nvPr>
            <p:ph type="sldNum" sz="quarter" idx="10"/>
          </p:nvPr>
        </p:nvSpPr>
        <p:spPr/>
        <p:txBody>
          <a:bodyPr/>
          <a:lstStyle/>
          <a:p>
            <a:fld id="{E18569AF-2237-4C38-90A2-3DAC76D180AF}" type="slidenum">
              <a:rPr lang="en-US" smtClean="0"/>
              <a:pPr/>
              <a:t>68</a:t>
            </a:fld>
            <a:endParaRPr lang="en-US" dirty="0"/>
          </a:p>
        </p:txBody>
      </p:sp>
      <p:pic>
        <p:nvPicPr>
          <p:cNvPr id="4" name="Picture 3" descr="A graph with different colored lines&#10;&#10;AI-generated content may be incorrect.">
            <a:extLst>
              <a:ext uri="{FF2B5EF4-FFF2-40B4-BE49-F238E27FC236}">
                <a16:creationId xmlns:a16="http://schemas.microsoft.com/office/drawing/2014/main" id="{9DEE70C0-A098-B745-28ED-EE8D73F74CE6}"/>
              </a:ext>
            </a:extLst>
          </p:cNvPr>
          <p:cNvPicPr>
            <a:picLocks noChangeAspect="1"/>
          </p:cNvPicPr>
          <p:nvPr/>
        </p:nvPicPr>
        <p:blipFill>
          <a:blip r:embed="rId2"/>
          <a:srcRect l="1833" r="2400"/>
          <a:stretch/>
        </p:blipFill>
        <p:spPr>
          <a:xfrm>
            <a:off x="1904438" y="1101732"/>
            <a:ext cx="3408176" cy="2754131"/>
          </a:xfrm>
          <a:prstGeom prst="rect">
            <a:avLst/>
          </a:prstGeom>
        </p:spPr>
      </p:pic>
      <p:pic>
        <p:nvPicPr>
          <p:cNvPr id="6" name="Picture 5" descr="A graph of a graph&#10;&#10;AI-generated content may be incorrect.">
            <a:extLst>
              <a:ext uri="{FF2B5EF4-FFF2-40B4-BE49-F238E27FC236}">
                <a16:creationId xmlns:a16="http://schemas.microsoft.com/office/drawing/2014/main" id="{C2151352-FE64-3A4A-5D72-3B321F045199}"/>
              </a:ext>
            </a:extLst>
          </p:cNvPr>
          <p:cNvPicPr>
            <a:picLocks noChangeAspect="1"/>
          </p:cNvPicPr>
          <p:nvPr/>
        </p:nvPicPr>
        <p:blipFill>
          <a:blip r:embed="rId3"/>
          <a:stretch>
            <a:fillRect/>
          </a:stretch>
        </p:blipFill>
        <p:spPr>
          <a:xfrm>
            <a:off x="6352356" y="1083879"/>
            <a:ext cx="3463356" cy="2789836"/>
          </a:xfrm>
          <a:prstGeom prst="rect">
            <a:avLst/>
          </a:prstGeom>
        </p:spPr>
      </p:pic>
      <p:pic>
        <p:nvPicPr>
          <p:cNvPr id="9" name="Picture 8" descr="A graph with numbers and lines&#10;&#10;AI-generated content may be incorrect.">
            <a:extLst>
              <a:ext uri="{FF2B5EF4-FFF2-40B4-BE49-F238E27FC236}">
                <a16:creationId xmlns:a16="http://schemas.microsoft.com/office/drawing/2014/main" id="{4485D0DC-1BF0-D4BF-D55F-5B6B02C44744}"/>
              </a:ext>
            </a:extLst>
          </p:cNvPr>
          <p:cNvPicPr>
            <a:picLocks noChangeAspect="1"/>
          </p:cNvPicPr>
          <p:nvPr/>
        </p:nvPicPr>
        <p:blipFill>
          <a:blip r:embed="rId4"/>
          <a:stretch>
            <a:fillRect/>
          </a:stretch>
        </p:blipFill>
        <p:spPr>
          <a:xfrm>
            <a:off x="1861430" y="3855863"/>
            <a:ext cx="3494192" cy="2733033"/>
          </a:xfrm>
          <a:prstGeom prst="rect">
            <a:avLst/>
          </a:prstGeom>
        </p:spPr>
      </p:pic>
    </p:spTree>
    <p:extLst>
      <p:ext uri="{BB962C8B-B14F-4D97-AF65-F5344CB8AC3E}">
        <p14:creationId xmlns:p14="http://schemas.microsoft.com/office/powerpoint/2010/main" val="4283696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D14C7-74CB-F005-ADF3-253F98610B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B16DB8-D38F-7C5C-FCB1-5767264C92E2}"/>
              </a:ext>
            </a:extLst>
          </p:cNvPr>
          <p:cNvSpPr>
            <a:spLocks noGrp="1"/>
          </p:cNvSpPr>
          <p:nvPr>
            <p:ph type="title"/>
          </p:nvPr>
        </p:nvSpPr>
        <p:spPr>
          <a:xfrm>
            <a:off x="155269" y="25427"/>
            <a:ext cx="8766855" cy="1167839"/>
          </a:xfrm>
        </p:spPr>
        <p:txBody>
          <a:bodyPr>
            <a:normAutofit fontScale="90000"/>
          </a:bodyPr>
          <a:lstStyle/>
          <a:p>
            <a:r>
              <a:rPr lang="en-US" dirty="0"/>
              <a:t>Task 2.2 Zone Environment and HVAC System Power Model Development</a:t>
            </a:r>
            <a:br>
              <a:rPr lang="en-US" dirty="0"/>
            </a:br>
            <a:endParaRPr lang="en-US" dirty="0"/>
          </a:p>
        </p:txBody>
      </p:sp>
      <p:sp>
        <p:nvSpPr>
          <p:cNvPr id="3" name="Slide Number Placeholder 2">
            <a:extLst>
              <a:ext uri="{FF2B5EF4-FFF2-40B4-BE49-F238E27FC236}">
                <a16:creationId xmlns:a16="http://schemas.microsoft.com/office/drawing/2014/main" id="{BC6B8CC7-38F9-B1D4-87B4-D809C7C7A9AA}"/>
              </a:ext>
            </a:extLst>
          </p:cNvPr>
          <p:cNvSpPr>
            <a:spLocks noGrp="1"/>
          </p:cNvSpPr>
          <p:nvPr>
            <p:ph type="sldNum" sz="quarter" idx="10"/>
          </p:nvPr>
        </p:nvSpPr>
        <p:spPr/>
        <p:txBody>
          <a:bodyPr/>
          <a:lstStyle/>
          <a:p>
            <a:fld id="{E18569AF-2237-4C38-90A2-3DAC76D180AF}" type="slidenum">
              <a:rPr lang="en-US" smtClean="0"/>
              <a:pPr/>
              <a:t>69</a:t>
            </a:fld>
            <a:endParaRPr lang="en-US" dirty="0"/>
          </a:p>
        </p:txBody>
      </p:sp>
      <p:sp>
        <p:nvSpPr>
          <p:cNvPr id="4" name="Content Placeholder 3">
            <a:extLst>
              <a:ext uri="{FF2B5EF4-FFF2-40B4-BE49-F238E27FC236}">
                <a16:creationId xmlns:a16="http://schemas.microsoft.com/office/drawing/2014/main" id="{487953FE-EBAC-5310-2414-23A86D7F0A33}"/>
              </a:ext>
            </a:extLst>
          </p:cNvPr>
          <p:cNvSpPr>
            <a:spLocks noGrp="1"/>
          </p:cNvSpPr>
          <p:nvPr>
            <p:ph idx="1"/>
          </p:nvPr>
        </p:nvSpPr>
        <p:spPr>
          <a:xfrm>
            <a:off x="250998" y="1162986"/>
            <a:ext cx="11941002" cy="5037377"/>
          </a:xfrm>
        </p:spPr>
        <p:txBody>
          <a:bodyPr>
            <a:normAutofit fontScale="92500" lnSpcReduction="10000"/>
          </a:bodyPr>
          <a:lstStyle/>
          <a:p>
            <a:r>
              <a:rPr lang="en-US" sz="2600" dirty="0"/>
              <a:t>Validation goal</a:t>
            </a:r>
          </a:p>
          <a:p>
            <a:pPr lvl="1"/>
            <a:r>
              <a:rPr lang="en-US" sz="2200" dirty="0"/>
              <a:t>Determine model structure  </a:t>
            </a:r>
          </a:p>
          <a:p>
            <a:pPr lvl="1"/>
            <a:r>
              <a:rPr lang="en-US" sz="2200" dirty="0"/>
              <a:t>Determine the prediction horizon for MPC</a:t>
            </a:r>
          </a:p>
          <a:p>
            <a:r>
              <a:rPr lang="en-US" sz="2600" dirty="0"/>
              <a:t>Validation index</a:t>
            </a:r>
          </a:p>
          <a:p>
            <a:pPr lvl="1"/>
            <a:r>
              <a:rPr lang="en-US" sz="2200" dirty="0"/>
              <a:t>Root Mean Square Error (RMSE)</a:t>
            </a:r>
          </a:p>
          <a:p>
            <a:pPr lvl="1"/>
            <a:endParaRPr lang="en-US" sz="2000" dirty="0"/>
          </a:p>
          <a:p>
            <a:pPr lvl="1"/>
            <a:endParaRPr lang="en-US" sz="2000" dirty="0"/>
          </a:p>
          <a:p>
            <a:pPr lvl="1"/>
            <a:endParaRPr lang="en-US" sz="2000" dirty="0"/>
          </a:p>
          <a:p>
            <a:r>
              <a:rPr lang="en-US" sz="2600" dirty="0"/>
              <a:t>Validation results</a:t>
            </a:r>
          </a:p>
          <a:p>
            <a:pPr lvl="1"/>
            <a:r>
              <a:rPr lang="en-US" sz="2200" dirty="0"/>
              <a:t>PH selection</a:t>
            </a:r>
          </a:p>
          <a:p>
            <a:pPr lvl="2"/>
            <a:r>
              <a:rPr lang="en-US" sz="1900" b="1" dirty="0"/>
              <a:t>PH=4</a:t>
            </a:r>
            <a:r>
              <a:rPr lang="en-US" sz="1900" dirty="0"/>
              <a:t>, based on the typical criteria (</a:t>
            </a:r>
            <a:r>
              <a:rPr lang="en-US" sz="1900" dirty="0">
                <a:effectLst/>
                <a:latin typeface="Times New Roman" panose="02020603050405020304" pitchFamily="18" charset="0"/>
                <a:ea typeface="SimSun" panose="02010600030101010101" pitchFamily="2" charset="-122"/>
                <a:cs typeface="Arial" panose="020B0604020202020204" pitchFamily="34" charset="0"/>
              </a:rPr>
              <a:t>0.5 </a:t>
            </a:r>
            <a:r>
              <a:rPr lang="en-US" sz="1900" dirty="0">
                <a:effectLst/>
                <a:latin typeface="SimSun" panose="02010600030101010101" pitchFamily="2" charset="-122"/>
                <a:cs typeface="Arial" panose="020B0604020202020204" pitchFamily="34" charset="0"/>
              </a:rPr>
              <a:t>°</a:t>
            </a:r>
            <a:r>
              <a:rPr lang="en-US" sz="1900" dirty="0">
                <a:effectLst/>
                <a:latin typeface="Times New Roman" panose="02020603050405020304" pitchFamily="18" charset="0"/>
                <a:ea typeface="SimSun" panose="02010600030101010101" pitchFamily="2" charset="-122"/>
                <a:cs typeface="Arial" panose="020B0604020202020204" pitchFamily="34" charset="0"/>
              </a:rPr>
              <a:t>C for temperature, 5% for relative humidity, and 90W for HVAC system power [1]</a:t>
            </a:r>
            <a:r>
              <a:rPr lang="en-US" sz="1900" dirty="0"/>
              <a:t>)  </a:t>
            </a:r>
          </a:p>
          <a:p>
            <a:pPr lvl="1"/>
            <a:r>
              <a:rPr lang="en-US" sz="2200" dirty="0"/>
              <a:t>Model structures selection and error</a:t>
            </a:r>
          </a:p>
          <a:p>
            <a:pPr lvl="2"/>
            <a:r>
              <a:rPr lang="en-US" sz="1900" dirty="0"/>
              <a:t>Zone air temperature </a:t>
            </a:r>
            <a:r>
              <a:rPr lang="en-US" sz="1900" b="1" dirty="0"/>
              <a:t>RNN</a:t>
            </a:r>
            <a:r>
              <a:rPr lang="en-US" sz="1900" dirty="0"/>
              <a:t> model: 0.21 </a:t>
            </a:r>
            <a:r>
              <a:rPr lang="en-US" sz="1900" dirty="0">
                <a:effectLst/>
                <a:latin typeface="SimSun" panose="02010600030101010101" pitchFamily="2" charset="-122"/>
                <a:cs typeface="Arial" panose="020B0604020202020204" pitchFamily="34" charset="0"/>
              </a:rPr>
              <a:t>°</a:t>
            </a:r>
            <a:r>
              <a:rPr lang="en-US" sz="1900" dirty="0">
                <a:effectLst/>
                <a:latin typeface="Times New Roman" panose="02020603050405020304" pitchFamily="18" charset="0"/>
                <a:ea typeface="SimSun" panose="02010600030101010101" pitchFamily="2" charset="-122"/>
                <a:cs typeface="Arial" panose="020B0604020202020204" pitchFamily="34" charset="0"/>
              </a:rPr>
              <a:t>C</a:t>
            </a:r>
            <a:endParaRPr lang="en-US" sz="1900" dirty="0"/>
          </a:p>
          <a:p>
            <a:pPr lvl="2"/>
            <a:r>
              <a:rPr lang="en-US" sz="1900" dirty="0"/>
              <a:t>Zone air relative humidity </a:t>
            </a:r>
            <a:r>
              <a:rPr lang="en-US" sz="1900" b="1" dirty="0"/>
              <a:t>MARS</a:t>
            </a:r>
            <a:r>
              <a:rPr lang="en-US" sz="1900" dirty="0"/>
              <a:t> model: 4.74%</a:t>
            </a:r>
          </a:p>
          <a:p>
            <a:pPr lvl="2"/>
            <a:r>
              <a:rPr lang="en-US" sz="1900" dirty="0"/>
              <a:t>HVAC system power </a:t>
            </a:r>
            <a:r>
              <a:rPr lang="en-US" sz="1900" b="1" dirty="0"/>
              <a:t>ANN</a:t>
            </a:r>
            <a:r>
              <a:rPr lang="en-US" sz="1900" dirty="0"/>
              <a:t> model: 71W</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496F77-7BC8-E58F-DE59-A6C522FC8F2B}"/>
                  </a:ext>
                </a:extLst>
              </p:cNvPr>
              <p:cNvSpPr txBox="1"/>
              <p:nvPr/>
            </p:nvSpPr>
            <p:spPr>
              <a:xfrm>
                <a:off x="3779012" y="2913182"/>
                <a:ext cx="2931553" cy="72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𝑅𝑀𝑆𝐸</m:t>
                      </m:r>
                      <m:r>
                        <a:rPr lang="en-US" sz="1400" i="0">
                          <a:latin typeface="Cambria Math" panose="02040503050406030204" pitchFamily="18" charset="0"/>
                        </a:rPr>
                        <m:t>= </m:t>
                      </m:r>
                      <m:rad>
                        <m:radPr>
                          <m:degHide m:val="on"/>
                          <m:ctrlPr>
                            <a:rPr lang="en-US" sz="1400" i="1" smtClean="0">
                              <a:solidFill>
                                <a:schemeClr val="tx1"/>
                              </a:solidFill>
                              <a:latin typeface="Cambria Math" panose="02040503050406030204" pitchFamily="18" charset="0"/>
                            </a:rPr>
                          </m:ctrlPr>
                        </m:radPr>
                        <m:deg/>
                        <m:e>
                          <m:f>
                            <m:fPr>
                              <m:ctrlPr>
                                <a:rPr lang="en-US" sz="1400" i="1">
                                  <a:solidFill>
                                    <a:schemeClr val="tx1"/>
                                  </a:solidFill>
                                  <a:latin typeface="Cambria Math" panose="02040503050406030204" pitchFamily="18" charset="0"/>
                                </a:rPr>
                              </m:ctrlPr>
                            </m:fPr>
                            <m:num>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𝑖</m:t>
                                  </m:r>
                                  <m:r>
                                    <a:rPr lang="en-US" sz="1400" i="0">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𝑁</m:t>
                                  </m:r>
                                </m:sup>
                                <m:e>
                                  <m:sSup>
                                    <m:sSupPr>
                                      <m:ctrlPr>
                                        <a:rPr lang="en-US" sz="1400" i="1">
                                          <a:solidFill>
                                            <a:schemeClr val="tx1"/>
                                          </a:solidFill>
                                          <a:latin typeface="Cambria Math" panose="02040503050406030204" pitchFamily="18" charset="0"/>
                                        </a:rPr>
                                      </m:ctrlPr>
                                    </m:sSupPr>
                                    <m:e>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𝑦</m:t>
                                              </m:r>
                                            </m:e>
                                            <m:sub>
                                              <m:r>
                                                <a:rPr lang="en-US" sz="1400" i="1">
                                                  <a:solidFill>
                                                    <a:schemeClr val="tx1"/>
                                                  </a:solidFill>
                                                  <a:latin typeface="Cambria Math" panose="02040503050406030204" pitchFamily="18" charset="0"/>
                                                </a:rPr>
                                                <m:t>𝑖</m:t>
                                              </m:r>
                                            </m:sub>
                                          </m:sSub>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0">
                                                  <a:solidFill>
                                                    <a:schemeClr val="tx1"/>
                                                  </a:solidFill>
                                                  <a:latin typeface="Cambria Math" panose="02040503050406030204" pitchFamily="18" charset="0"/>
                                                </a:rPr>
                                                <m:t>ŷ</m:t>
                                              </m:r>
                                            </m:e>
                                            <m:sub>
                                              <m:r>
                                                <a:rPr lang="en-US" sz="1400" i="1">
                                                  <a:solidFill>
                                                    <a:schemeClr val="tx1"/>
                                                  </a:solidFill>
                                                  <a:latin typeface="Cambria Math" panose="02040503050406030204" pitchFamily="18" charset="0"/>
                                                </a:rPr>
                                                <m:t>𝑖</m:t>
                                              </m:r>
                                            </m:sub>
                                          </m:sSub>
                                        </m:e>
                                      </m:d>
                                    </m:e>
                                    <m:sup>
                                      <m:r>
                                        <a:rPr lang="en-US" sz="1400" i="0">
                                          <a:solidFill>
                                            <a:schemeClr val="tx1"/>
                                          </a:solidFill>
                                          <a:latin typeface="Cambria Math" panose="02040503050406030204" pitchFamily="18" charset="0"/>
                                        </a:rPr>
                                        <m:t>2</m:t>
                                      </m:r>
                                    </m:sup>
                                  </m:sSup>
                                </m:e>
                              </m:nary>
                            </m:num>
                            <m:den>
                              <m:r>
                                <a:rPr lang="en-US" sz="1400" i="1">
                                  <a:solidFill>
                                    <a:schemeClr val="tx1"/>
                                  </a:solidFill>
                                  <a:latin typeface="Cambria Math" panose="02040503050406030204" pitchFamily="18" charset="0"/>
                                </a:rPr>
                                <m:t>𝑁</m:t>
                              </m:r>
                            </m:den>
                          </m:f>
                        </m:e>
                      </m:rad>
                    </m:oMath>
                  </m:oMathPara>
                </a14:m>
                <a:endParaRPr lang="en-US" sz="1400" dirty="0"/>
              </a:p>
            </p:txBody>
          </p:sp>
        </mc:Choice>
        <mc:Fallback xmlns="">
          <p:sp>
            <p:nvSpPr>
              <p:cNvPr id="5" name="TextBox 4">
                <a:extLst>
                  <a:ext uri="{FF2B5EF4-FFF2-40B4-BE49-F238E27FC236}">
                    <a16:creationId xmlns:a16="http://schemas.microsoft.com/office/drawing/2014/main" id="{61DF3766-8CC2-0AC1-52B4-8ABE8E9C82E7}"/>
                  </a:ext>
                </a:extLst>
              </p:cNvPr>
              <p:cNvSpPr txBox="1">
                <a:spLocks noRot="1" noChangeAspect="1" noMove="1" noResize="1" noEditPoints="1" noAdjustHandles="1" noChangeArrowheads="1" noChangeShapeType="1" noTextEdit="1"/>
              </p:cNvSpPr>
              <p:nvPr/>
            </p:nvSpPr>
            <p:spPr>
              <a:xfrm>
                <a:off x="3779012" y="2913182"/>
                <a:ext cx="2931553" cy="72885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69D894F-DA52-68AA-DC16-A1118434A034}"/>
              </a:ext>
            </a:extLst>
          </p:cNvPr>
          <p:cNvSpPr txBox="1"/>
          <p:nvPr/>
        </p:nvSpPr>
        <p:spPr>
          <a:xfrm>
            <a:off x="14664" y="6190449"/>
            <a:ext cx="11929594" cy="276999"/>
          </a:xfrm>
          <a:prstGeom prst="rect">
            <a:avLst/>
          </a:prstGeom>
          <a:noFill/>
        </p:spPr>
        <p:txBody>
          <a:bodyPr wrap="square">
            <a:spAutoFit/>
          </a:bodyPr>
          <a:lstStyle/>
          <a:p>
            <a:r>
              <a:rPr lang="en-US" sz="1200" dirty="0"/>
              <a:t>[1] American Society of Heating, V., and Air Conditioning Engineers (ASHRAE), Guideline 14-2014, in Measurement of Energy and Demand Savings. 2014.</a:t>
            </a:r>
          </a:p>
        </p:txBody>
      </p:sp>
    </p:spTree>
    <p:extLst>
      <p:ext uri="{BB962C8B-B14F-4D97-AF65-F5344CB8AC3E}">
        <p14:creationId xmlns:p14="http://schemas.microsoft.com/office/powerpoint/2010/main" val="3354485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901A-BF7D-97A2-137E-57F875681B7B}"/>
              </a:ext>
            </a:extLst>
          </p:cNvPr>
          <p:cNvSpPr>
            <a:spLocks noGrp="1"/>
          </p:cNvSpPr>
          <p:nvPr>
            <p:ph type="title"/>
          </p:nvPr>
        </p:nvSpPr>
        <p:spPr/>
        <p:txBody>
          <a:bodyPr>
            <a:normAutofit fontScale="90000"/>
          </a:bodyPr>
          <a:lstStyle/>
          <a:p>
            <a:r>
              <a:rPr lang="en-US" dirty="0"/>
              <a:t>Research G</a:t>
            </a:r>
            <a:r>
              <a:rPr lang="en-US" altLang="zh-CN" dirty="0"/>
              <a:t>aps</a:t>
            </a:r>
            <a:endParaRPr lang="en-US" dirty="0"/>
          </a:p>
        </p:txBody>
      </p:sp>
      <p:sp>
        <p:nvSpPr>
          <p:cNvPr id="3" name="Slide Number Placeholder 2">
            <a:extLst>
              <a:ext uri="{FF2B5EF4-FFF2-40B4-BE49-F238E27FC236}">
                <a16:creationId xmlns:a16="http://schemas.microsoft.com/office/drawing/2014/main" id="{D3E62032-E0AB-B8D3-9447-13E813691C01}"/>
              </a:ext>
            </a:extLst>
          </p:cNvPr>
          <p:cNvSpPr>
            <a:spLocks noGrp="1"/>
          </p:cNvSpPr>
          <p:nvPr>
            <p:ph type="sldNum" sz="quarter" idx="10"/>
          </p:nvPr>
        </p:nvSpPr>
        <p:spPr/>
        <p:txBody>
          <a:bodyPr/>
          <a:lstStyle/>
          <a:p>
            <a:fld id="{E18569AF-2237-4C38-90A2-3DAC76D180AF}" type="slidenum">
              <a:rPr lang="en-US" smtClean="0"/>
              <a:pPr/>
              <a:t>7</a:t>
            </a:fld>
            <a:endParaRPr lang="en-US" dirty="0"/>
          </a:p>
        </p:txBody>
      </p:sp>
      <p:sp>
        <p:nvSpPr>
          <p:cNvPr id="4" name="Content Placeholder 3">
            <a:extLst>
              <a:ext uri="{FF2B5EF4-FFF2-40B4-BE49-F238E27FC236}">
                <a16:creationId xmlns:a16="http://schemas.microsoft.com/office/drawing/2014/main" id="{3C1B394D-BFB4-1D0C-A23D-A0BC9953B113}"/>
              </a:ext>
            </a:extLst>
          </p:cNvPr>
          <p:cNvSpPr>
            <a:spLocks noGrp="1"/>
          </p:cNvSpPr>
          <p:nvPr>
            <p:ph idx="1"/>
          </p:nvPr>
        </p:nvSpPr>
        <p:spPr>
          <a:xfrm>
            <a:off x="438572" y="1525787"/>
            <a:ext cx="7613977" cy="3806425"/>
          </a:xfrm>
        </p:spPr>
        <p:txBody>
          <a:bodyPr>
            <a:normAutofit/>
          </a:bodyPr>
          <a:lstStyle/>
          <a:p>
            <a:r>
              <a:rPr lang="en-US" sz="2400" dirty="0"/>
              <a:t>In predictive model training, the occupant data collection is time-consuming</a:t>
            </a:r>
          </a:p>
          <a:p>
            <a:pPr lvl="1"/>
            <a:r>
              <a:rPr lang="en-US" sz="2000" dirty="0"/>
              <a:t>Occupant work interruption</a:t>
            </a:r>
          </a:p>
          <a:p>
            <a:pPr lvl="1"/>
            <a:r>
              <a:rPr lang="en-US" sz="2000" dirty="0"/>
              <a:t>Sensor fail</a:t>
            </a:r>
          </a:p>
          <a:p>
            <a:r>
              <a:rPr lang="en-US" sz="2400" dirty="0"/>
              <a:t>Due to the difference between occupant, one occupant thermal comfort model is different with another occupant thermal comfort model</a:t>
            </a:r>
          </a:p>
        </p:txBody>
      </p:sp>
      <p:sp>
        <p:nvSpPr>
          <p:cNvPr id="23" name="Rectangle 22">
            <a:extLst>
              <a:ext uri="{FF2B5EF4-FFF2-40B4-BE49-F238E27FC236}">
                <a16:creationId xmlns:a16="http://schemas.microsoft.com/office/drawing/2014/main" id="{B6ADCAC3-A995-C6B2-AED2-26CFBA6B9CE3}"/>
              </a:ext>
            </a:extLst>
          </p:cNvPr>
          <p:cNvSpPr/>
          <p:nvPr/>
        </p:nvSpPr>
        <p:spPr>
          <a:xfrm>
            <a:off x="8396126" y="3500451"/>
            <a:ext cx="1376757" cy="1427537"/>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CF4DF77-4C2B-AB07-3386-DF769D0F0526}"/>
              </a:ext>
            </a:extLst>
          </p:cNvPr>
          <p:cNvSpPr txBox="1"/>
          <p:nvPr/>
        </p:nvSpPr>
        <p:spPr>
          <a:xfrm>
            <a:off x="536039" y="5083114"/>
            <a:ext cx="7745622"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Gap 3: Difficulty in collecting sufficient data to develop a thermal comfort model for a specific group of occupants</a:t>
            </a:r>
          </a:p>
        </p:txBody>
      </p:sp>
      <p:grpSp>
        <p:nvGrpSpPr>
          <p:cNvPr id="5" name="Group 4">
            <a:extLst>
              <a:ext uri="{FF2B5EF4-FFF2-40B4-BE49-F238E27FC236}">
                <a16:creationId xmlns:a16="http://schemas.microsoft.com/office/drawing/2014/main" id="{2B434DE0-25DC-476A-5CF7-4BD3C1E48E82}"/>
              </a:ext>
            </a:extLst>
          </p:cNvPr>
          <p:cNvGrpSpPr/>
          <p:nvPr/>
        </p:nvGrpSpPr>
        <p:grpSpPr>
          <a:xfrm>
            <a:off x="8396126" y="1978003"/>
            <a:ext cx="3605679" cy="3459054"/>
            <a:chOff x="8396126" y="1978003"/>
            <a:chExt cx="3605679" cy="3459054"/>
          </a:xfrm>
        </p:grpSpPr>
        <p:sp>
          <p:nvSpPr>
            <p:cNvPr id="6" name="TextBox 5">
              <a:extLst>
                <a:ext uri="{FF2B5EF4-FFF2-40B4-BE49-F238E27FC236}">
                  <a16:creationId xmlns:a16="http://schemas.microsoft.com/office/drawing/2014/main" id="{F1AF3658-3ECF-EB25-3349-CC334560CC84}"/>
                </a:ext>
              </a:extLst>
            </p:cNvPr>
            <p:cNvSpPr txBox="1"/>
            <p:nvPr/>
          </p:nvSpPr>
          <p:spPr>
            <a:xfrm>
              <a:off x="8396126" y="5036947"/>
              <a:ext cx="3605679" cy="40011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The general framework of OCC</a:t>
              </a:r>
            </a:p>
          </p:txBody>
        </p:sp>
        <p:grpSp>
          <p:nvGrpSpPr>
            <p:cNvPr id="7" name="Group 6">
              <a:extLst>
                <a:ext uri="{FF2B5EF4-FFF2-40B4-BE49-F238E27FC236}">
                  <a16:creationId xmlns:a16="http://schemas.microsoft.com/office/drawing/2014/main" id="{B7DC28D3-62CA-C6EF-733F-DCA962733F27}"/>
                </a:ext>
              </a:extLst>
            </p:cNvPr>
            <p:cNvGrpSpPr/>
            <p:nvPr/>
          </p:nvGrpSpPr>
          <p:grpSpPr>
            <a:xfrm>
              <a:off x="8556551" y="1978003"/>
              <a:ext cx="3210227" cy="2826977"/>
              <a:chOff x="8746544" y="1632583"/>
              <a:chExt cx="2586231" cy="2561060"/>
            </a:xfrm>
          </p:grpSpPr>
          <p:grpSp>
            <p:nvGrpSpPr>
              <p:cNvPr id="8" name="Group 7">
                <a:extLst>
                  <a:ext uri="{FF2B5EF4-FFF2-40B4-BE49-F238E27FC236}">
                    <a16:creationId xmlns:a16="http://schemas.microsoft.com/office/drawing/2014/main" id="{63EBB0D7-2183-8D1B-C497-26A05AF28D15}"/>
                  </a:ext>
                </a:extLst>
              </p:cNvPr>
              <p:cNvGrpSpPr/>
              <p:nvPr/>
            </p:nvGrpSpPr>
            <p:grpSpPr>
              <a:xfrm>
                <a:off x="8746544" y="1632583"/>
                <a:ext cx="2586231" cy="2561060"/>
                <a:chOff x="8568541" y="1853587"/>
                <a:chExt cx="3029840" cy="3074401"/>
              </a:xfrm>
            </p:grpSpPr>
            <p:pic>
              <p:nvPicPr>
                <p:cNvPr id="10" name="Picture 9">
                  <a:extLst>
                    <a:ext uri="{FF2B5EF4-FFF2-40B4-BE49-F238E27FC236}">
                      <a16:creationId xmlns:a16="http://schemas.microsoft.com/office/drawing/2014/main" id="{32C6FE18-8020-D73C-B057-84CBCA7865F9}"/>
                    </a:ext>
                  </a:extLst>
                </p:cNvPr>
                <p:cNvPicPr>
                  <a:picLocks noChangeAspect="1"/>
                </p:cNvPicPr>
                <p:nvPr/>
              </p:nvPicPr>
              <p:blipFill>
                <a:blip r:embed="rId3"/>
                <a:stretch>
                  <a:fillRect/>
                </a:stretch>
              </p:blipFill>
              <p:spPr>
                <a:xfrm>
                  <a:off x="8610600" y="3824145"/>
                  <a:ext cx="967986" cy="1103843"/>
                </a:xfrm>
                <a:prstGeom prst="rect">
                  <a:avLst/>
                </a:prstGeom>
              </p:spPr>
            </p:pic>
            <p:pic>
              <p:nvPicPr>
                <p:cNvPr id="11" name="Picture 10">
                  <a:extLst>
                    <a:ext uri="{FF2B5EF4-FFF2-40B4-BE49-F238E27FC236}">
                      <a16:creationId xmlns:a16="http://schemas.microsoft.com/office/drawing/2014/main" id="{D28A9158-249E-5C6F-9585-9FFA2D942984}"/>
                    </a:ext>
                  </a:extLst>
                </p:cNvPr>
                <p:cNvPicPr>
                  <a:picLocks noChangeAspect="1"/>
                </p:cNvPicPr>
                <p:nvPr/>
              </p:nvPicPr>
              <p:blipFill rotWithShape="1">
                <a:blip r:embed="rId4"/>
                <a:srcRect t="2557" b="1184"/>
                <a:stretch/>
              </p:blipFill>
              <p:spPr>
                <a:xfrm>
                  <a:off x="8697522" y="2230586"/>
                  <a:ext cx="727048" cy="789723"/>
                </a:xfrm>
                <a:prstGeom prst="rect">
                  <a:avLst/>
                </a:prstGeom>
              </p:spPr>
            </p:pic>
            <p:sp>
              <p:nvSpPr>
                <p:cNvPr id="12" name="TextBox 11">
                  <a:extLst>
                    <a:ext uri="{FF2B5EF4-FFF2-40B4-BE49-F238E27FC236}">
                      <a16:creationId xmlns:a16="http://schemas.microsoft.com/office/drawing/2014/main" id="{8FA0B2F1-DCD5-34E3-D88E-8B4B2E8DD8BC}"/>
                    </a:ext>
                  </a:extLst>
                </p:cNvPr>
                <p:cNvSpPr txBox="1"/>
                <p:nvPr/>
              </p:nvSpPr>
              <p:spPr>
                <a:xfrm>
                  <a:off x="8677242" y="1853587"/>
                  <a:ext cx="962595"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Sensing </a:t>
                  </a:r>
                </a:p>
              </p:txBody>
            </p:sp>
            <p:sp>
              <p:nvSpPr>
                <p:cNvPr id="13" name="TextBox 12">
                  <a:extLst>
                    <a:ext uri="{FF2B5EF4-FFF2-40B4-BE49-F238E27FC236}">
                      <a16:creationId xmlns:a16="http://schemas.microsoft.com/office/drawing/2014/main" id="{46D901B4-AC4D-4E63-FDC3-1326E44DFC11}"/>
                    </a:ext>
                  </a:extLst>
                </p:cNvPr>
                <p:cNvSpPr txBox="1"/>
                <p:nvPr/>
              </p:nvSpPr>
              <p:spPr>
                <a:xfrm>
                  <a:off x="8568541" y="3500451"/>
                  <a:ext cx="1204351"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Prediction </a:t>
                  </a:r>
                </a:p>
              </p:txBody>
            </p:sp>
            <p:sp>
              <p:nvSpPr>
                <p:cNvPr id="14" name="TextBox 13">
                  <a:extLst>
                    <a:ext uri="{FF2B5EF4-FFF2-40B4-BE49-F238E27FC236}">
                      <a16:creationId xmlns:a16="http://schemas.microsoft.com/office/drawing/2014/main" id="{D89773EF-5367-58DD-F785-D56CA6C80C72}"/>
                    </a:ext>
                  </a:extLst>
                </p:cNvPr>
                <p:cNvSpPr txBox="1"/>
                <p:nvPr/>
              </p:nvSpPr>
              <p:spPr>
                <a:xfrm>
                  <a:off x="10635786" y="3500451"/>
                  <a:ext cx="962595"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Control </a:t>
                  </a:r>
                </a:p>
              </p:txBody>
            </p:sp>
            <p:cxnSp>
              <p:nvCxnSpPr>
                <p:cNvPr id="15" name="Straight Arrow Connector 14">
                  <a:extLst>
                    <a:ext uri="{FF2B5EF4-FFF2-40B4-BE49-F238E27FC236}">
                      <a16:creationId xmlns:a16="http://schemas.microsoft.com/office/drawing/2014/main" id="{A4FD8A8D-3AE4-E261-3148-63F3C0681B00}"/>
                    </a:ext>
                  </a:extLst>
                </p:cNvPr>
                <p:cNvCxnSpPr>
                  <a:cxnSpLocks/>
                </p:cNvCxnSpPr>
                <p:nvPr/>
              </p:nvCxnSpPr>
              <p:spPr>
                <a:xfrm>
                  <a:off x="9048370" y="3126005"/>
                  <a:ext cx="0" cy="3744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01A89D-84BE-3E8C-66F7-70231A0E1AEC}"/>
                    </a:ext>
                  </a:extLst>
                </p:cNvPr>
                <p:cNvCxnSpPr>
                  <a:cxnSpLocks/>
                </p:cNvCxnSpPr>
                <p:nvPr/>
              </p:nvCxnSpPr>
              <p:spPr>
                <a:xfrm flipV="1">
                  <a:off x="11040331" y="3090453"/>
                  <a:ext cx="0" cy="4132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F6C698-29E7-65FA-5FBE-5C813DD35897}"/>
                    </a:ext>
                  </a:extLst>
                </p:cNvPr>
                <p:cNvCxnSpPr>
                  <a:cxnSpLocks/>
                </p:cNvCxnSpPr>
                <p:nvPr/>
              </p:nvCxnSpPr>
              <p:spPr>
                <a:xfrm>
                  <a:off x="9685985" y="4290339"/>
                  <a:ext cx="6640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12EED15-2FA4-5DFC-716F-C4B12EFEE8FA}"/>
                    </a:ext>
                  </a:extLst>
                </p:cNvPr>
                <p:cNvPicPr>
                  <a:picLocks noChangeAspect="1"/>
                </p:cNvPicPr>
                <p:nvPr/>
              </p:nvPicPr>
              <p:blipFill>
                <a:blip r:embed="rId5"/>
                <a:stretch>
                  <a:fillRect/>
                </a:stretch>
              </p:blipFill>
              <p:spPr>
                <a:xfrm>
                  <a:off x="10635786" y="3906146"/>
                  <a:ext cx="812095" cy="824751"/>
                </a:xfrm>
                <a:prstGeom prst="rect">
                  <a:avLst/>
                </a:prstGeom>
              </p:spPr>
            </p:pic>
            <p:sp>
              <p:nvSpPr>
                <p:cNvPr id="19" name="TextBox 18">
                  <a:extLst>
                    <a:ext uri="{FF2B5EF4-FFF2-40B4-BE49-F238E27FC236}">
                      <a16:creationId xmlns:a16="http://schemas.microsoft.com/office/drawing/2014/main" id="{0DFBDAE9-958E-712F-21DC-B5374490D756}"/>
                    </a:ext>
                  </a:extLst>
                </p:cNvPr>
                <p:cNvSpPr txBox="1"/>
                <p:nvPr/>
              </p:nvSpPr>
              <p:spPr>
                <a:xfrm>
                  <a:off x="10635786" y="1886088"/>
                  <a:ext cx="962595" cy="369468"/>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Building </a:t>
                  </a:r>
                </a:p>
              </p:txBody>
            </p:sp>
            <p:cxnSp>
              <p:nvCxnSpPr>
                <p:cNvPr id="20" name="Straight Arrow Connector 19">
                  <a:extLst>
                    <a:ext uri="{FF2B5EF4-FFF2-40B4-BE49-F238E27FC236}">
                      <a16:creationId xmlns:a16="http://schemas.microsoft.com/office/drawing/2014/main" id="{51B69DBC-3980-EE55-AD52-47554EBFB7FC}"/>
                    </a:ext>
                  </a:extLst>
                </p:cNvPr>
                <p:cNvCxnSpPr>
                  <a:cxnSpLocks/>
                </p:cNvCxnSpPr>
                <p:nvPr/>
              </p:nvCxnSpPr>
              <p:spPr>
                <a:xfrm flipH="1">
                  <a:off x="9707542" y="2688703"/>
                  <a:ext cx="7419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7C50BA64-2EDD-B747-0D63-35A64B0EC17D}"/>
                  </a:ext>
                </a:extLst>
              </p:cNvPr>
              <p:cNvPicPr>
                <a:picLocks noChangeAspect="1"/>
              </p:cNvPicPr>
              <p:nvPr/>
            </p:nvPicPr>
            <p:blipFill>
              <a:blip r:embed="rId6"/>
              <a:stretch>
                <a:fillRect/>
              </a:stretch>
            </p:blipFill>
            <p:spPr>
              <a:xfrm>
                <a:off x="10511117" y="2044105"/>
                <a:ext cx="654528" cy="587232"/>
              </a:xfrm>
              <a:prstGeom prst="rect">
                <a:avLst/>
              </a:prstGeom>
            </p:spPr>
          </p:pic>
        </p:grpSp>
      </p:grpSp>
    </p:spTree>
    <p:extLst>
      <p:ext uri="{BB962C8B-B14F-4D97-AF65-F5344CB8AC3E}">
        <p14:creationId xmlns:p14="http://schemas.microsoft.com/office/powerpoint/2010/main" val="39863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046C1-AB0E-AF02-7EC1-66E4366DD7CE}"/>
              </a:ext>
            </a:extLst>
          </p:cNvPr>
          <p:cNvSpPr>
            <a:spLocks noGrp="1"/>
          </p:cNvSpPr>
          <p:nvPr>
            <p:ph type="title"/>
          </p:nvPr>
        </p:nvSpPr>
        <p:spPr/>
        <p:txBody>
          <a:bodyPr>
            <a:normAutofit fontScale="90000"/>
          </a:bodyPr>
          <a:lstStyle/>
          <a:p>
            <a:r>
              <a:rPr lang="en-US" dirty="0"/>
              <a:t>Task 3.2 </a:t>
            </a:r>
            <a:r>
              <a:rPr lang="en-US" sz="3200" dirty="0"/>
              <a:t>Evaluation Scenarios Design</a:t>
            </a:r>
            <a:endParaRPr lang="en-US" dirty="0"/>
          </a:p>
        </p:txBody>
      </p:sp>
      <p:sp>
        <p:nvSpPr>
          <p:cNvPr id="3" name="Slide Number Placeholder 2">
            <a:extLst>
              <a:ext uri="{FF2B5EF4-FFF2-40B4-BE49-F238E27FC236}">
                <a16:creationId xmlns:a16="http://schemas.microsoft.com/office/drawing/2014/main" id="{EA3F8CEA-B2CD-24F1-BA6A-3D3019D44CD2}"/>
              </a:ext>
            </a:extLst>
          </p:cNvPr>
          <p:cNvSpPr>
            <a:spLocks noGrp="1"/>
          </p:cNvSpPr>
          <p:nvPr>
            <p:ph type="sldNum" sz="quarter" idx="10"/>
          </p:nvPr>
        </p:nvSpPr>
        <p:spPr/>
        <p:txBody>
          <a:bodyPr/>
          <a:lstStyle/>
          <a:p>
            <a:fld id="{E18569AF-2237-4C38-90A2-3DAC76D180AF}" type="slidenum">
              <a:rPr lang="en-US" smtClean="0"/>
              <a:pPr/>
              <a:t>70</a:t>
            </a:fld>
            <a:endParaRPr lang="en-US" dirty="0"/>
          </a:p>
        </p:txBody>
      </p:sp>
      <p:sp>
        <p:nvSpPr>
          <p:cNvPr id="5" name="TextBox 4">
            <a:extLst>
              <a:ext uri="{FF2B5EF4-FFF2-40B4-BE49-F238E27FC236}">
                <a16:creationId xmlns:a16="http://schemas.microsoft.com/office/drawing/2014/main" id="{51474045-CCBF-ACC3-E6A1-E8398E66ABA1}"/>
              </a:ext>
            </a:extLst>
          </p:cNvPr>
          <p:cNvSpPr txBox="1"/>
          <p:nvPr/>
        </p:nvSpPr>
        <p:spPr>
          <a:xfrm>
            <a:off x="621971" y="1262129"/>
            <a:ext cx="10975454" cy="5139869"/>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Goal:</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Evaluate the feasibility of the proposed TL framework</a:t>
            </a:r>
          </a:p>
          <a:p>
            <a:pPr marL="1257300" lvl="2" indent="-3429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Method:</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Design different scenarios to determine whether the TL are effective</a:t>
            </a:r>
          </a:p>
          <a:p>
            <a:pPr marL="1257300" lvl="2"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Source domain </a:t>
            </a:r>
            <a:r>
              <a:rPr lang="en-US" altLang="zh-CN" sz="2000" dirty="0">
                <a:latin typeface="Times New Roman" panose="02020603050405020304" pitchFamily="18" charset="0"/>
                <a:cs typeface="Times New Roman" panose="02020603050405020304" pitchFamily="18" charset="0"/>
              </a:rPr>
              <a:t>design</a:t>
            </a:r>
            <a:endParaRPr lang="en-US" sz="2000" dirty="0">
              <a:latin typeface="Times New Roman" panose="02020603050405020304" pitchFamily="18" charset="0"/>
              <a:cs typeface="Times New Roman" panose="02020603050405020304" pitchFamily="18" charset="0"/>
            </a:endParaRPr>
          </a:p>
          <a:p>
            <a:pPr marL="1714500" lvl="3"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Source domain data is the simulation data from virtual testbed </a:t>
            </a:r>
          </a:p>
          <a:p>
            <a:pPr marL="1714500" lvl="3"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One super-rich dataset covers a wide range of environmental conditions and occupant profiles</a:t>
            </a:r>
          </a:p>
          <a:p>
            <a:pPr marL="1257300" lvl="2"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Target domain design</a:t>
            </a:r>
          </a:p>
          <a:p>
            <a:pPr marL="1714500" lvl="3"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Target domain data is the “real data” obtained by using virtual testbed to represent the real building </a:t>
            </a:r>
          </a:p>
          <a:p>
            <a:pPr marL="1714500" lvl="3" indent="-34290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Design different scenarios to mimic the data that could be collected in real life</a:t>
            </a:r>
          </a:p>
          <a:p>
            <a:pPr marL="1257300" lvl="2" indent="-3429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69971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03088-C42C-0733-9DEF-569241149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43605-7DE1-795C-6FAF-2525A32A1959}"/>
              </a:ext>
            </a:extLst>
          </p:cNvPr>
          <p:cNvSpPr>
            <a:spLocks noGrp="1"/>
          </p:cNvSpPr>
          <p:nvPr>
            <p:ph type="title"/>
          </p:nvPr>
        </p:nvSpPr>
        <p:spPr/>
        <p:txBody>
          <a:bodyPr>
            <a:normAutofit fontScale="90000"/>
          </a:bodyPr>
          <a:lstStyle/>
          <a:p>
            <a:r>
              <a:rPr lang="en-US" dirty="0"/>
              <a:t>Task 3.2 </a:t>
            </a:r>
            <a:r>
              <a:rPr lang="en-US" sz="3200" dirty="0"/>
              <a:t>Evaluation Scenarios Design</a:t>
            </a:r>
            <a:endParaRPr lang="en-US" dirty="0"/>
          </a:p>
        </p:txBody>
      </p:sp>
      <p:sp>
        <p:nvSpPr>
          <p:cNvPr id="3" name="Slide Number Placeholder 2">
            <a:extLst>
              <a:ext uri="{FF2B5EF4-FFF2-40B4-BE49-F238E27FC236}">
                <a16:creationId xmlns:a16="http://schemas.microsoft.com/office/drawing/2014/main" id="{E315A40A-5010-F8B8-8C8D-101D43E1DA5A}"/>
              </a:ext>
            </a:extLst>
          </p:cNvPr>
          <p:cNvSpPr>
            <a:spLocks noGrp="1"/>
          </p:cNvSpPr>
          <p:nvPr>
            <p:ph type="sldNum" sz="quarter" idx="10"/>
          </p:nvPr>
        </p:nvSpPr>
        <p:spPr/>
        <p:txBody>
          <a:bodyPr/>
          <a:lstStyle/>
          <a:p>
            <a:fld id="{E18569AF-2237-4C38-90A2-3DAC76D180AF}" type="slidenum">
              <a:rPr lang="en-US" smtClean="0"/>
              <a:pPr/>
              <a:t>71</a:t>
            </a:fld>
            <a:endParaRPr lang="en-US" dirty="0"/>
          </a:p>
        </p:txBody>
      </p:sp>
      <p:sp>
        <p:nvSpPr>
          <p:cNvPr id="5" name="TextBox 4">
            <a:extLst>
              <a:ext uri="{FF2B5EF4-FFF2-40B4-BE49-F238E27FC236}">
                <a16:creationId xmlns:a16="http://schemas.microsoft.com/office/drawing/2014/main" id="{D3334149-2D18-5192-A3C7-0664C46F0DB7}"/>
              </a:ext>
            </a:extLst>
          </p:cNvPr>
          <p:cNvSpPr txBox="1"/>
          <p:nvPr/>
        </p:nvSpPr>
        <p:spPr>
          <a:xfrm>
            <a:off x="541517" y="1153955"/>
            <a:ext cx="10160826" cy="50783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source domain data contains 3 different numbers of people (5, 10, and 15)</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Zone area = </a:t>
            </a:r>
            <a:r>
              <a:rPr lang="en-US" sz="1800" dirty="0">
                <a:effectLst/>
                <a:latin typeface="Times New Roman" panose="02020603050405020304" pitchFamily="18" charset="0"/>
                <a:ea typeface="SimSun" panose="02010600030101010101" pitchFamily="2" charset="-122"/>
                <a:cs typeface="Arial" panose="020B0604020202020204" pitchFamily="34" charset="0"/>
              </a:rPr>
              <a:t>113 m²</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ea typeface="SimSun" panose="02010600030101010101" pitchFamily="2" charset="-122"/>
                <a:cs typeface="Arial" panose="020B0604020202020204" pitchFamily="34" charset="0"/>
              </a:rPr>
              <a:t>M</a:t>
            </a:r>
            <a:r>
              <a:rPr lang="en-US" sz="1800" dirty="0">
                <a:effectLst/>
                <a:latin typeface="Times New Roman" panose="02020603050405020304" pitchFamily="18" charset="0"/>
                <a:ea typeface="SimSun" panose="02010600030101010101" pitchFamily="2" charset="-122"/>
                <a:cs typeface="Arial" panose="020B0604020202020204" pitchFamily="34" charset="0"/>
              </a:rPr>
              <a:t>inimum area per occupant = 7.4 m² [1]</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24 groups of each population size (thermal acceptability is sampled by RP-884)</a:t>
            </a:r>
          </a:p>
          <a:p>
            <a:pPr marL="742950" lvl="1" indent="-285750">
              <a:buFont typeface="Arial" panose="020B0604020202020204" pitchFamily="34" charset="0"/>
              <a:buChar char="•"/>
            </a:pPr>
            <a:r>
              <a:rPr lang="en-US" dirty="0">
                <a:latin typeface="Times New Roman" panose="02020603050405020304" pitchFamily="18" charset="0"/>
                <a:ea typeface="SimSun" panose="02010600030101010101" pitchFamily="2" charset="-122"/>
                <a:cs typeface="Arial" panose="020B0604020202020204" pitchFamily="34" charset="0"/>
              </a:rPr>
              <a:t>T</a:t>
            </a:r>
            <a:r>
              <a:rPr lang="en-US" dirty="0">
                <a:effectLst/>
                <a:latin typeface="Times New Roman" panose="02020603050405020304" pitchFamily="18" charset="0"/>
                <a:ea typeface="SimSun" panose="02010600030101010101" pitchFamily="2" charset="-122"/>
                <a:cs typeface="Arial" panose="020B0604020202020204" pitchFamily="34" charset="0"/>
              </a:rPr>
              <a:t>he chi-square test [2] is used to determine the goodness-of-fit of two distributions (PMV-PDD curve in RP-884 and the curve in source domain)</a:t>
            </a:r>
          </a:p>
          <a:p>
            <a:pPr marL="742950" lvl="1" indent="-285750">
              <a:buFont typeface="Arial" panose="020B0604020202020204" pitchFamily="34" charset="0"/>
              <a:buChar char="•"/>
            </a:pPr>
            <a:r>
              <a:rPr lang="en-US" dirty="0">
                <a:latin typeface="Times New Roman" panose="02020603050405020304" pitchFamily="18" charset="0"/>
                <a:ea typeface="SimSun" panose="02010600030101010101" pitchFamily="2" charset="-122"/>
                <a:cs typeface="Arial" panose="020B0604020202020204" pitchFamily="34" charset="0"/>
              </a:rPr>
              <a:t>Criteria: p-value =0.95</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1-month simulation with random setpoint (65°F ~85°F)</a:t>
            </a:r>
          </a:p>
        </p:txBody>
      </p:sp>
      <p:sp>
        <p:nvSpPr>
          <p:cNvPr id="34" name="TextBox 33">
            <a:extLst>
              <a:ext uri="{FF2B5EF4-FFF2-40B4-BE49-F238E27FC236}">
                <a16:creationId xmlns:a16="http://schemas.microsoft.com/office/drawing/2014/main" id="{B1F89FD1-C341-F08A-57CB-F38B125934D6}"/>
              </a:ext>
            </a:extLst>
          </p:cNvPr>
          <p:cNvSpPr txBox="1"/>
          <p:nvPr/>
        </p:nvSpPr>
        <p:spPr>
          <a:xfrm>
            <a:off x="53509" y="6168892"/>
            <a:ext cx="12084981" cy="276999"/>
          </a:xfrm>
          <a:prstGeom prst="rect">
            <a:avLst/>
          </a:prstGeom>
          <a:noFill/>
        </p:spPr>
        <p:txBody>
          <a:bodyPr wrap="square">
            <a:spAutoFit/>
          </a:bodyPr>
          <a:lstStyle/>
          <a:p>
            <a:r>
              <a:rPr lang="en-US" sz="1200" dirty="0"/>
              <a:t>[1] Voss, J., Revisiting office space Standards. Grand Rapids, MI: Haworth, 2000: p. 1-6</a:t>
            </a:r>
          </a:p>
        </p:txBody>
      </p:sp>
      <p:pic>
        <p:nvPicPr>
          <p:cNvPr id="35" name="Picture 34" descr="A graph with a line&#10;&#10;AI-generated content may be incorrect.">
            <a:extLst>
              <a:ext uri="{FF2B5EF4-FFF2-40B4-BE49-F238E27FC236}">
                <a16:creationId xmlns:a16="http://schemas.microsoft.com/office/drawing/2014/main" id="{7353B79F-6A14-1F31-B2B4-F3675490B55D}"/>
              </a:ext>
            </a:extLst>
          </p:cNvPr>
          <p:cNvPicPr>
            <a:picLocks noChangeAspect="1"/>
          </p:cNvPicPr>
          <p:nvPr/>
        </p:nvPicPr>
        <p:blipFill>
          <a:blip r:embed="rId2"/>
          <a:srcRect r="1101"/>
          <a:stretch/>
        </p:blipFill>
        <p:spPr>
          <a:xfrm>
            <a:off x="1980414" y="3506689"/>
            <a:ext cx="7283032" cy="2273759"/>
          </a:xfrm>
          <a:prstGeom prst="rect">
            <a:avLst/>
          </a:prstGeom>
        </p:spPr>
      </p:pic>
    </p:spTree>
    <p:extLst>
      <p:ext uri="{BB962C8B-B14F-4D97-AF65-F5344CB8AC3E}">
        <p14:creationId xmlns:p14="http://schemas.microsoft.com/office/powerpoint/2010/main" val="1895971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590-35AE-45FE-8323-227E425554DD}"/>
              </a:ext>
            </a:extLst>
          </p:cNvPr>
          <p:cNvSpPr>
            <a:spLocks noGrp="1"/>
          </p:cNvSpPr>
          <p:nvPr>
            <p:ph type="title"/>
          </p:nvPr>
        </p:nvSpPr>
        <p:spPr/>
        <p:txBody>
          <a:bodyPr>
            <a:normAutofit fontScale="90000"/>
          </a:bodyPr>
          <a:lstStyle/>
          <a:p>
            <a:r>
              <a:rPr lang="en-US" dirty="0"/>
              <a:t>Chi-square Test </a:t>
            </a:r>
          </a:p>
        </p:txBody>
      </p:sp>
      <p:sp>
        <p:nvSpPr>
          <p:cNvPr id="3" name="Slide Number Placeholder 2">
            <a:extLst>
              <a:ext uri="{FF2B5EF4-FFF2-40B4-BE49-F238E27FC236}">
                <a16:creationId xmlns:a16="http://schemas.microsoft.com/office/drawing/2014/main" id="{BF784711-B724-B571-5681-C0E27D6E3F3A}"/>
              </a:ext>
            </a:extLst>
          </p:cNvPr>
          <p:cNvSpPr>
            <a:spLocks noGrp="1"/>
          </p:cNvSpPr>
          <p:nvPr>
            <p:ph type="sldNum" sz="quarter" idx="10"/>
          </p:nvPr>
        </p:nvSpPr>
        <p:spPr/>
        <p:txBody>
          <a:bodyPr/>
          <a:lstStyle/>
          <a:p>
            <a:fld id="{E18569AF-2237-4C38-90A2-3DAC76D180AF}" type="slidenum">
              <a:rPr lang="en-US" smtClean="0"/>
              <a:pPr/>
              <a:t>72</a:t>
            </a:fld>
            <a:endParaRPr lang="en-US" dirty="0"/>
          </a:p>
        </p:txBody>
      </p:sp>
      <p:sp>
        <p:nvSpPr>
          <p:cNvPr id="5" name="Content Placeholder 2">
            <a:extLst>
              <a:ext uri="{FF2B5EF4-FFF2-40B4-BE49-F238E27FC236}">
                <a16:creationId xmlns:a16="http://schemas.microsoft.com/office/drawing/2014/main" id="{10736A55-7EEF-7D17-A558-771915882284}"/>
              </a:ext>
            </a:extLst>
          </p:cNvPr>
          <p:cNvSpPr>
            <a:spLocks noGrp="1"/>
          </p:cNvSpPr>
          <p:nvPr>
            <p:ph idx="1"/>
          </p:nvPr>
        </p:nvSpPr>
        <p:spPr>
          <a:xfrm>
            <a:off x="838200" y="1174752"/>
            <a:ext cx="10515600" cy="1010020"/>
          </a:xfrm>
        </p:spPr>
        <p:txBody>
          <a:bodyPr>
            <a:normAutofit/>
          </a:bodyPr>
          <a:lstStyle/>
          <a:p>
            <a:r>
              <a:rPr lang="en-US" dirty="0"/>
              <a:t>Method: A typical method to test the goodness-of-fit of two distributions is the </a:t>
            </a:r>
            <a:r>
              <a:rPr lang="en-US" b="1" dirty="0"/>
              <a:t>chi-square test </a:t>
            </a:r>
            <a:r>
              <a:rPr lang="en-US" dirty="0"/>
              <a:t>[1].</a:t>
            </a:r>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3616CE-188F-56B8-1280-757C16003999}"/>
                  </a:ext>
                </a:extLst>
              </p:cNvPr>
              <p:cNvSpPr txBox="1"/>
              <p:nvPr/>
            </p:nvSpPr>
            <p:spPr>
              <a:xfrm>
                <a:off x="838200" y="2091084"/>
                <a:ext cx="2012794" cy="4762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𝑂</m:t>
                                  </m:r>
                                </m:e>
                                <m:sub>
                                  <m:r>
                                    <a:rPr lang="en-US" sz="1600" i="1">
                                      <a:latin typeface="Cambria Math" panose="02040503050406030204" pitchFamily="18" charset="0"/>
                                    </a:rPr>
                                    <m:t>𝑖</m:t>
                                  </m:r>
                                  <m:r>
                                    <a:rPr lang="en-US" sz="1600" b="0" i="1" smtClean="0">
                                      <a:latin typeface="Cambria Math" panose="02040503050406030204" pitchFamily="18" charset="0"/>
                                    </a:rPr>
                                    <m:t>2</m:t>
                                  </m:r>
                                </m:sub>
                              </m:sSub>
                            </m:e>
                          </m:d>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𝑁</m:t>
                              </m:r>
                            </m:e>
                            <m:sub>
                              <m:r>
                                <a:rPr lang="en-US" sz="1600" b="0" i="1" smtClean="0">
                                  <a:latin typeface="Cambria Math" panose="02040503050406030204" pitchFamily="18" charset="0"/>
                                  <a:ea typeface="Cambria Math" panose="02040503050406030204" pitchFamily="18" charset="0"/>
                                </a:rPr>
                                <m:t>1</m:t>
                              </m:r>
                            </m:sub>
                          </m:sSub>
                        </m:num>
                        <m:den>
                          <m:r>
                            <a:rPr lang="en-US" sz="1600" b="0" i="1" smtClean="0">
                              <a:latin typeface="Cambria Math" panose="02040503050406030204" pitchFamily="18" charset="0"/>
                            </a:rPr>
                            <m:t>𝑁</m:t>
                          </m:r>
                        </m:den>
                      </m:f>
                    </m:oMath>
                  </m:oMathPara>
                </a14:m>
                <a:endParaRPr lang="en-US" sz="1600" dirty="0"/>
              </a:p>
            </p:txBody>
          </p:sp>
        </mc:Choice>
        <mc:Fallback xmlns="">
          <p:sp>
            <p:nvSpPr>
              <p:cNvPr id="6" name="TextBox 5">
                <a:extLst>
                  <a:ext uri="{FF2B5EF4-FFF2-40B4-BE49-F238E27FC236}">
                    <a16:creationId xmlns:a16="http://schemas.microsoft.com/office/drawing/2014/main" id="{593616CE-188F-56B8-1280-757C16003999}"/>
                  </a:ext>
                </a:extLst>
              </p:cNvPr>
              <p:cNvSpPr txBox="1">
                <a:spLocks noRot="1" noChangeAspect="1" noMove="1" noResize="1" noEditPoints="1" noAdjustHandles="1" noChangeArrowheads="1" noChangeShapeType="1" noTextEdit="1"/>
              </p:cNvSpPr>
              <p:nvPr/>
            </p:nvSpPr>
            <p:spPr>
              <a:xfrm>
                <a:off x="838200" y="2091084"/>
                <a:ext cx="2012794" cy="47628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F5F692-71A8-F71D-144F-CF6DEFEF7B6E}"/>
                  </a:ext>
                </a:extLst>
              </p:cNvPr>
              <p:cNvSpPr txBox="1"/>
              <p:nvPr/>
            </p:nvSpPr>
            <p:spPr>
              <a:xfrm>
                <a:off x="838200" y="2664752"/>
                <a:ext cx="2017540" cy="4762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𝑖</m:t>
                          </m:r>
                          <m:r>
                            <a:rPr lang="en-US" sz="1600" b="0" i="1" smtClean="0">
                              <a:latin typeface="Cambria Math" panose="02040503050406030204" pitchFamily="18" charset="0"/>
                            </a:rPr>
                            <m:t>2</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𝑂</m:t>
                                  </m:r>
                                </m:e>
                                <m:sub>
                                  <m:r>
                                    <a:rPr lang="en-US" sz="1600" i="1">
                                      <a:latin typeface="Cambria Math" panose="02040503050406030204" pitchFamily="18" charset="0"/>
                                    </a:rPr>
                                    <m:t>𝑖</m:t>
                                  </m:r>
                                  <m:r>
                                    <a:rPr lang="en-US" sz="1600" b="0" i="1" smtClean="0">
                                      <a:latin typeface="Cambria Math" panose="02040503050406030204" pitchFamily="18" charset="0"/>
                                    </a:rPr>
                                    <m:t>2</m:t>
                                  </m:r>
                                </m:sub>
                              </m:sSub>
                            </m:e>
                          </m:d>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𝑁</m:t>
                              </m:r>
                            </m:e>
                            <m:sub>
                              <m:r>
                                <a:rPr lang="en-US" sz="1600" b="0" i="1" smtClean="0">
                                  <a:latin typeface="Cambria Math" panose="02040503050406030204" pitchFamily="18" charset="0"/>
                                  <a:ea typeface="Cambria Math" panose="02040503050406030204" pitchFamily="18" charset="0"/>
                                </a:rPr>
                                <m:t>2</m:t>
                              </m:r>
                            </m:sub>
                          </m:sSub>
                        </m:num>
                        <m:den>
                          <m:r>
                            <a:rPr lang="en-US" sz="1600" b="0" i="1" smtClean="0">
                              <a:latin typeface="Cambria Math" panose="02040503050406030204" pitchFamily="18" charset="0"/>
                            </a:rPr>
                            <m:t>𝑁</m:t>
                          </m:r>
                        </m:den>
                      </m:f>
                    </m:oMath>
                  </m:oMathPara>
                </a14:m>
                <a:endParaRPr lang="en-US" sz="1600" dirty="0"/>
              </a:p>
            </p:txBody>
          </p:sp>
        </mc:Choice>
        <mc:Fallback xmlns="">
          <p:sp>
            <p:nvSpPr>
              <p:cNvPr id="7" name="TextBox 6">
                <a:extLst>
                  <a:ext uri="{FF2B5EF4-FFF2-40B4-BE49-F238E27FC236}">
                    <a16:creationId xmlns:a16="http://schemas.microsoft.com/office/drawing/2014/main" id="{CEF5F692-71A8-F71D-144F-CF6DEFEF7B6E}"/>
                  </a:ext>
                </a:extLst>
              </p:cNvPr>
              <p:cNvSpPr txBox="1">
                <a:spLocks noRot="1" noChangeAspect="1" noMove="1" noResize="1" noEditPoints="1" noAdjustHandles="1" noChangeArrowheads="1" noChangeShapeType="1" noTextEdit="1"/>
              </p:cNvSpPr>
              <p:nvPr/>
            </p:nvSpPr>
            <p:spPr>
              <a:xfrm>
                <a:off x="838200" y="2664752"/>
                <a:ext cx="2017540" cy="47628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39741F-646A-45DD-6DFB-F861682459C0}"/>
                  </a:ext>
                </a:extLst>
              </p:cNvPr>
              <p:cNvSpPr txBox="1"/>
              <p:nvPr/>
            </p:nvSpPr>
            <p:spPr>
              <a:xfrm>
                <a:off x="838841" y="3198587"/>
                <a:ext cx="2044919" cy="8976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836967"/>
                              </a:solidFill>
                              <a:latin typeface="Cambria Math" panose="02040503050406030204" pitchFamily="18" charset="0"/>
                            </a:rPr>
                          </m:ctrlPr>
                        </m:sSubSupPr>
                        <m:e>
                          <m:r>
                            <a:rPr lang="en-US" sz="1600" i="1" dirty="0">
                              <a:latin typeface="Cambria Math" panose="02040503050406030204" pitchFamily="18" charset="0"/>
                            </a:rPr>
                            <m:t>𝑥</m:t>
                          </m:r>
                        </m:e>
                        <m:sub>
                          <m:r>
                            <a:rPr lang="en-US" sz="1600" i="0" dirty="0">
                              <a:latin typeface="Cambria Math" panose="02040503050406030204" pitchFamily="18" charset="0"/>
                            </a:rPr>
                            <m:t>1</m:t>
                          </m:r>
                        </m:sub>
                        <m:sup>
                          <m:r>
                            <a:rPr lang="en-US" sz="1600" i="0" dirty="0">
                              <a:latin typeface="Cambria Math" panose="02040503050406030204" pitchFamily="18" charset="0"/>
                            </a:rPr>
                            <m:t>2</m:t>
                          </m:r>
                        </m:sup>
                      </m:sSubSup>
                      <m:r>
                        <a:rPr lang="en-US" sz="1600" i="0" dirty="0">
                          <a:latin typeface="Cambria Math" panose="02040503050406030204" pitchFamily="18" charset="0"/>
                        </a:rPr>
                        <m:t>=</m:t>
                      </m:r>
                      <m:nary>
                        <m:naryPr>
                          <m:chr m:val="∑"/>
                          <m:limLoc m:val="undOvr"/>
                          <m:grow m:val="on"/>
                          <m:ctrlPr>
                            <a:rPr lang="en-US" sz="1600" i="1" dirty="0">
                              <a:latin typeface="Cambria Math" panose="02040503050406030204" pitchFamily="18" charset="0"/>
                            </a:rPr>
                          </m:ctrlPr>
                        </m:naryPr>
                        <m:sub>
                          <m:r>
                            <a:rPr lang="en-US" sz="1600" i="1" dirty="0">
                              <a:latin typeface="Cambria Math" panose="02040503050406030204" pitchFamily="18" charset="0"/>
                            </a:rPr>
                            <m:t>𝑖</m:t>
                          </m:r>
                          <m:r>
                            <a:rPr lang="en-US" sz="1600" i="0" dirty="0">
                              <a:latin typeface="Cambria Math" panose="02040503050406030204" pitchFamily="18" charset="0"/>
                            </a:rPr>
                            <m:t>=1</m:t>
                          </m:r>
                        </m:sub>
                        <m:sup>
                          <m:r>
                            <a:rPr lang="en-US" sz="1600" i="1" dirty="0">
                              <a:latin typeface="Cambria Math" panose="02040503050406030204" pitchFamily="18" charset="0"/>
                            </a:rPr>
                            <m:t>𝑘</m:t>
                          </m:r>
                        </m:sup>
                        <m:e>
                          <m:f>
                            <m:fPr>
                              <m:ctrlPr>
                                <a:rPr lang="en-US" sz="1600" i="1" dirty="0">
                                  <a:solidFill>
                                    <a:srgbClr val="836967"/>
                                  </a:solidFill>
                                  <a:latin typeface="Cambria Math" panose="02040503050406030204" pitchFamily="18" charset="0"/>
                                </a:rPr>
                              </m:ctrlPr>
                            </m:fPr>
                            <m:num>
                              <m:sSup>
                                <m:sSupPr>
                                  <m:ctrlPr>
                                    <a:rPr lang="en-US" sz="1600" i="1" dirty="0">
                                      <a:solidFill>
                                        <a:srgbClr val="836967"/>
                                      </a:solidFill>
                                      <a:latin typeface="Cambria Math" panose="02040503050406030204" pitchFamily="18" charset="0"/>
                                    </a:rPr>
                                  </m:ctrlPr>
                                </m:sSupPr>
                                <m:e>
                                  <m:d>
                                    <m:dPr>
                                      <m:ctrlPr>
                                        <a:rPr lang="en-US" sz="1600" i="1" dirty="0">
                                          <a:solidFill>
                                            <a:srgbClr val="836967"/>
                                          </a:solidFill>
                                          <a:latin typeface="Cambria Math" panose="02040503050406030204" pitchFamily="18" charset="0"/>
                                        </a:rPr>
                                      </m:ctrlPr>
                                    </m:dPr>
                                    <m:e>
                                      <m:sSub>
                                        <m:sSubPr>
                                          <m:ctrlPr>
                                            <a:rPr lang="en-US" sz="1600" i="1" dirty="0">
                                              <a:solidFill>
                                                <a:srgbClr val="836967"/>
                                              </a:solidFill>
                                              <a:latin typeface="Cambria Math" panose="02040503050406030204" pitchFamily="18" charset="0"/>
                                            </a:rPr>
                                          </m:ctrlPr>
                                        </m:sSubPr>
                                        <m:e>
                                          <m:r>
                                            <a:rPr lang="en-US" sz="1600" i="1" dirty="0">
                                              <a:latin typeface="Cambria Math" panose="02040503050406030204" pitchFamily="18" charset="0"/>
                                            </a:rPr>
                                            <m:t>𝑂</m:t>
                                          </m:r>
                                        </m:e>
                                        <m:sub>
                                          <m:r>
                                            <a:rPr lang="en-US" sz="1600" i="1" dirty="0">
                                              <a:latin typeface="Cambria Math" panose="02040503050406030204" pitchFamily="18" charset="0"/>
                                            </a:rPr>
                                            <m:t>𝑖</m:t>
                                          </m:r>
                                          <m:r>
                                            <a:rPr lang="en-US" sz="1600" b="0" i="1" dirty="0" smtClean="0">
                                              <a:latin typeface="Cambria Math" panose="02040503050406030204" pitchFamily="18" charset="0"/>
                                            </a:rPr>
                                            <m:t>1</m:t>
                                          </m:r>
                                        </m:sub>
                                      </m:sSub>
                                      <m:r>
                                        <a:rPr lang="en-US" sz="1600" i="0" dirty="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𝑖</m:t>
                                          </m:r>
                                          <m:r>
                                            <a:rPr lang="en-US" sz="1600" i="1">
                                              <a:latin typeface="Cambria Math" panose="02040503050406030204" pitchFamily="18" charset="0"/>
                                            </a:rPr>
                                            <m:t>1</m:t>
                                          </m:r>
                                        </m:sub>
                                      </m:sSub>
                                    </m:e>
                                  </m:d>
                                </m:e>
                                <m:sup>
                                  <m:r>
                                    <a:rPr lang="en-US" sz="1600" i="0" dirty="0">
                                      <a:latin typeface="Cambria Math" panose="02040503050406030204" pitchFamily="18" charset="0"/>
                                    </a:rPr>
                                    <m:t>2</m:t>
                                  </m:r>
                                </m:sup>
                              </m:sSup>
                            </m:num>
                            <m:den>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𝑖</m:t>
                                  </m:r>
                                  <m:r>
                                    <a:rPr lang="en-US" sz="1600" i="1">
                                      <a:latin typeface="Cambria Math" panose="02040503050406030204" pitchFamily="18" charset="0"/>
                                    </a:rPr>
                                    <m:t>1</m:t>
                                  </m:r>
                                </m:sub>
                              </m:sSub>
                            </m:den>
                          </m:f>
                        </m:e>
                      </m:nary>
                    </m:oMath>
                  </m:oMathPara>
                </a14:m>
                <a:endParaRPr lang="en-US" sz="1600" dirty="0"/>
              </a:p>
            </p:txBody>
          </p:sp>
        </mc:Choice>
        <mc:Fallback xmlns="">
          <p:sp>
            <p:nvSpPr>
              <p:cNvPr id="8" name="TextBox 7">
                <a:extLst>
                  <a:ext uri="{FF2B5EF4-FFF2-40B4-BE49-F238E27FC236}">
                    <a16:creationId xmlns:a16="http://schemas.microsoft.com/office/drawing/2014/main" id="{6339741F-646A-45DD-6DFB-F861682459C0}"/>
                  </a:ext>
                </a:extLst>
              </p:cNvPr>
              <p:cNvSpPr txBox="1">
                <a:spLocks noRot="1" noChangeAspect="1" noMove="1" noResize="1" noEditPoints="1" noAdjustHandles="1" noChangeArrowheads="1" noChangeShapeType="1" noTextEdit="1"/>
              </p:cNvSpPr>
              <p:nvPr/>
            </p:nvSpPr>
            <p:spPr>
              <a:xfrm>
                <a:off x="838841" y="3198587"/>
                <a:ext cx="2044919" cy="8976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0693AF-9A14-95A4-83DC-B0157E92178E}"/>
                  </a:ext>
                </a:extLst>
              </p:cNvPr>
              <p:cNvSpPr txBox="1"/>
              <p:nvPr/>
            </p:nvSpPr>
            <p:spPr>
              <a:xfrm>
                <a:off x="822137" y="4153820"/>
                <a:ext cx="2044919" cy="8976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836967"/>
                              </a:solidFill>
                              <a:latin typeface="Cambria Math" panose="02040503050406030204" pitchFamily="18" charset="0"/>
                            </a:rPr>
                          </m:ctrlPr>
                        </m:sSubSupPr>
                        <m:e>
                          <m:r>
                            <a:rPr lang="en-US" sz="1600" i="1" dirty="0">
                              <a:latin typeface="Cambria Math" panose="02040503050406030204" pitchFamily="18" charset="0"/>
                            </a:rPr>
                            <m:t>𝑥</m:t>
                          </m:r>
                        </m:e>
                        <m:sub>
                          <m:r>
                            <a:rPr lang="en-US" sz="1600" b="0" i="0" dirty="0" smtClean="0">
                              <a:latin typeface="Cambria Math" panose="02040503050406030204" pitchFamily="18" charset="0"/>
                            </a:rPr>
                            <m:t>2</m:t>
                          </m:r>
                        </m:sub>
                        <m:sup>
                          <m:r>
                            <a:rPr lang="en-US" sz="1600" i="0" dirty="0">
                              <a:latin typeface="Cambria Math" panose="02040503050406030204" pitchFamily="18" charset="0"/>
                            </a:rPr>
                            <m:t>2</m:t>
                          </m:r>
                        </m:sup>
                      </m:sSubSup>
                      <m:r>
                        <a:rPr lang="en-US" sz="1600" i="0" dirty="0">
                          <a:latin typeface="Cambria Math" panose="02040503050406030204" pitchFamily="18" charset="0"/>
                        </a:rPr>
                        <m:t>=</m:t>
                      </m:r>
                      <m:nary>
                        <m:naryPr>
                          <m:chr m:val="∑"/>
                          <m:limLoc m:val="undOvr"/>
                          <m:grow m:val="on"/>
                          <m:ctrlPr>
                            <a:rPr lang="en-US" sz="1600" i="1" dirty="0">
                              <a:latin typeface="Cambria Math" panose="02040503050406030204" pitchFamily="18" charset="0"/>
                            </a:rPr>
                          </m:ctrlPr>
                        </m:naryPr>
                        <m:sub>
                          <m:r>
                            <a:rPr lang="en-US" sz="1600" i="1" dirty="0">
                              <a:latin typeface="Cambria Math" panose="02040503050406030204" pitchFamily="18" charset="0"/>
                            </a:rPr>
                            <m:t>𝑖</m:t>
                          </m:r>
                          <m:r>
                            <a:rPr lang="en-US" sz="1600" i="0" dirty="0">
                              <a:latin typeface="Cambria Math" panose="02040503050406030204" pitchFamily="18" charset="0"/>
                            </a:rPr>
                            <m:t>=1</m:t>
                          </m:r>
                        </m:sub>
                        <m:sup>
                          <m:r>
                            <a:rPr lang="en-US" sz="1600" i="1" dirty="0">
                              <a:latin typeface="Cambria Math" panose="02040503050406030204" pitchFamily="18" charset="0"/>
                            </a:rPr>
                            <m:t>𝑘</m:t>
                          </m:r>
                        </m:sup>
                        <m:e>
                          <m:f>
                            <m:fPr>
                              <m:ctrlPr>
                                <a:rPr lang="en-US" sz="1600" i="1" dirty="0">
                                  <a:solidFill>
                                    <a:srgbClr val="836967"/>
                                  </a:solidFill>
                                  <a:latin typeface="Cambria Math" panose="02040503050406030204" pitchFamily="18" charset="0"/>
                                </a:rPr>
                              </m:ctrlPr>
                            </m:fPr>
                            <m:num>
                              <m:sSup>
                                <m:sSupPr>
                                  <m:ctrlPr>
                                    <a:rPr lang="en-US" sz="1600" i="1" dirty="0">
                                      <a:solidFill>
                                        <a:srgbClr val="836967"/>
                                      </a:solidFill>
                                      <a:latin typeface="Cambria Math" panose="02040503050406030204" pitchFamily="18" charset="0"/>
                                    </a:rPr>
                                  </m:ctrlPr>
                                </m:sSupPr>
                                <m:e>
                                  <m:d>
                                    <m:dPr>
                                      <m:ctrlPr>
                                        <a:rPr lang="en-US" sz="1600" i="1" dirty="0">
                                          <a:solidFill>
                                            <a:srgbClr val="836967"/>
                                          </a:solidFill>
                                          <a:latin typeface="Cambria Math" panose="02040503050406030204" pitchFamily="18" charset="0"/>
                                        </a:rPr>
                                      </m:ctrlPr>
                                    </m:dPr>
                                    <m:e>
                                      <m:sSub>
                                        <m:sSubPr>
                                          <m:ctrlPr>
                                            <a:rPr lang="en-US" sz="1600" i="1" dirty="0">
                                              <a:solidFill>
                                                <a:srgbClr val="836967"/>
                                              </a:solidFill>
                                              <a:latin typeface="Cambria Math" panose="02040503050406030204" pitchFamily="18" charset="0"/>
                                            </a:rPr>
                                          </m:ctrlPr>
                                        </m:sSubPr>
                                        <m:e>
                                          <m:r>
                                            <a:rPr lang="en-US" sz="1600" i="1" dirty="0">
                                              <a:latin typeface="Cambria Math" panose="02040503050406030204" pitchFamily="18" charset="0"/>
                                            </a:rPr>
                                            <m:t>𝑂</m:t>
                                          </m:r>
                                        </m:e>
                                        <m:sub>
                                          <m:r>
                                            <a:rPr lang="en-US" sz="1600" i="1" dirty="0">
                                              <a:latin typeface="Cambria Math" panose="02040503050406030204" pitchFamily="18" charset="0"/>
                                            </a:rPr>
                                            <m:t>𝑖</m:t>
                                          </m:r>
                                          <m:r>
                                            <a:rPr lang="en-US" sz="1600" b="0" i="1" dirty="0" smtClean="0">
                                              <a:latin typeface="Cambria Math" panose="02040503050406030204" pitchFamily="18" charset="0"/>
                                            </a:rPr>
                                            <m:t>2</m:t>
                                          </m:r>
                                        </m:sub>
                                      </m:sSub>
                                      <m:r>
                                        <a:rPr lang="en-US" sz="1600" i="0" dirty="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𝑖</m:t>
                                          </m:r>
                                          <m:r>
                                            <a:rPr lang="en-US" sz="1600" b="0" i="1" smtClean="0">
                                              <a:latin typeface="Cambria Math" panose="02040503050406030204" pitchFamily="18" charset="0"/>
                                            </a:rPr>
                                            <m:t>2</m:t>
                                          </m:r>
                                        </m:sub>
                                      </m:sSub>
                                    </m:e>
                                  </m:d>
                                </m:e>
                                <m:sup>
                                  <m:r>
                                    <a:rPr lang="en-US" sz="1600" i="0" dirty="0">
                                      <a:latin typeface="Cambria Math" panose="02040503050406030204" pitchFamily="18" charset="0"/>
                                    </a:rPr>
                                    <m:t>2</m:t>
                                  </m:r>
                                </m:sup>
                              </m:sSup>
                            </m:num>
                            <m:den>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𝑖</m:t>
                                  </m:r>
                                  <m:r>
                                    <a:rPr lang="en-US" sz="1600" b="0" i="1" smtClean="0">
                                      <a:latin typeface="Cambria Math" panose="02040503050406030204" pitchFamily="18" charset="0"/>
                                    </a:rPr>
                                    <m:t>2</m:t>
                                  </m:r>
                                </m:sub>
                              </m:sSub>
                            </m:den>
                          </m:f>
                        </m:e>
                      </m:nary>
                    </m:oMath>
                  </m:oMathPara>
                </a14:m>
                <a:endParaRPr lang="en-US" sz="1600" dirty="0"/>
              </a:p>
            </p:txBody>
          </p:sp>
        </mc:Choice>
        <mc:Fallback xmlns="">
          <p:sp>
            <p:nvSpPr>
              <p:cNvPr id="9" name="TextBox 8">
                <a:extLst>
                  <a:ext uri="{FF2B5EF4-FFF2-40B4-BE49-F238E27FC236}">
                    <a16:creationId xmlns:a16="http://schemas.microsoft.com/office/drawing/2014/main" id="{FF0693AF-9A14-95A4-83DC-B0157E92178E}"/>
                  </a:ext>
                </a:extLst>
              </p:cNvPr>
              <p:cNvSpPr txBox="1">
                <a:spLocks noRot="1" noChangeAspect="1" noMove="1" noResize="1" noEditPoints="1" noAdjustHandles="1" noChangeArrowheads="1" noChangeShapeType="1" noTextEdit="1"/>
              </p:cNvSpPr>
              <p:nvPr/>
            </p:nvSpPr>
            <p:spPr>
              <a:xfrm>
                <a:off x="822137" y="4153820"/>
                <a:ext cx="2044919" cy="8976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E423944-A905-D466-85C1-C0901399AEBB}"/>
                  </a:ext>
                </a:extLst>
              </p:cNvPr>
              <p:cNvSpPr txBox="1"/>
              <p:nvPr/>
            </p:nvSpPr>
            <p:spPr>
              <a:xfrm>
                <a:off x="1237882" y="5277067"/>
                <a:ext cx="1062920" cy="249555"/>
              </a:xfrm>
              <a:prstGeom prst="rect">
                <a:avLst/>
              </a:prstGeom>
              <a:noFill/>
            </p:spPr>
            <p:txBody>
              <a:bodyPr wrap="none" lIns="0" tIns="0" rIns="0" bIns="0" rtlCol="0">
                <a:spAutoFit/>
              </a:bodyPr>
              <a:lstStyle/>
              <a:p>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bSup>
                      <m:sSubSupPr>
                        <m:ctrlPr>
                          <a:rPr lang="en-US" sz="1600" i="1" dirty="0">
                            <a:solidFill>
                              <a:srgbClr val="836967"/>
                            </a:solidFill>
                            <a:latin typeface="Cambria Math" panose="02040503050406030204" pitchFamily="18" charset="0"/>
                          </a:rPr>
                        </m:ctrlPr>
                      </m:sSubSupPr>
                      <m:e>
                        <m:r>
                          <a:rPr lang="en-US" sz="1600" i="1" dirty="0">
                            <a:latin typeface="Cambria Math" panose="02040503050406030204" pitchFamily="18" charset="0"/>
                          </a:rPr>
                          <m:t>𝑥</m:t>
                        </m:r>
                      </m:e>
                      <m:sub>
                        <m:r>
                          <a:rPr lang="en-US" sz="1600" dirty="0">
                            <a:latin typeface="Cambria Math" panose="02040503050406030204" pitchFamily="18" charset="0"/>
                          </a:rPr>
                          <m:t>1</m:t>
                        </m:r>
                      </m:sub>
                      <m:sup>
                        <m:r>
                          <a:rPr lang="en-US" sz="1600" dirty="0">
                            <a:latin typeface="Cambria Math" panose="02040503050406030204" pitchFamily="18" charset="0"/>
                          </a:rPr>
                          <m:t>2</m:t>
                        </m:r>
                      </m:sup>
                    </m:sSubSup>
                  </m:oMath>
                </a14:m>
                <a:r>
                  <a:rPr lang="en-US" sz="1600" dirty="0"/>
                  <a:t>+</a:t>
                </a:r>
                <a:r>
                  <a:rPr lang="en-US" sz="1600" dirty="0">
                    <a:solidFill>
                      <a:srgbClr val="836967"/>
                    </a:solidFill>
                  </a:rPr>
                  <a:t> </a:t>
                </a:r>
                <a14:m>
                  <m:oMath xmlns:m="http://schemas.openxmlformats.org/officeDocument/2006/math">
                    <m:sSubSup>
                      <m:sSubSupPr>
                        <m:ctrlPr>
                          <a:rPr lang="en-US" sz="1600" i="1" dirty="0">
                            <a:solidFill>
                              <a:srgbClr val="836967"/>
                            </a:solidFill>
                            <a:latin typeface="Cambria Math" panose="02040503050406030204" pitchFamily="18" charset="0"/>
                          </a:rPr>
                        </m:ctrlPr>
                      </m:sSubSupPr>
                      <m:e>
                        <m:r>
                          <a:rPr lang="en-US" sz="1600" i="1" dirty="0">
                            <a:latin typeface="Cambria Math" panose="02040503050406030204" pitchFamily="18" charset="0"/>
                          </a:rPr>
                          <m:t>𝑥</m:t>
                        </m:r>
                      </m:e>
                      <m:sub>
                        <m:r>
                          <a:rPr lang="en-US" sz="1600" b="0" i="0" dirty="0" smtClean="0">
                            <a:latin typeface="Cambria Math" panose="02040503050406030204" pitchFamily="18" charset="0"/>
                          </a:rPr>
                          <m:t>2</m:t>
                        </m:r>
                      </m:sub>
                      <m:sup>
                        <m:r>
                          <a:rPr lang="en-US" sz="1600" dirty="0">
                            <a:latin typeface="Cambria Math" panose="02040503050406030204" pitchFamily="18" charset="0"/>
                          </a:rPr>
                          <m:t>2</m:t>
                        </m:r>
                      </m:sup>
                    </m:sSubSup>
                  </m:oMath>
                </a14:m>
                <a:endParaRPr lang="en-US" sz="1600" dirty="0"/>
              </a:p>
            </p:txBody>
          </p:sp>
        </mc:Choice>
        <mc:Fallback xmlns="">
          <p:sp>
            <p:nvSpPr>
              <p:cNvPr id="10" name="TextBox 9">
                <a:extLst>
                  <a:ext uri="{FF2B5EF4-FFF2-40B4-BE49-F238E27FC236}">
                    <a16:creationId xmlns:a16="http://schemas.microsoft.com/office/drawing/2014/main" id="{DE423944-A905-D466-85C1-C0901399AEBB}"/>
                  </a:ext>
                </a:extLst>
              </p:cNvPr>
              <p:cNvSpPr txBox="1">
                <a:spLocks noRot="1" noChangeAspect="1" noMove="1" noResize="1" noEditPoints="1" noAdjustHandles="1" noChangeArrowheads="1" noChangeShapeType="1" noTextEdit="1"/>
              </p:cNvSpPr>
              <p:nvPr/>
            </p:nvSpPr>
            <p:spPr>
              <a:xfrm>
                <a:off x="1237882" y="5277067"/>
                <a:ext cx="1062920" cy="249555"/>
              </a:xfrm>
              <a:prstGeom prst="rect">
                <a:avLst/>
              </a:prstGeom>
              <a:blipFill>
                <a:blip r:embed="rId6"/>
                <a:stretch>
                  <a:fillRect l="-4598" t="-24390" r="-2874" b="-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E94370-E42B-F750-69BD-977CFCD9C4E6}"/>
                  </a:ext>
                </a:extLst>
              </p:cNvPr>
              <p:cNvSpPr txBox="1"/>
              <p:nvPr/>
            </p:nvSpPr>
            <p:spPr>
              <a:xfrm>
                <a:off x="4025900" y="1982629"/>
                <a:ext cx="7194550" cy="2619435"/>
              </a:xfrm>
              <a:prstGeom prst="rect">
                <a:avLst/>
              </a:prstGeom>
              <a:noFill/>
            </p:spPr>
            <p:txBody>
              <a:bodyPr wrap="square" rtlCol="0">
                <a:spAutoFit/>
              </a:bodyPr>
              <a:lstStyle/>
              <a:p>
                <a:r>
                  <a:rPr lang="en-US" dirty="0"/>
                  <a:t>Where: </a:t>
                </a:r>
              </a:p>
              <a:p>
                <a:pPr marL="285750" indent="-285750">
                  <a:buFont typeface="Arial" panose="020B0604020202020204" pitchFamily="34" charset="0"/>
                  <a:buChar char="•"/>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𝑂</m:t>
                        </m:r>
                      </m:e>
                      <m:sub>
                        <m:r>
                          <a:rPr lang="en-US" sz="1600" i="1" smtClean="0">
                            <a:latin typeface="Cambria Math" panose="02040503050406030204" pitchFamily="18" charset="0"/>
                          </a:rPr>
                          <m:t>𝑖</m:t>
                        </m:r>
                        <m:r>
                          <a:rPr lang="en-US" sz="1600" b="0" i="1" smtClean="0">
                            <a:latin typeface="Cambria Math" panose="02040503050406030204" pitchFamily="18" charset="0"/>
                          </a:rPr>
                          <m:t>2</m:t>
                        </m:r>
                      </m:sub>
                    </m:sSub>
                  </m:oMath>
                </a14:m>
                <a:r>
                  <a:rPr lang="en-US" sz="1600" dirty="0"/>
                  <a:t> are the number of observation in category 𝑖 in distribution 1 and 2, respectively. </a:t>
                </a:r>
              </a:p>
              <a:p>
                <a:pPr marL="285750" indent="-285750">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𝑁</m:t>
                        </m:r>
                      </m:e>
                      <m:sub>
                        <m:r>
                          <a:rPr lang="en-US" sz="1600" b="0" i="1" smtClean="0">
                            <a:latin typeface="Cambria Math" panose="02040503050406030204" pitchFamily="18" charset="0"/>
                            <a:ea typeface="Cambria Math" panose="02040503050406030204" pitchFamily="18" charset="0"/>
                          </a:rPr>
                          <m:t>1</m:t>
                        </m:r>
                      </m:sub>
                    </m:sSub>
                  </m:oMath>
                </a14:m>
                <a:r>
                  <a:rPr lang="en-US" sz="1600" dirty="0"/>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𝑁</m:t>
                        </m:r>
                      </m:e>
                      <m:sub>
                        <m:r>
                          <a:rPr lang="en-US" sz="1600" b="0" i="1" smtClean="0">
                            <a:latin typeface="Cambria Math" panose="02040503050406030204" pitchFamily="18" charset="0"/>
                            <a:ea typeface="Cambria Math" panose="02040503050406030204" pitchFamily="18" charset="0"/>
                          </a:rPr>
                          <m:t>2</m:t>
                        </m:r>
                      </m:sub>
                    </m:sSub>
                  </m:oMath>
                </a14:m>
                <a:r>
                  <a:rPr lang="en-US" sz="1600" dirty="0"/>
                  <a:t>, and </a:t>
                </a:r>
                <a14:m>
                  <m:oMath xmlns:m="http://schemas.openxmlformats.org/officeDocument/2006/math">
                    <m:r>
                      <a:rPr lang="en-US" sz="1600" i="1">
                        <a:latin typeface="Cambria Math" panose="02040503050406030204" pitchFamily="18" charset="0"/>
                      </a:rPr>
                      <m:t>𝑁</m:t>
                    </m:r>
                  </m:oMath>
                </a14:m>
                <a:r>
                  <a:rPr lang="en-US" sz="1600" dirty="0"/>
                  <a:t> are the number of samples in distribution 1, 2, and total, respectively.</a:t>
                </a:r>
              </a:p>
              <a:p>
                <a:pPr marL="285750" indent="-285750">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oMath>
                </a14:m>
                <a:r>
                  <a:rPr lang="en-US" sz="1600" dirty="0"/>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𝑖</m:t>
                        </m:r>
                        <m:r>
                          <a:rPr lang="en-US" sz="1600" b="0" i="1" smtClean="0">
                            <a:latin typeface="Cambria Math" panose="02040503050406030204" pitchFamily="18" charset="0"/>
                          </a:rPr>
                          <m:t>2</m:t>
                        </m:r>
                      </m:sub>
                    </m:sSub>
                  </m:oMath>
                </a14:m>
                <a:r>
                  <a:rPr lang="en-US" sz="1600" dirty="0"/>
                  <a:t> are the expected counts of observation 𝑖 in the distribution 1 and 2, respectively. </a:t>
                </a:r>
              </a:p>
              <a:p>
                <a:pPr marL="285750" indent="-285750">
                  <a:buFont typeface="Arial" panose="020B0604020202020204" pitchFamily="34" charset="0"/>
                  <a:buChar char="•"/>
                </a:pPr>
                <a14:m>
                  <m:oMath xmlns:m="http://schemas.openxmlformats.org/officeDocument/2006/math">
                    <m:r>
                      <a:rPr lang="en-US" sz="1600" i="1" dirty="0" smtClean="0">
                        <a:latin typeface="Cambria Math" panose="02040503050406030204" pitchFamily="18" charset="0"/>
                      </a:rPr>
                      <m:t>𝑘</m:t>
                    </m:r>
                  </m:oMath>
                </a14:m>
                <a:r>
                  <a:rPr lang="en-US" sz="1600" dirty="0"/>
                  <a:t> is the number of the category, which is 7 in this study (PMV=-3:3).</a:t>
                </a:r>
              </a:p>
              <a:p>
                <a:pPr marL="285750" indent="-285750">
                  <a:buFont typeface="Arial" panose="020B0604020202020204" pitchFamily="34" charset="0"/>
                  <a:buChar char="•"/>
                </a:pPr>
                <a14:m>
                  <m:oMath xmlns:m="http://schemas.openxmlformats.org/officeDocument/2006/math">
                    <m:sSubSup>
                      <m:sSubSupPr>
                        <m:ctrlPr>
                          <a:rPr lang="en-US" sz="1600" i="1" dirty="0" smtClean="0">
                            <a:solidFill>
                              <a:srgbClr val="836967"/>
                            </a:solidFill>
                            <a:latin typeface="Cambria Math" panose="02040503050406030204" pitchFamily="18" charset="0"/>
                          </a:rPr>
                        </m:ctrlPr>
                      </m:sSubSupPr>
                      <m:e>
                        <m:r>
                          <a:rPr lang="en-US" sz="1600" i="1" dirty="0">
                            <a:latin typeface="Cambria Math" panose="02040503050406030204" pitchFamily="18" charset="0"/>
                          </a:rPr>
                          <m:t>𝑥</m:t>
                        </m:r>
                      </m:e>
                      <m:sub>
                        <m:r>
                          <a:rPr lang="en-US" sz="1600" i="0" dirty="0">
                            <a:latin typeface="Cambria Math" panose="02040503050406030204" pitchFamily="18" charset="0"/>
                          </a:rPr>
                          <m:t>1</m:t>
                        </m:r>
                      </m:sub>
                      <m:sup>
                        <m:r>
                          <a:rPr lang="en-US" sz="1600" i="0" dirty="0">
                            <a:latin typeface="Cambria Math" panose="02040503050406030204" pitchFamily="18" charset="0"/>
                          </a:rPr>
                          <m:t>2</m:t>
                        </m:r>
                      </m:sup>
                    </m:sSubSup>
                  </m:oMath>
                </a14:m>
                <a:r>
                  <a:rPr lang="en-US" sz="1600" dirty="0"/>
                  <a:t>, </a:t>
                </a:r>
                <a14:m>
                  <m:oMath xmlns:m="http://schemas.openxmlformats.org/officeDocument/2006/math">
                    <m:sSubSup>
                      <m:sSubSupPr>
                        <m:ctrlPr>
                          <a:rPr lang="en-US" sz="1600" i="1" dirty="0">
                            <a:solidFill>
                              <a:srgbClr val="836967"/>
                            </a:solidFill>
                            <a:latin typeface="Cambria Math" panose="02040503050406030204" pitchFamily="18" charset="0"/>
                          </a:rPr>
                        </m:ctrlPr>
                      </m:sSubSupPr>
                      <m:e>
                        <m:r>
                          <a:rPr lang="en-US" sz="1600" i="1" dirty="0">
                            <a:latin typeface="Cambria Math" panose="02040503050406030204" pitchFamily="18" charset="0"/>
                          </a:rPr>
                          <m:t>𝑥</m:t>
                        </m:r>
                      </m:e>
                      <m:sub>
                        <m:r>
                          <a:rPr lang="en-US" sz="1600" b="0" i="1" dirty="0" smtClean="0">
                            <a:latin typeface="Cambria Math" panose="02040503050406030204" pitchFamily="18" charset="0"/>
                          </a:rPr>
                          <m:t>2</m:t>
                        </m:r>
                      </m:sub>
                      <m:sup>
                        <m:r>
                          <a:rPr lang="en-US" sz="1600" dirty="0">
                            <a:latin typeface="Cambria Math" panose="02040503050406030204" pitchFamily="18" charset="0"/>
                          </a:rPr>
                          <m:t>2</m:t>
                        </m:r>
                      </m:sup>
                    </m:sSubSup>
                  </m:oMath>
                </a14:m>
                <a:r>
                  <a:rPr lang="en-US" sz="1600" dirty="0"/>
                  <a:t>, and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2</m:t>
                        </m:r>
                      </m:sup>
                    </m:sSup>
                  </m:oMath>
                </a14:m>
                <a:r>
                  <a:rPr lang="en-US" sz="1600" dirty="0"/>
                  <a:t> are the chi-square test statistic of distribution 1, 2, and total.</a:t>
                </a:r>
              </a:p>
              <a:p>
                <a:endParaRPr lang="en-US" dirty="0"/>
              </a:p>
            </p:txBody>
          </p:sp>
        </mc:Choice>
        <mc:Fallback xmlns="">
          <p:sp>
            <p:nvSpPr>
              <p:cNvPr id="11" name="TextBox 10">
                <a:extLst>
                  <a:ext uri="{FF2B5EF4-FFF2-40B4-BE49-F238E27FC236}">
                    <a16:creationId xmlns:a16="http://schemas.microsoft.com/office/drawing/2014/main" id="{29E94370-E42B-F750-69BD-977CFCD9C4E6}"/>
                  </a:ext>
                </a:extLst>
              </p:cNvPr>
              <p:cNvSpPr txBox="1">
                <a:spLocks noRot="1" noChangeAspect="1" noMove="1" noResize="1" noEditPoints="1" noAdjustHandles="1" noChangeArrowheads="1" noChangeShapeType="1" noTextEdit="1"/>
              </p:cNvSpPr>
              <p:nvPr/>
            </p:nvSpPr>
            <p:spPr>
              <a:xfrm>
                <a:off x="4025900" y="1982629"/>
                <a:ext cx="7194550" cy="2619435"/>
              </a:xfrm>
              <a:prstGeom prst="rect">
                <a:avLst/>
              </a:prstGeom>
              <a:blipFill>
                <a:blip r:embed="rId7"/>
                <a:stretch>
                  <a:fillRect l="-677" t="-1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534AEA-25E9-448C-1E7E-EC2943AA33F4}"/>
                  </a:ext>
                </a:extLst>
              </p:cNvPr>
              <p:cNvSpPr txBox="1"/>
              <p:nvPr/>
            </p:nvSpPr>
            <p:spPr>
              <a:xfrm>
                <a:off x="3949700" y="4524682"/>
                <a:ext cx="7899400" cy="1754326"/>
              </a:xfrm>
              <a:prstGeom prst="rect">
                <a:avLst/>
              </a:prstGeom>
              <a:noFill/>
            </p:spPr>
            <p:txBody>
              <a:bodyPr wrap="square" rtlCol="0">
                <a:spAutoFit/>
              </a:bodyPr>
              <a:lstStyle/>
              <a:p>
                <a:r>
                  <a:rPr lang="en-US" dirty="0"/>
                  <a:t>Based 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r>
                  <a:rPr lang="en-US" dirty="0"/>
                  <a:t> and the degrees of freedom (7-1=6) , a </a:t>
                </a:r>
                <a:r>
                  <a:rPr lang="en-US" b="1" dirty="0"/>
                  <a:t>p-value</a:t>
                </a:r>
                <a:r>
                  <a:rPr lang="en-US" dirty="0"/>
                  <a:t> can be calculated. Typically:</a:t>
                </a:r>
              </a:p>
              <a:p>
                <a:pPr marL="285750" indent="-285750">
                  <a:buFont typeface="Arial" panose="020B0604020202020204" pitchFamily="34" charset="0"/>
                  <a:buChar char="•"/>
                </a:pPr>
                <a:r>
                  <a:rPr lang="en-US" dirty="0"/>
                  <a:t>If the p-value &lt; 0.05, the two distributions can be considered significantly different.</a:t>
                </a:r>
              </a:p>
              <a:p>
                <a:pPr marL="285750" indent="-285750">
                  <a:buFont typeface="Arial" panose="020B0604020202020204" pitchFamily="34" charset="0"/>
                  <a:buChar char="•"/>
                </a:pPr>
                <a:r>
                  <a:rPr lang="en-US" dirty="0"/>
                  <a:t>If the p-value &gt; 0.95, the two distributions can be considered similar.</a:t>
                </a:r>
              </a:p>
              <a:p>
                <a:r>
                  <a:rPr lang="en-US" dirty="0"/>
                  <a:t>  </a:t>
                </a:r>
              </a:p>
            </p:txBody>
          </p:sp>
        </mc:Choice>
        <mc:Fallback xmlns="">
          <p:sp>
            <p:nvSpPr>
              <p:cNvPr id="12" name="TextBox 11">
                <a:extLst>
                  <a:ext uri="{FF2B5EF4-FFF2-40B4-BE49-F238E27FC236}">
                    <a16:creationId xmlns:a16="http://schemas.microsoft.com/office/drawing/2014/main" id="{A9534AEA-25E9-448C-1E7E-EC2943AA33F4}"/>
                  </a:ext>
                </a:extLst>
              </p:cNvPr>
              <p:cNvSpPr txBox="1">
                <a:spLocks noRot="1" noChangeAspect="1" noMove="1" noResize="1" noEditPoints="1" noAdjustHandles="1" noChangeArrowheads="1" noChangeShapeType="1" noTextEdit="1"/>
              </p:cNvSpPr>
              <p:nvPr/>
            </p:nvSpPr>
            <p:spPr>
              <a:xfrm>
                <a:off x="3949700" y="4524682"/>
                <a:ext cx="7899400" cy="1754326"/>
              </a:xfrm>
              <a:prstGeom prst="rect">
                <a:avLst/>
              </a:prstGeom>
              <a:blipFill>
                <a:blip r:embed="rId8"/>
                <a:stretch>
                  <a:fillRect l="-694" t="-173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0A9F215-6AA7-7481-F805-E5A6922BED68}"/>
              </a:ext>
            </a:extLst>
          </p:cNvPr>
          <p:cNvSpPr txBox="1"/>
          <p:nvPr/>
        </p:nvSpPr>
        <p:spPr>
          <a:xfrm>
            <a:off x="0" y="6031209"/>
            <a:ext cx="12172950" cy="461665"/>
          </a:xfrm>
          <a:prstGeom prst="rect">
            <a:avLst/>
          </a:prstGeom>
          <a:noFill/>
        </p:spPr>
        <p:txBody>
          <a:bodyPr wrap="square">
            <a:spAutoFit/>
          </a:bodyPr>
          <a:lstStyle/>
          <a:p>
            <a:r>
              <a:rPr lang="en-US" sz="1200" dirty="0"/>
              <a:t>[1] Abramowitz, Milton, and Irene A. </a:t>
            </a:r>
            <a:r>
              <a:rPr lang="en-US" sz="1200" dirty="0" err="1"/>
              <a:t>Stegun</a:t>
            </a:r>
            <a:r>
              <a:rPr lang="en-US" sz="1200" dirty="0"/>
              <a:t>, eds. Handbook of Mathematical Functions: With Formulas, Graphs, and Mathematical Tables. 9. Dover print.; [</a:t>
            </a:r>
            <a:r>
              <a:rPr lang="en-US" sz="1200" dirty="0" err="1"/>
              <a:t>Nachdr</a:t>
            </a:r>
            <a:r>
              <a:rPr lang="en-US" sz="1200" dirty="0"/>
              <a:t>. der </a:t>
            </a:r>
            <a:r>
              <a:rPr lang="en-US" sz="1200" dirty="0" err="1"/>
              <a:t>Ausg</a:t>
            </a:r>
            <a:r>
              <a:rPr lang="en-US" sz="1200" dirty="0"/>
              <a:t>. von 1972]. Dover Books on Mathematics. New York, NY: Dover </a:t>
            </a:r>
            <a:r>
              <a:rPr lang="en-US" sz="1200" dirty="0" err="1"/>
              <a:t>Publ</a:t>
            </a:r>
            <a:r>
              <a:rPr lang="en-US" sz="1200" dirty="0"/>
              <a:t>, 2013.</a:t>
            </a:r>
          </a:p>
        </p:txBody>
      </p:sp>
    </p:spTree>
    <p:extLst>
      <p:ext uri="{BB962C8B-B14F-4D97-AF65-F5344CB8AC3E}">
        <p14:creationId xmlns:p14="http://schemas.microsoft.com/office/powerpoint/2010/main" val="2695740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DD89C-FF5C-7F68-15F3-C4A1F37DA9F4}"/>
              </a:ext>
            </a:extLst>
          </p:cNvPr>
          <p:cNvSpPr>
            <a:spLocks noGrp="1"/>
          </p:cNvSpPr>
          <p:nvPr>
            <p:ph type="title"/>
          </p:nvPr>
        </p:nvSpPr>
        <p:spPr/>
        <p:txBody>
          <a:bodyPr>
            <a:normAutofit fontScale="90000"/>
          </a:bodyPr>
          <a:lstStyle/>
          <a:p>
            <a:r>
              <a:rPr lang="en-US" dirty="0"/>
              <a:t>Information Entropy</a:t>
            </a:r>
          </a:p>
        </p:txBody>
      </p:sp>
      <p:sp>
        <p:nvSpPr>
          <p:cNvPr id="3" name="Slide Number Placeholder 2">
            <a:extLst>
              <a:ext uri="{FF2B5EF4-FFF2-40B4-BE49-F238E27FC236}">
                <a16:creationId xmlns:a16="http://schemas.microsoft.com/office/drawing/2014/main" id="{B3D0E837-585D-BDA4-4810-B9D9F5B1EB1F}"/>
              </a:ext>
            </a:extLst>
          </p:cNvPr>
          <p:cNvSpPr>
            <a:spLocks noGrp="1"/>
          </p:cNvSpPr>
          <p:nvPr>
            <p:ph type="sldNum" sz="quarter" idx="10"/>
          </p:nvPr>
        </p:nvSpPr>
        <p:spPr/>
        <p:txBody>
          <a:bodyPr/>
          <a:lstStyle/>
          <a:p>
            <a:fld id="{E18569AF-2237-4C38-90A2-3DAC76D180AF}" type="slidenum">
              <a:rPr lang="en-US" smtClean="0"/>
              <a:pPr/>
              <a:t>73</a:t>
            </a:fld>
            <a:endParaRPr lang="en-US" dirty="0"/>
          </a:p>
        </p:txBody>
      </p:sp>
      <p:pic>
        <p:nvPicPr>
          <p:cNvPr id="5" name="Picture 4" descr="A graph of different colored lines&#10;&#10;AI-generated content may be incorrect.">
            <a:extLst>
              <a:ext uri="{FF2B5EF4-FFF2-40B4-BE49-F238E27FC236}">
                <a16:creationId xmlns:a16="http://schemas.microsoft.com/office/drawing/2014/main" id="{789ED829-EC13-6C5C-F08B-ECC1D085B892}"/>
              </a:ext>
            </a:extLst>
          </p:cNvPr>
          <p:cNvPicPr>
            <a:picLocks noChangeAspect="1"/>
          </p:cNvPicPr>
          <p:nvPr/>
        </p:nvPicPr>
        <p:blipFill>
          <a:blip r:embed="rId2"/>
          <a:stretch>
            <a:fillRect/>
          </a:stretch>
        </p:blipFill>
        <p:spPr>
          <a:xfrm>
            <a:off x="5250212" y="3040641"/>
            <a:ext cx="6400165" cy="2836495"/>
          </a:xfrm>
          <a:prstGeom prst="rect">
            <a:avLst/>
          </a:prstGeom>
        </p:spPr>
      </p:pic>
      <p:sp>
        <p:nvSpPr>
          <p:cNvPr id="7" name="TextBox 6">
            <a:extLst>
              <a:ext uri="{FF2B5EF4-FFF2-40B4-BE49-F238E27FC236}">
                <a16:creationId xmlns:a16="http://schemas.microsoft.com/office/drawing/2014/main" id="{32E600CB-2BF1-DC4F-30B8-F882C9198013}"/>
              </a:ext>
            </a:extLst>
          </p:cNvPr>
          <p:cNvSpPr txBox="1"/>
          <p:nvPr/>
        </p:nvSpPr>
        <p:spPr>
          <a:xfrm>
            <a:off x="5457691" y="5877136"/>
            <a:ext cx="6305818" cy="369332"/>
          </a:xfrm>
          <a:prstGeom prst="rect">
            <a:avLst/>
          </a:prstGeom>
          <a:noFill/>
        </p:spPr>
        <p:txBody>
          <a:bodyPr wrap="square">
            <a:spAutoFit/>
          </a:bodyPr>
          <a:lstStyle/>
          <a:p>
            <a:r>
              <a:rPr lang="en-US" u="sng" dirty="0"/>
              <a:t>Information entropy varies with the time period of data collection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6C150D-3753-D6A8-C701-A274ACCA6691}"/>
                  </a:ext>
                </a:extLst>
              </p:cNvPr>
              <p:cNvSpPr txBox="1"/>
              <p:nvPr/>
            </p:nvSpPr>
            <p:spPr>
              <a:xfrm>
                <a:off x="1082675" y="1742281"/>
                <a:ext cx="2130711" cy="733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e>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r>
                                      <a:rPr lang="en-US" b="0" i="1" smtClean="0">
                                        <a:latin typeface="Cambria Math" panose="02040503050406030204" pitchFamily="18" charset="0"/>
                                      </a:rPr>
                                      <m:t>𝑛</m:t>
                                    </m:r>
                                  </m:sub>
                                </m:sSub>
                              </m:e>
                            </m:mr>
                            <m:m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𝑚𝑛</m:t>
                                    </m:r>
                                  </m:sub>
                                </m:sSub>
                              </m:e>
                            </m:mr>
                          </m:m>
                        </m:e>
                      </m:d>
                    </m:oMath>
                  </m:oMathPara>
                </a14:m>
                <a:endParaRPr lang="en-US" dirty="0"/>
              </a:p>
            </p:txBody>
          </p:sp>
        </mc:Choice>
        <mc:Fallback xmlns="">
          <p:sp>
            <p:nvSpPr>
              <p:cNvPr id="6" name="TextBox 5">
                <a:extLst>
                  <a:ext uri="{FF2B5EF4-FFF2-40B4-BE49-F238E27FC236}">
                    <a16:creationId xmlns:a16="http://schemas.microsoft.com/office/drawing/2014/main" id="{806C150D-3753-D6A8-C701-A274ACCA6691}"/>
                  </a:ext>
                </a:extLst>
              </p:cNvPr>
              <p:cNvSpPr txBox="1">
                <a:spLocks noRot="1" noChangeAspect="1" noMove="1" noResize="1" noEditPoints="1" noAdjustHandles="1" noChangeArrowheads="1" noChangeShapeType="1" noTextEdit="1"/>
              </p:cNvSpPr>
              <p:nvPr/>
            </p:nvSpPr>
            <p:spPr>
              <a:xfrm>
                <a:off x="1082675" y="1742281"/>
                <a:ext cx="2130711" cy="7333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8F8B86-B052-B14E-2619-5E76FA9428E6}"/>
                  </a:ext>
                </a:extLst>
              </p:cNvPr>
              <p:cNvSpPr txBox="1"/>
              <p:nvPr/>
            </p:nvSpPr>
            <p:spPr>
              <a:xfrm>
                <a:off x="1311275" y="2776001"/>
                <a:ext cx="1353897" cy="652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d>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𝑗</m:t>
                                      </m:r>
                                    </m:sub>
                                  </m:sSub>
                                </m:e>
                              </m:d>
                            </m:e>
                          </m:nary>
                        </m:den>
                      </m:f>
                    </m:oMath>
                  </m:oMathPara>
                </a14:m>
                <a:endParaRPr lang="en-US" dirty="0"/>
              </a:p>
            </p:txBody>
          </p:sp>
        </mc:Choice>
        <mc:Fallback xmlns="">
          <p:sp>
            <p:nvSpPr>
              <p:cNvPr id="8" name="TextBox 7">
                <a:extLst>
                  <a:ext uri="{FF2B5EF4-FFF2-40B4-BE49-F238E27FC236}">
                    <a16:creationId xmlns:a16="http://schemas.microsoft.com/office/drawing/2014/main" id="{8C8F8B86-B052-B14E-2619-5E76FA9428E6}"/>
                  </a:ext>
                </a:extLst>
              </p:cNvPr>
              <p:cNvSpPr txBox="1">
                <a:spLocks noRot="1" noChangeAspect="1" noMove="1" noResize="1" noEditPoints="1" noAdjustHandles="1" noChangeArrowheads="1" noChangeShapeType="1" noTextEdit="1"/>
              </p:cNvSpPr>
              <p:nvPr/>
            </p:nvSpPr>
            <p:spPr>
              <a:xfrm>
                <a:off x="1311275" y="2776001"/>
                <a:ext cx="1353897" cy="652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7F5D221-1B56-CDFB-DA0A-D48DAE6A4E23}"/>
                  </a:ext>
                </a:extLst>
              </p:cNvPr>
              <p:cNvSpPr txBox="1"/>
              <p:nvPr/>
            </p:nvSpPr>
            <p:spPr>
              <a:xfrm>
                <a:off x="1082675" y="3693656"/>
                <a:ext cx="2383473"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A7F5D221-1B56-CDFB-DA0A-D48DAE6A4E23}"/>
                  </a:ext>
                </a:extLst>
              </p:cNvPr>
              <p:cNvSpPr txBox="1">
                <a:spLocks noRot="1" noChangeAspect="1" noMove="1" noResize="1" noEditPoints="1" noAdjustHandles="1" noChangeArrowheads="1" noChangeShapeType="1" noTextEdit="1"/>
              </p:cNvSpPr>
              <p:nvPr/>
            </p:nvSpPr>
            <p:spPr>
              <a:xfrm>
                <a:off x="1082675" y="3693656"/>
                <a:ext cx="2383473" cy="54425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E2E1C0-2DF6-1F88-03D5-06EF4854DB63}"/>
                  </a:ext>
                </a:extLst>
              </p:cNvPr>
              <p:cNvSpPr txBox="1"/>
              <p:nvPr/>
            </p:nvSpPr>
            <p:spPr>
              <a:xfrm>
                <a:off x="4997450" y="1250808"/>
                <a:ext cx="4746625" cy="1815882"/>
              </a:xfrm>
              <a:prstGeom prst="rect">
                <a:avLst/>
              </a:prstGeom>
              <a:noFill/>
            </p:spPr>
            <p:txBody>
              <a:bodyPr wrap="square" rtlCol="0">
                <a:spAutoFit/>
              </a:bodyPr>
              <a:lstStyle/>
              <a:p>
                <a:r>
                  <a:rPr lang="en-US" sz="2000" dirty="0"/>
                  <a:t>Where: </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𝐴</m:t>
                    </m:r>
                  </m:oMath>
                </a14:m>
                <a:r>
                  <a:rPr lang="en-US" dirty="0"/>
                  <a:t> is the feature and outcome matrix </a:t>
                </a: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𝜆</m:t>
                        </m:r>
                      </m:e>
                      <m:sub>
                        <m:r>
                          <a:rPr lang="en-US" b="0" i="1" smtClean="0">
                            <a:latin typeface="Cambria Math" panose="02040503050406030204" pitchFamily="18" charset="0"/>
                          </a:rPr>
                          <m:t>𝑛</m:t>
                        </m:r>
                      </m:sub>
                    </m:sSub>
                    <m:r>
                      <a:rPr lang="en-US" b="0" i="1" smtClean="0">
                        <a:latin typeface="Cambria Math" panose="02040503050406030204" pitchFamily="18" charset="0"/>
                      </a:rPr>
                      <m:t>] </m:t>
                    </m:r>
                  </m:oMath>
                </a14:m>
                <a:r>
                  <a:rPr lang="en-US" dirty="0"/>
                  <a:t>is the eigenvector</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is the normalized eigenvalue</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 </m:t>
                    </m:r>
                  </m:oMath>
                </a14:m>
                <a:r>
                  <a:rPr lang="en-US" dirty="0"/>
                  <a:t>is the information (eigen) entropy</a:t>
                </a:r>
              </a:p>
              <a:p>
                <a:endParaRPr lang="en-US" sz="2000" dirty="0"/>
              </a:p>
            </p:txBody>
          </p:sp>
        </mc:Choice>
        <mc:Fallback xmlns="">
          <p:sp>
            <p:nvSpPr>
              <p:cNvPr id="10" name="TextBox 9">
                <a:extLst>
                  <a:ext uri="{FF2B5EF4-FFF2-40B4-BE49-F238E27FC236}">
                    <a16:creationId xmlns:a16="http://schemas.microsoft.com/office/drawing/2014/main" id="{FAE2E1C0-2DF6-1F88-03D5-06EF4854DB63}"/>
                  </a:ext>
                </a:extLst>
              </p:cNvPr>
              <p:cNvSpPr txBox="1">
                <a:spLocks noRot="1" noChangeAspect="1" noMove="1" noResize="1" noEditPoints="1" noAdjustHandles="1" noChangeArrowheads="1" noChangeShapeType="1" noTextEdit="1"/>
              </p:cNvSpPr>
              <p:nvPr/>
            </p:nvSpPr>
            <p:spPr>
              <a:xfrm>
                <a:off x="4997450" y="1250808"/>
                <a:ext cx="4746625" cy="1815882"/>
              </a:xfrm>
              <a:prstGeom prst="rect">
                <a:avLst/>
              </a:prstGeom>
              <a:blipFill>
                <a:blip r:embed="rId6"/>
                <a:stretch>
                  <a:fillRect l="-1414" t="-1678"/>
                </a:stretch>
              </a:blipFill>
            </p:spPr>
            <p:txBody>
              <a:bodyPr/>
              <a:lstStyle/>
              <a:p>
                <a:r>
                  <a:rPr lang="en-US">
                    <a:noFill/>
                  </a:rPr>
                  <a:t> </a:t>
                </a:r>
              </a:p>
            </p:txBody>
          </p:sp>
        </mc:Fallback>
      </mc:AlternateContent>
    </p:spTree>
    <p:extLst>
      <p:ext uri="{BB962C8B-B14F-4D97-AF65-F5344CB8AC3E}">
        <p14:creationId xmlns:p14="http://schemas.microsoft.com/office/powerpoint/2010/main" val="10958324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3843F-FF03-7828-1AF7-49514242B326}"/>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AFB9EE5E-979B-3001-3FF7-A41EBE6A7633}"/>
              </a:ext>
            </a:extLst>
          </p:cNvPr>
          <p:cNvSpPr>
            <a:spLocks noGrp="1"/>
          </p:cNvSpPr>
          <p:nvPr>
            <p:ph type="sldNum" sz="quarter" idx="10"/>
          </p:nvPr>
        </p:nvSpPr>
        <p:spPr/>
        <p:txBody>
          <a:bodyPr/>
          <a:lstStyle/>
          <a:p>
            <a:fld id="{E18569AF-2237-4C38-90A2-3DAC76D180AF}" type="slidenum">
              <a:rPr lang="en-US" smtClean="0"/>
              <a:pPr/>
              <a:t>74</a:t>
            </a:fld>
            <a:endParaRPr lang="en-US" dirty="0"/>
          </a:p>
        </p:txBody>
      </p:sp>
      <p:sp>
        <p:nvSpPr>
          <p:cNvPr id="4" name="Content Placeholder 3">
            <a:extLst>
              <a:ext uri="{FF2B5EF4-FFF2-40B4-BE49-F238E27FC236}">
                <a16:creationId xmlns:a16="http://schemas.microsoft.com/office/drawing/2014/main" id="{B86B7C59-5B43-F94D-9CF0-84B23F46516A}"/>
              </a:ext>
            </a:extLst>
          </p:cNvPr>
          <p:cNvSpPr>
            <a:spLocks noGrp="1"/>
          </p:cNvSpPr>
          <p:nvPr>
            <p:ph idx="1"/>
          </p:nvPr>
        </p:nvSpPr>
        <p:spPr/>
        <p:txBody>
          <a:bodyPr/>
          <a:lstStyle/>
          <a:p>
            <a:r>
              <a:rPr lang="en-US" dirty="0"/>
              <a:t>TL evaluation results</a:t>
            </a:r>
          </a:p>
        </p:txBody>
      </p:sp>
      <p:pic>
        <p:nvPicPr>
          <p:cNvPr id="5" name="Picture 4">
            <a:extLst>
              <a:ext uri="{FF2B5EF4-FFF2-40B4-BE49-F238E27FC236}">
                <a16:creationId xmlns:a16="http://schemas.microsoft.com/office/drawing/2014/main" id="{FE0D053D-3A49-52F4-46F4-92942C98A06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5060" y="-39430"/>
            <a:ext cx="8268236" cy="6506878"/>
          </a:xfrm>
          <a:prstGeom prst="rect">
            <a:avLst/>
          </a:prstGeom>
          <a:noFill/>
        </p:spPr>
      </p:pic>
    </p:spTree>
    <p:extLst>
      <p:ext uri="{BB962C8B-B14F-4D97-AF65-F5344CB8AC3E}">
        <p14:creationId xmlns:p14="http://schemas.microsoft.com/office/powerpoint/2010/main" val="1029862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9D254-6A33-A68D-DC0E-2CFBEF4E4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9561F9-A58A-273F-3020-CA75E6FF0340}"/>
              </a:ext>
            </a:extLst>
          </p:cNvPr>
          <p:cNvSpPr>
            <a:spLocks noGrp="1"/>
          </p:cNvSpPr>
          <p:nvPr>
            <p:ph type="title"/>
          </p:nvPr>
        </p:nvSpPr>
        <p:spPr/>
        <p:txBody>
          <a:bodyPr>
            <a:normAutofit fontScale="90000"/>
          </a:bodyPr>
          <a:lstStyle/>
          <a:p>
            <a:r>
              <a:rPr lang="en-US" dirty="0"/>
              <a:t>Task 4.1 MPC Framework Development</a:t>
            </a:r>
          </a:p>
        </p:txBody>
      </p:sp>
      <p:sp>
        <p:nvSpPr>
          <p:cNvPr id="3" name="Slide Number Placeholder 2">
            <a:extLst>
              <a:ext uri="{FF2B5EF4-FFF2-40B4-BE49-F238E27FC236}">
                <a16:creationId xmlns:a16="http://schemas.microsoft.com/office/drawing/2014/main" id="{5B2FCAEF-E953-0D68-A7F5-0C1062C9F360}"/>
              </a:ext>
            </a:extLst>
          </p:cNvPr>
          <p:cNvSpPr>
            <a:spLocks noGrp="1"/>
          </p:cNvSpPr>
          <p:nvPr>
            <p:ph type="sldNum" sz="quarter" idx="10"/>
          </p:nvPr>
        </p:nvSpPr>
        <p:spPr/>
        <p:txBody>
          <a:bodyPr/>
          <a:lstStyle/>
          <a:p>
            <a:fld id="{E18569AF-2237-4C38-90A2-3DAC76D180AF}" type="slidenum">
              <a:rPr lang="en-US" smtClean="0"/>
              <a:pPr/>
              <a:t>75</a:t>
            </a:fld>
            <a:endParaRPr lang="en-US" dirty="0"/>
          </a:p>
        </p:txBody>
      </p:sp>
      <p:sp>
        <p:nvSpPr>
          <p:cNvPr id="7" name="TextBox 6">
            <a:extLst>
              <a:ext uri="{FF2B5EF4-FFF2-40B4-BE49-F238E27FC236}">
                <a16:creationId xmlns:a16="http://schemas.microsoft.com/office/drawing/2014/main" id="{057CD8D0-516B-1BDB-5F44-19754D55A502}"/>
              </a:ext>
            </a:extLst>
          </p:cNvPr>
          <p:cNvSpPr txBox="1"/>
          <p:nvPr/>
        </p:nvSpPr>
        <p:spPr>
          <a:xfrm>
            <a:off x="6298762" y="5916349"/>
            <a:ext cx="6101046" cy="369332"/>
          </a:xfrm>
          <a:prstGeom prst="rect">
            <a:avLst/>
          </a:prstGeom>
          <a:noFill/>
        </p:spPr>
        <p:txBody>
          <a:bodyPr wrap="square">
            <a:spAutoFit/>
          </a:bodyPr>
          <a:lstStyle/>
          <a:p>
            <a:r>
              <a:rPr lang="en-US" u="sng" dirty="0">
                <a:latin typeface="Times New Roman" panose="02020603050405020304" pitchFamily="18" charset="0"/>
                <a:cs typeface="Times New Roman" panose="02020603050405020304" pitchFamily="18" charset="0"/>
              </a:rPr>
              <a:t>Flowchart of the development process of the three MPCs</a:t>
            </a:r>
          </a:p>
        </p:txBody>
      </p:sp>
      <p:pic>
        <p:nvPicPr>
          <p:cNvPr id="13" name="Picture 12">
            <a:extLst>
              <a:ext uri="{FF2B5EF4-FFF2-40B4-BE49-F238E27FC236}">
                <a16:creationId xmlns:a16="http://schemas.microsoft.com/office/drawing/2014/main" id="{13058EB5-6A22-3A33-53B6-E837977015CB}"/>
              </a:ext>
            </a:extLst>
          </p:cNvPr>
          <p:cNvPicPr>
            <a:picLocks noChangeAspect="1"/>
          </p:cNvPicPr>
          <p:nvPr/>
        </p:nvPicPr>
        <p:blipFill>
          <a:blip r:embed="rId3"/>
          <a:stretch>
            <a:fillRect/>
          </a:stretch>
        </p:blipFill>
        <p:spPr>
          <a:xfrm>
            <a:off x="4402146" y="1141486"/>
            <a:ext cx="7597989" cy="4774863"/>
          </a:xfrm>
          <a:prstGeom prst="rect">
            <a:avLst/>
          </a:prstGeom>
        </p:spPr>
      </p:pic>
      <p:sp>
        <p:nvSpPr>
          <p:cNvPr id="14" name="Content Placeholder 3">
            <a:extLst>
              <a:ext uri="{FF2B5EF4-FFF2-40B4-BE49-F238E27FC236}">
                <a16:creationId xmlns:a16="http://schemas.microsoft.com/office/drawing/2014/main" id="{452C17E2-8556-2470-D21F-9F5F4C0D50A5}"/>
              </a:ext>
            </a:extLst>
          </p:cNvPr>
          <p:cNvSpPr>
            <a:spLocks noGrp="1"/>
          </p:cNvSpPr>
          <p:nvPr>
            <p:ph idx="1"/>
          </p:nvPr>
        </p:nvSpPr>
        <p:spPr>
          <a:xfrm>
            <a:off x="191865" y="1288559"/>
            <a:ext cx="5088644" cy="3035160"/>
          </a:xfrm>
        </p:spPr>
        <p:txBody>
          <a:bodyPr>
            <a:normAutofit/>
          </a:bodyPr>
          <a:lstStyle/>
          <a:p>
            <a:pPr>
              <a:lnSpc>
                <a:spcPct val="100000"/>
              </a:lnSpc>
            </a:pPr>
            <a:r>
              <a:rPr lang="en-US" sz="2400" dirty="0"/>
              <a:t>Three types of MPC</a:t>
            </a:r>
          </a:p>
          <a:p>
            <a:pPr lvl="1">
              <a:lnSpc>
                <a:spcPct val="100000"/>
              </a:lnSpc>
            </a:pPr>
            <a:r>
              <a:rPr lang="en-US" sz="2000" dirty="0"/>
              <a:t>Temperature-Based MPC </a:t>
            </a:r>
          </a:p>
          <a:p>
            <a:pPr lvl="1">
              <a:lnSpc>
                <a:spcPct val="100000"/>
              </a:lnSpc>
            </a:pPr>
            <a:r>
              <a:rPr lang="en-US" sz="2000" dirty="0"/>
              <a:t>GOCC-Based MPC</a:t>
            </a:r>
          </a:p>
          <a:p>
            <a:pPr lvl="2">
              <a:lnSpc>
                <a:spcPct val="100000"/>
              </a:lnSpc>
            </a:pPr>
            <a:r>
              <a:rPr lang="en-US" sz="1800" dirty="0"/>
              <a:t>The group thermal comfort model is trained without transfer learning</a:t>
            </a:r>
          </a:p>
          <a:p>
            <a:pPr lvl="1">
              <a:lnSpc>
                <a:spcPct val="100000"/>
              </a:lnSpc>
            </a:pPr>
            <a:r>
              <a:rPr lang="en-US" sz="2000" dirty="0"/>
              <a:t>GOCC+TL MPC (TMPC-GOCC)</a:t>
            </a:r>
          </a:p>
          <a:p>
            <a:pPr lvl="2">
              <a:lnSpc>
                <a:spcPct val="100000"/>
              </a:lnSpc>
            </a:pPr>
            <a:r>
              <a:rPr lang="en-US" sz="1800" dirty="0"/>
              <a:t>The group thermal comfort model is trained with transfer learning</a:t>
            </a:r>
            <a:endParaRPr lang="en-US" sz="3200" dirty="0"/>
          </a:p>
        </p:txBody>
      </p:sp>
    </p:spTree>
    <p:extLst>
      <p:ext uri="{BB962C8B-B14F-4D97-AF65-F5344CB8AC3E}">
        <p14:creationId xmlns:p14="http://schemas.microsoft.com/office/powerpoint/2010/main" val="3508972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95672-0BEC-8BD6-DA68-76E59ECA265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E237216-AA89-F33B-871E-13091B562F8D}"/>
              </a:ext>
            </a:extLst>
          </p:cNvPr>
          <p:cNvPicPr>
            <a:picLocks noChangeAspect="1"/>
          </p:cNvPicPr>
          <p:nvPr/>
        </p:nvPicPr>
        <p:blipFill>
          <a:blip r:embed="rId3"/>
          <a:stretch>
            <a:fillRect/>
          </a:stretch>
        </p:blipFill>
        <p:spPr>
          <a:xfrm>
            <a:off x="298064" y="1154882"/>
            <a:ext cx="10909418" cy="4942276"/>
          </a:xfrm>
          <a:prstGeom prst="rect">
            <a:avLst/>
          </a:prstGeom>
        </p:spPr>
      </p:pic>
      <p:sp>
        <p:nvSpPr>
          <p:cNvPr id="2" name="Title 1">
            <a:extLst>
              <a:ext uri="{FF2B5EF4-FFF2-40B4-BE49-F238E27FC236}">
                <a16:creationId xmlns:a16="http://schemas.microsoft.com/office/drawing/2014/main" id="{AEDDB9CD-C93F-6BA5-99FA-E9D98690BE8C}"/>
              </a:ext>
            </a:extLst>
          </p:cNvPr>
          <p:cNvSpPr>
            <a:spLocks noGrp="1"/>
          </p:cNvSpPr>
          <p:nvPr>
            <p:ph type="title"/>
          </p:nvPr>
        </p:nvSpPr>
        <p:spPr/>
        <p:txBody>
          <a:bodyPr>
            <a:normAutofit fontScale="90000"/>
          </a:bodyPr>
          <a:lstStyle/>
          <a:p>
            <a:r>
              <a:rPr lang="en-US" dirty="0"/>
              <a:t>Task 4.1 MPC Framework Development</a:t>
            </a:r>
          </a:p>
        </p:txBody>
      </p:sp>
      <p:sp>
        <p:nvSpPr>
          <p:cNvPr id="3" name="Slide Number Placeholder 2">
            <a:extLst>
              <a:ext uri="{FF2B5EF4-FFF2-40B4-BE49-F238E27FC236}">
                <a16:creationId xmlns:a16="http://schemas.microsoft.com/office/drawing/2014/main" id="{F8646F26-09EC-9B32-E445-5B74E6748C0D}"/>
              </a:ext>
            </a:extLst>
          </p:cNvPr>
          <p:cNvSpPr>
            <a:spLocks noGrp="1"/>
          </p:cNvSpPr>
          <p:nvPr>
            <p:ph type="sldNum" sz="quarter" idx="10"/>
          </p:nvPr>
        </p:nvSpPr>
        <p:spPr/>
        <p:txBody>
          <a:bodyPr/>
          <a:lstStyle/>
          <a:p>
            <a:fld id="{E18569AF-2237-4C38-90A2-3DAC76D180AF}" type="slidenum">
              <a:rPr lang="en-US" smtClean="0"/>
              <a:pPr/>
              <a:t>76</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26E6AEC-7126-5E47-270E-8133AF875236}"/>
                  </a:ext>
                </a:extLst>
              </p:cNvPr>
              <p:cNvSpPr txBox="1"/>
              <p:nvPr/>
            </p:nvSpPr>
            <p:spPr>
              <a:xfrm>
                <a:off x="6493269" y="1457376"/>
                <a:ext cx="3555952" cy="7847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600" b="0" i="0"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min</m:t>
                      </m:r>
                      <m:r>
                        <a:rPr lang="en-US" sz="1600" b="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kern="100" smtClean="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𝐽</m:t>
                      </m:r>
                      <m:d>
                        <m:dPr>
                          <m:ctrlPr>
                            <a:rPr lang="en-US" sz="16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600" i="1" kern="100" smtClean="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𝑥</m:t>
                          </m:r>
                        </m:e>
                      </m:d>
                      <m:r>
                        <a:rPr lang="en-US" sz="16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m:t>
                      </m:r>
                      <m:nary>
                        <m:naryPr>
                          <m:chr m:val="∑"/>
                          <m:limLoc m:val="undOvr"/>
                          <m:ctrlPr>
                            <a:rPr lang="en-US" sz="16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US" sz="16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𝑡</m:t>
                          </m:r>
                        </m:sub>
                        <m:sup>
                          <m:r>
                            <a:rPr lang="en-US" sz="1600" i="1" kern="100">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𝑃𝐻</m:t>
                          </m:r>
                        </m:sup>
                        <m:e>
                          <m:sSub>
                            <m:sSubPr>
                              <m:ctrlPr>
                                <a:rPr lang="en-US" sz="1600" i="1" kern="100" smtClean="0">
                                  <a:solidFill>
                                    <a:schemeClr val="accent1"/>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600" i="1" kern="100">
                                  <a:solidFill>
                                    <a:schemeClr val="accent1"/>
                                  </a:solidFill>
                                  <a:effectLst/>
                                  <a:latin typeface="Cambria Math" panose="02040503050406030204" pitchFamily="18" charset="0"/>
                                  <a:ea typeface="DengXian" panose="02010600030101010101" pitchFamily="2" charset="-122"/>
                                  <a:cs typeface="Times New Roman" panose="02020603050405020304" pitchFamily="18" charset="0"/>
                                </a:rPr>
                                <m:t>𝑃𝑜𝑤𝑒𝑟</m:t>
                              </m:r>
                            </m:e>
                            <m:sub>
                              <m:r>
                                <a:rPr lang="en-US" sz="1600" b="0" i="1" kern="100" smtClean="0">
                                  <a:solidFill>
                                    <a:schemeClr val="accent1"/>
                                  </a:solidFill>
                                  <a:effectLst/>
                                  <a:latin typeface="Cambria Math" panose="02040503050406030204" pitchFamily="18" charset="0"/>
                                  <a:ea typeface="DengXian" panose="02010600030101010101" pitchFamily="2" charset="-122"/>
                                  <a:cs typeface="Times New Roman" panose="02020603050405020304" pitchFamily="18" charset="0"/>
                                </a:rPr>
                                <m:t>15∗</m:t>
                              </m:r>
                              <m:r>
                                <a:rPr lang="en-US" sz="1600" b="0" i="1" kern="100" smtClean="0">
                                  <a:solidFill>
                                    <a:schemeClr val="accent1"/>
                                  </a:solidFill>
                                  <a:effectLst/>
                                  <a:latin typeface="Cambria Math" panose="02040503050406030204" pitchFamily="18" charset="0"/>
                                  <a:ea typeface="DengXian" panose="02010600030101010101" pitchFamily="2" charset="-122"/>
                                  <a:cs typeface="Times New Roman" panose="02020603050405020304" pitchFamily="18" charset="0"/>
                                </a:rPr>
                                <m:t>𝑡</m:t>
                              </m:r>
                            </m:sub>
                          </m:sSub>
                        </m:e>
                      </m:nary>
                      <m:r>
                        <a:rPr lang="en-US" altLang="zh-CN" sz="16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m:t>
                      </m:r>
                      <m:r>
                        <m:rPr>
                          <m:sty m:val="p"/>
                        </m:rPr>
                        <a:rPr lang="en-US" altLang="zh-CN" sz="16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Δ</m:t>
                      </m:r>
                      <m:r>
                        <m:rPr>
                          <m:sty m:val="p"/>
                        </m:rPr>
                        <a:rPr lang="en-US" altLang="zh-CN" sz="1600" b="0" i="0"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t</m:t>
                      </m:r>
                    </m:oMath>
                  </m:oMathPara>
                </a14:m>
                <a:endParaRPr lang="en-US" sz="1600" dirty="0"/>
              </a:p>
            </p:txBody>
          </p:sp>
        </mc:Choice>
        <mc:Fallback xmlns="">
          <p:sp>
            <p:nvSpPr>
              <p:cNvPr id="8" name="TextBox 7">
                <a:extLst>
                  <a:ext uri="{FF2B5EF4-FFF2-40B4-BE49-F238E27FC236}">
                    <a16:creationId xmlns:a16="http://schemas.microsoft.com/office/drawing/2014/main" id="{59068D92-9396-7081-F584-5E0CBCE2968C}"/>
                  </a:ext>
                </a:extLst>
              </p:cNvPr>
              <p:cNvSpPr txBox="1">
                <a:spLocks noRot="1" noChangeAspect="1" noMove="1" noResize="1" noEditPoints="1" noAdjustHandles="1" noChangeArrowheads="1" noChangeShapeType="1" noTextEdit="1"/>
              </p:cNvSpPr>
              <p:nvPr/>
            </p:nvSpPr>
            <p:spPr>
              <a:xfrm>
                <a:off x="6493269" y="1457376"/>
                <a:ext cx="3555952" cy="784702"/>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F7376F6-0422-D8A4-A14E-7B6B2BCFC5A8}"/>
              </a:ext>
            </a:extLst>
          </p:cNvPr>
          <p:cNvSpPr txBox="1"/>
          <p:nvPr/>
        </p:nvSpPr>
        <p:spPr>
          <a:xfrm>
            <a:off x="4781507" y="1682959"/>
            <a:ext cx="2067409" cy="369332"/>
          </a:xfrm>
          <a:prstGeom prst="rect">
            <a:avLst/>
          </a:prstGeom>
          <a:noFill/>
        </p:spPr>
        <p:txBody>
          <a:bodyPr wrap="square" rtlCol="0">
            <a:spAutoFit/>
          </a:bodyPr>
          <a:lstStyle/>
          <a:p>
            <a:r>
              <a:rPr lang="en-US" b="1" dirty="0"/>
              <a:t>Objective function</a:t>
            </a:r>
            <a:r>
              <a:rPr lang="en-US"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5566E8D-B911-068F-D58A-FE89E0A2B4AD}"/>
                  </a:ext>
                </a:extLst>
              </p:cNvPr>
              <p:cNvSpPr txBox="1"/>
              <p:nvPr/>
            </p:nvSpPr>
            <p:spPr>
              <a:xfrm>
                <a:off x="6592234" y="2277874"/>
                <a:ext cx="4832602" cy="95410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Where: </a:t>
                </a:r>
              </a:p>
              <a:p>
                <a14:m>
                  <m:oMath xmlns:m="http://schemas.openxmlformats.org/officeDocument/2006/math">
                    <m:r>
                      <m:rPr>
                        <m:sty m:val="p"/>
                      </m:rPr>
                      <a:rPr lang="en-US" altLang="zh-CN" sz="140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Δ</m:t>
                    </m:r>
                    <m:r>
                      <m:rPr>
                        <m:sty m:val="p"/>
                      </m:rPr>
                      <a:rPr lang="en-US" altLang="zh-CN" sz="1400" b="0" i="0"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t</m:t>
                    </m:r>
                    <m:r>
                      <a:rPr lang="en-US" altLang="zh-CN" sz="1400" b="0" i="1" kern="100" smtClean="0">
                        <a:solidFill>
                          <a:schemeClr val="tx1"/>
                        </a:solidFill>
                        <a:latin typeface="Cambria Math" panose="02040503050406030204" pitchFamily="18" charset="0"/>
                        <a:ea typeface="DengXian" panose="02010600030101010101" pitchFamily="2" charset="-122"/>
                        <a:cs typeface="Times New Roman" panose="02020603050405020304" pitchFamily="18" charset="0"/>
                      </a:rPr>
                      <m:t> </m:t>
                    </m:r>
                  </m:oMath>
                </a14:m>
                <a:r>
                  <a:rPr lang="en-US" sz="1400" dirty="0">
                    <a:latin typeface="Times New Roman" panose="02020603050405020304" pitchFamily="18" charset="0"/>
                    <a:cs typeface="Times New Roman" panose="02020603050405020304" pitchFamily="18" charset="0"/>
                  </a:rPr>
                  <a:t> is prediction timestep, 15 min; PH is prediction horizon, 4;</a:t>
                </a:r>
              </a:p>
              <a:p>
                <a:r>
                  <a:rPr lang="en-US" sz="1400" i="1" dirty="0">
                    <a:latin typeface="Times New Roman" panose="02020603050405020304" pitchFamily="18" charset="0"/>
                    <a:cs typeface="Times New Roman" panose="02020603050405020304" pitchFamily="18" charset="0"/>
                  </a:rPr>
                  <a:t>x</a:t>
                </a:r>
                <a:r>
                  <a:rPr lang="en-US" sz="1400" dirty="0">
                    <a:latin typeface="Times New Roman" panose="02020603050405020304" pitchFamily="18" charset="0"/>
                    <a:cs typeface="Times New Roman" panose="02020603050405020304" pitchFamily="18" charset="0"/>
                  </a:rPr>
                  <a:t> is the control variable, i.e., HVAC system speed mode;</a:t>
                </a:r>
              </a:p>
              <a:p>
                <a:r>
                  <a:rPr lang="en-US" sz="1400" dirty="0">
                    <a:latin typeface="Times New Roman" panose="02020603050405020304" pitchFamily="18" charset="0"/>
                    <a:cs typeface="Times New Roman" panose="02020603050405020304" pitchFamily="18" charset="0"/>
                  </a:rPr>
                  <a:t>Optimization algorithm: Exhaustive method</a:t>
                </a:r>
              </a:p>
            </p:txBody>
          </p:sp>
        </mc:Choice>
        <mc:Fallback xmlns="">
          <p:sp>
            <p:nvSpPr>
              <p:cNvPr id="15" name="TextBox 14">
                <a:extLst>
                  <a:ext uri="{FF2B5EF4-FFF2-40B4-BE49-F238E27FC236}">
                    <a16:creationId xmlns:a16="http://schemas.microsoft.com/office/drawing/2014/main" id="{771DB1BA-C922-561C-8D0C-6962375FCBB1}"/>
                  </a:ext>
                </a:extLst>
              </p:cNvPr>
              <p:cNvSpPr txBox="1">
                <a:spLocks noRot="1" noChangeAspect="1" noMove="1" noResize="1" noEditPoints="1" noAdjustHandles="1" noChangeArrowheads="1" noChangeShapeType="1" noTextEdit="1"/>
              </p:cNvSpPr>
              <p:nvPr/>
            </p:nvSpPr>
            <p:spPr>
              <a:xfrm>
                <a:off x="6592234" y="2277874"/>
                <a:ext cx="4832602" cy="954107"/>
              </a:xfrm>
              <a:prstGeom prst="rect">
                <a:avLst/>
              </a:prstGeom>
              <a:blipFill>
                <a:blip r:embed="rId5"/>
                <a:stretch>
                  <a:fillRect l="-378" t="-1282" b="-5769"/>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5ACD216B-0F93-EE94-0D0E-B8178DC294CC}"/>
              </a:ext>
            </a:extLst>
          </p:cNvPr>
          <p:cNvSpPr txBox="1"/>
          <p:nvPr/>
        </p:nvSpPr>
        <p:spPr>
          <a:xfrm>
            <a:off x="-24041" y="6153793"/>
            <a:ext cx="12215805" cy="276999"/>
          </a:xfrm>
          <a:prstGeom prst="rect">
            <a:avLst/>
          </a:prstGeom>
          <a:noFill/>
        </p:spPr>
        <p:txBody>
          <a:bodyPr wrap="square">
            <a:spAutoFit/>
          </a:bodyPr>
          <a:lstStyle/>
          <a:p>
            <a:r>
              <a:rPr lang="en-US" sz="1200" dirty="0">
                <a:effectLst/>
                <a:ea typeface="DengXian" panose="02010600030101010101" pitchFamily="2" charset="-122"/>
                <a:cs typeface="Times New Roman" panose="02020603050405020304" pitchFamily="18" charset="0"/>
              </a:rPr>
              <a:t>[</a:t>
            </a:r>
            <a:r>
              <a:rPr lang="en-US" sz="1200" dirty="0">
                <a:ea typeface="DengXian" panose="02010600030101010101" pitchFamily="2" charset="-122"/>
                <a:cs typeface="Times New Roman" panose="02020603050405020304" pitchFamily="18" charset="0"/>
              </a:rPr>
              <a:t>1</a:t>
            </a:r>
            <a:r>
              <a:rPr lang="en-US" sz="1200" dirty="0">
                <a:effectLst/>
                <a:ea typeface="DengXian" panose="02010600030101010101" pitchFamily="2" charset="-122"/>
                <a:cs typeface="Times New Roman" panose="02020603050405020304" pitchFamily="18" charset="0"/>
              </a:rPr>
              <a:t>] ANSI/ASHRAE Standard 55-2020, Thermal Environmental Conditions for Human Occupancy, 2020</a:t>
            </a:r>
          </a:p>
        </p:txBody>
      </p:sp>
    </p:spTree>
    <p:extLst>
      <p:ext uri="{BB962C8B-B14F-4D97-AF65-F5344CB8AC3E}">
        <p14:creationId xmlns:p14="http://schemas.microsoft.com/office/powerpoint/2010/main" val="3396444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8AC3404-D6A3-A3CA-202F-598C56708326}"/>
              </a:ext>
            </a:extLst>
          </p:cNvPr>
          <p:cNvSpPr>
            <a:spLocks noGrp="1"/>
          </p:cNvSpPr>
          <p:nvPr>
            <p:ph type="title"/>
          </p:nvPr>
        </p:nvSpPr>
        <p:spPr>
          <a:xfrm>
            <a:off x="444381" y="365126"/>
            <a:ext cx="10909419" cy="258717"/>
          </a:xfrm>
        </p:spPr>
        <p:txBody>
          <a:bodyPr>
            <a:normAutofit fontScale="90000"/>
          </a:bodyPr>
          <a:lstStyle/>
          <a:p>
            <a:r>
              <a:rPr lang="en-US" dirty="0"/>
              <a:t>MPC Model Predictive Error</a:t>
            </a:r>
          </a:p>
        </p:txBody>
      </p:sp>
      <p:sp>
        <p:nvSpPr>
          <p:cNvPr id="3" name="Slide Number Placeholder 2">
            <a:extLst>
              <a:ext uri="{FF2B5EF4-FFF2-40B4-BE49-F238E27FC236}">
                <a16:creationId xmlns:a16="http://schemas.microsoft.com/office/drawing/2014/main" id="{6A432134-70B7-604C-FEF3-7A776A6BE8C4}"/>
              </a:ext>
            </a:extLst>
          </p:cNvPr>
          <p:cNvSpPr>
            <a:spLocks noGrp="1"/>
          </p:cNvSpPr>
          <p:nvPr>
            <p:ph type="sldNum" sz="quarter" idx="12"/>
          </p:nvPr>
        </p:nvSpPr>
        <p:spPr>
          <a:xfrm>
            <a:off x="8610600" y="6467448"/>
            <a:ext cx="2743200" cy="365125"/>
          </a:xfrm>
        </p:spPr>
        <p:txBody>
          <a:bodyPr anchor="ctr">
            <a:normAutofit/>
          </a:bodyPr>
          <a:lstStyle/>
          <a:p>
            <a:pPr>
              <a:spcAft>
                <a:spcPts val="600"/>
              </a:spcAft>
            </a:pPr>
            <a:fld id="{E18569AF-2237-4C38-90A2-3DAC76D180AF}" type="slidenum">
              <a:rPr lang="en-US" smtClean="0"/>
              <a:pPr>
                <a:spcAft>
                  <a:spcPts val="600"/>
                </a:spcAft>
              </a:pPr>
              <a:t>77</a:t>
            </a:fld>
            <a:endParaRPr lang="en-US"/>
          </a:p>
        </p:txBody>
      </p:sp>
      <p:graphicFrame>
        <p:nvGraphicFramePr>
          <p:cNvPr id="6" name="Table 5">
            <a:extLst>
              <a:ext uri="{FF2B5EF4-FFF2-40B4-BE49-F238E27FC236}">
                <a16:creationId xmlns:a16="http://schemas.microsoft.com/office/drawing/2014/main" id="{3A6E650A-7925-2C57-C8A0-CCECAFFC7DA4}"/>
              </a:ext>
            </a:extLst>
          </p:cNvPr>
          <p:cNvGraphicFramePr>
            <a:graphicFrameLocks noGrp="1"/>
          </p:cNvGraphicFramePr>
          <p:nvPr/>
        </p:nvGraphicFramePr>
        <p:xfrm>
          <a:off x="535495" y="1760841"/>
          <a:ext cx="11266925" cy="2915251"/>
        </p:xfrm>
        <a:graphic>
          <a:graphicData uri="http://schemas.openxmlformats.org/drawingml/2006/table">
            <a:tbl>
              <a:tblPr firstRow="1" firstCol="1" bandRow="1">
                <a:tableStyleId>{5C22544A-7EE6-4342-B048-85BDC9FD1C3A}</a:tableStyleId>
              </a:tblPr>
              <a:tblGrid>
                <a:gridCol w="1460460">
                  <a:extLst>
                    <a:ext uri="{9D8B030D-6E8A-4147-A177-3AD203B41FA5}">
                      <a16:colId xmlns:a16="http://schemas.microsoft.com/office/drawing/2014/main" val="2508543245"/>
                    </a:ext>
                  </a:extLst>
                </a:gridCol>
                <a:gridCol w="607724">
                  <a:extLst>
                    <a:ext uri="{9D8B030D-6E8A-4147-A177-3AD203B41FA5}">
                      <a16:colId xmlns:a16="http://schemas.microsoft.com/office/drawing/2014/main" val="2281121292"/>
                    </a:ext>
                  </a:extLst>
                </a:gridCol>
                <a:gridCol w="615732">
                  <a:extLst>
                    <a:ext uri="{9D8B030D-6E8A-4147-A177-3AD203B41FA5}">
                      <a16:colId xmlns:a16="http://schemas.microsoft.com/office/drawing/2014/main" val="1226504889"/>
                    </a:ext>
                  </a:extLst>
                </a:gridCol>
                <a:gridCol w="737837">
                  <a:extLst>
                    <a:ext uri="{9D8B030D-6E8A-4147-A177-3AD203B41FA5}">
                      <a16:colId xmlns:a16="http://schemas.microsoft.com/office/drawing/2014/main" val="2471848457"/>
                    </a:ext>
                  </a:extLst>
                </a:gridCol>
                <a:gridCol w="607724">
                  <a:extLst>
                    <a:ext uri="{9D8B030D-6E8A-4147-A177-3AD203B41FA5}">
                      <a16:colId xmlns:a16="http://schemas.microsoft.com/office/drawing/2014/main" val="3001608350"/>
                    </a:ext>
                  </a:extLst>
                </a:gridCol>
                <a:gridCol w="615732">
                  <a:extLst>
                    <a:ext uri="{9D8B030D-6E8A-4147-A177-3AD203B41FA5}">
                      <a16:colId xmlns:a16="http://schemas.microsoft.com/office/drawing/2014/main" val="1870360754"/>
                    </a:ext>
                  </a:extLst>
                </a:gridCol>
                <a:gridCol w="737837">
                  <a:extLst>
                    <a:ext uri="{9D8B030D-6E8A-4147-A177-3AD203B41FA5}">
                      <a16:colId xmlns:a16="http://schemas.microsoft.com/office/drawing/2014/main" val="204425352"/>
                    </a:ext>
                  </a:extLst>
                </a:gridCol>
                <a:gridCol w="607724">
                  <a:extLst>
                    <a:ext uri="{9D8B030D-6E8A-4147-A177-3AD203B41FA5}">
                      <a16:colId xmlns:a16="http://schemas.microsoft.com/office/drawing/2014/main" val="3749183641"/>
                    </a:ext>
                  </a:extLst>
                </a:gridCol>
                <a:gridCol w="615732">
                  <a:extLst>
                    <a:ext uri="{9D8B030D-6E8A-4147-A177-3AD203B41FA5}">
                      <a16:colId xmlns:a16="http://schemas.microsoft.com/office/drawing/2014/main" val="545113272"/>
                    </a:ext>
                  </a:extLst>
                </a:gridCol>
                <a:gridCol w="737837">
                  <a:extLst>
                    <a:ext uri="{9D8B030D-6E8A-4147-A177-3AD203B41FA5}">
                      <a16:colId xmlns:a16="http://schemas.microsoft.com/office/drawing/2014/main" val="4057567657"/>
                    </a:ext>
                  </a:extLst>
                </a:gridCol>
                <a:gridCol w="607724">
                  <a:extLst>
                    <a:ext uri="{9D8B030D-6E8A-4147-A177-3AD203B41FA5}">
                      <a16:colId xmlns:a16="http://schemas.microsoft.com/office/drawing/2014/main" val="721176484"/>
                    </a:ext>
                  </a:extLst>
                </a:gridCol>
                <a:gridCol w="615732">
                  <a:extLst>
                    <a:ext uri="{9D8B030D-6E8A-4147-A177-3AD203B41FA5}">
                      <a16:colId xmlns:a16="http://schemas.microsoft.com/office/drawing/2014/main" val="2314112901"/>
                    </a:ext>
                  </a:extLst>
                </a:gridCol>
                <a:gridCol w="737837">
                  <a:extLst>
                    <a:ext uri="{9D8B030D-6E8A-4147-A177-3AD203B41FA5}">
                      <a16:colId xmlns:a16="http://schemas.microsoft.com/office/drawing/2014/main" val="3812091206"/>
                    </a:ext>
                  </a:extLst>
                </a:gridCol>
                <a:gridCol w="607724">
                  <a:extLst>
                    <a:ext uri="{9D8B030D-6E8A-4147-A177-3AD203B41FA5}">
                      <a16:colId xmlns:a16="http://schemas.microsoft.com/office/drawing/2014/main" val="2569354197"/>
                    </a:ext>
                  </a:extLst>
                </a:gridCol>
                <a:gridCol w="615732">
                  <a:extLst>
                    <a:ext uri="{9D8B030D-6E8A-4147-A177-3AD203B41FA5}">
                      <a16:colId xmlns:a16="http://schemas.microsoft.com/office/drawing/2014/main" val="3413480246"/>
                    </a:ext>
                  </a:extLst>
                </a:gridCol>
                <a:gridCol w="737837">
                  <a:extLst>
                    <a:ext uri="{9D8B030D-6E8A-4147-A177-3AD203B41FA5}">
                      <a16:colId xmlns:a16="http://schemas.microsoft.com/office/drawing/2014/main" val="3271019394"/>
                    </a:ext>
                  </a:extLst>
                </a:gridCol>
              </a:tblGrid>
              <a:tr h="137026">
                <a:tc rowSpan="2">
                  <a:txBody>
                    <a:bodyPr/>
                    <a:lstStyle/>
                    <a:p>
                      <a:pPr>
                        <a:lnSpc>
                          <a:spcPct val="107000"/>
                        </a:lnSpc>
                      </a:pPr>
                      <a:endParaRPr lang="en-US" sz="1600">
                        <a:effectLst/>
                        <a:latin typeface="Calibri" panose="020F0502020204030204" pitchFamily="34" charset="0"/>
                        <a:cs typeface="Arial" panose="020B0604020202020204" pitchFamily="34" charset="0"/>
                      </a:endParaRPr>
                    </a:p>
                  </a:txBody>
                  <a:tcPr marL="79860" marR="79860" marT="0" marB="0" anchor="b"/>
                </a:tc>
                <a:tc gridSpan="3">
                  <a:txBody>
                    <a:bodyPr/>
                    <a:lstStyle/>
                    <a:p>
                      <a:pPr marL="0" marR="0" indent="0" algn="ctr">
                        <a:lnSpc>
                          <a:spcPct val="150000"/>
                        </a:lnSpc>
                        <a:buNone/>
                      </a:pPr>
                      <a:r>
                        <a:rPr lang="en-US" sz="1200">
                          <a:effectLst/>
                        </a:rPr>
                        <a:t>5occ-N-3SP-5D</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hMerge="1">
                  <a:txBody>
                    <a:bodyPr/>
                    <a:lstStyle/>
                    <a:p>
                      <a:endParaRPr lang="en-US"/>
                    </a:p>
                  </a:txBody>
                  <a:tcPr/>
                </a:tc>
                <a:tc hMerge="1">
                  <a:txBody>
                    <a:bodyPr/>
                    <a:lstStyle/>
                    <a:p>
                      <a:endParaRPr lang="en-US"/>
                    </a:p>
                  </a:txBody>
                  <a:tcPr/>
                </a:tc>
                <a:tc gridSpan="3">
                  <a:txBody>
                    <a:bodyPr/>
                    <a:lstStyle/>
                    <a:p>
                      <a:pPr marL="0" marR="0" indent="0" algn="ctr">
                        <a:lnSpc>
                          <a:spcPct val="150000"/>
                        </a:lnSpc>
                        <a:buNone/>
                      </a:pPr>
                      <a:r>
                        <a:rPr lang="en-US" sz="1200">
                          <a:effectLst/>
                        </a:rPr>
                        <a:t>15occ-N-3SP-5D</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hMerge="1">
                  <a:txBody>
                    <a:bodyPr/>
                    <a:lstStyle/>
                    <a:p>
                      <a:endParaRPr lang="en-US"/>
                    </a:p>
                  </a:txBody>
                  <a:tcPr/>
                </a:tc>
                <a:tc hMerge="1">
                  <a:txBody>
                    <a:bodyPr/>
                    <a:lstStyle/>
                    <a:p>
                      <a:endParaRPr lang="en-US"/>
                    </a:p>
                  </a:txBody>
                  <a:tcPr/>
                </a:tc>
                <a:tc gridSpan="3">
                  <a:txBody>
                    <a:bodyPr/>
                    <a:lstStyle/>
                    <a:p>
                      <a:pPr marL="0" marR="0" indent="0" algn="ctr">
                        <a:lnSpc>
                          <a:spcPct val="150000"/>
                        </a:lnSpc>
                        <a:buNone/>
                      </a:pPr>
                      <a:r>
                        <a:rPr lang="en-US" sz="1200">
                          <a:effectLst/>
                        </a:rPr>
                        <a:t>7occ-N-3SP-5D</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hMerge="1">
                  <a:txBody>
                    <a:bodyPr/>
                    <a:lstStyle/>
                    <a:p>
                      <a:endParaRPr lang="en-US"/>
                    </a:p>
                  </a:txBody>
                  <a:tcPr/>
                </a:tc>
                <a:tc hMerge="1">
                  <a:txBody>
                    <a:bodyPr/>
                    <a:lstStyle/>
                    <a:p>
                      <a:endParaRPr lang="en-US"/>
                    </a:p>
                  </a:txBody>
                  <a:tcPr/>
                </a:tc>
                <a:tc gridSpan="3">
                  <a:txBody>
                    <a:bodyPr/>
                    <a:lstStyle/>
                    <a:p>
                      <a:pPr marL="0" marR="0" indent="0" algn="ctr">
                        <a:lnSpc>
                          <a:spcPct val="150000"/>
                        </a:lnSpc>
                        <a:buNone/>
                      </a:pPr>
                      <a:r>
                        <a:rPr lang="en-US" sz="1200">
                          <a:effectLst/>
                        </a:rPr>
                        <a:t>15occ-N-3SP-4D</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hMerge="1">
                  <a:txBody>
                    <a:bodyPr/>
                    <a:lstStyle/>
                    <a:p>
                      <a:endParaRPr lang="en-US"/>
                    </a:p>
                  </a:txBody>
                  <a:tcPr/>
                </a:tc>
                <a:tc hMerge="1">
                  <a:txBody>
                    <a:bodyPr/>
                    <a:lstStyle/>
                    <a:p>
                      <a:endParaRPr lang="en-US"/>
                    </a:p>
                  </a:txBody>
                  <a:tcPr/>
                </a:tc>
                <a:tc gridSpan="3">
                  <a:txBody>
                    <a:bodyPr/>
                    <a:lstStyle/>
                    <a:p>
                      <a:pPr marL="0" marR="0" indent="0" algn="ctr">
                        <a:lnSpc>
                          <a:spcPct val="150000"/>
                        </a:lnSpc>
                        <a:buNone/>
                      </a:pPr>
                      <a:r>
                        <a:rPr lang="en-US" sz="1200">
                          <a:effectLst/>
                        </a:rPr>
                        <a:t>5occ-N-3SP-4D</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7130850"/>
                  </a:ext>
                </a:extLst>
              </a:tr>
              <a:tr h="268853">
                <a:tc vMerge="1">
                  <a:txBody>
                    <a:bodyPr/>
                    <a:lstStyle/>
                    <a:p>
                      <a:endParaRPr lang="en-US"/>
                    </a:p>
                  </a:txBody>
                  <a:tcPr/>
                </a:tc>
                <a:tc>
                  <a:txBody>
                    <a:bodyPr/>
                    <a:lstStyle/>
                    <a:p>
                      <a:pPr marL="0" marR="0" indent="0" algn="ctr">
                        <a:lnSpc>
                          <a:spcPct val="150000"/>
                        </a:lnSpc>
                        <a:buNone/>
                      </a:pPr>
                      <a:r>
                        <a:rPr lang="en-US" sz="1000" dirty="0" err="1">
                          <a:effectLst/>
                        </a:rPr>
                        <a:t>Tz</a:t>
                      </a:r>
                      <a:r>
                        <a:rPr lang="en-US" sz="1000" dirty="0">
                          <a:effectLst/>
                        </a:rPr>
                        <a:t> [C]</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RHz</a:t>
                      </a:r>
                      <a:r>
                        <a:rPr lang="en-US" sz="1000" dirty="0">
                          <a:effectLst/>
                        </a:rPr>
                        <a:t> [%]</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a:effectLst/>
                        </a:rPr>
                        <a:t>power [W]</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a:effectLst/>
                        </a:rPr>
                        <a:t>Tz [C]</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RHz</a:t>
                      </a:r>
                      <a:r>
                        <a:rPr lang="en-US" sz="1000" dirty="0">
                          <a:effectLst/>
                        </a:rPr>
                        <a:t> [%]</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a:effectLst/>
                        </a:rPr>
                        <a:t>power [W]</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Tz</a:t>
                      </a:r>
                      <a:r>
                        <a:rPr lang="en-US" sz="1000" dirty="0">
                          <a:effectLst/>
                        </a:rPr>
                        <a:t> [C]</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a:effectLst/>
                        </a:rPr>
                        <a:t>RHz [%]</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a:effectLst/>
                        </a:rPr>
                        <a:t>power [W]</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Tz</a:t>
                      </a:r>
                      <a:r>
                        <a:rPr lang="en-US" sz="1000" dirty="0">
                          <a:effectLst/>
                        </a:rPr>
                        <a:t> [C]</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RHz</a:t>
                      </a:r>
                      <a:r>
                        <a:rPr lang="en-US" sz="1000" dirty="0">
                          <a:effectLst/>
                        </a:rPr>
                        <a:t> [%]</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a:effectLst/>
                        </a:rPr>
                        <a:t>power [W]</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Tz</a:t>
                      </a:r>
                      <a:r>
                        <a:rPr lang="en-US" sz="1000" dirty="0">
                          <a:effectLst/>
                        </a:rPr>
                        <a:t> [C]</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RHz</a:t>
                      </a:r>
                      <a:r>
                        <a:rPr lang="en-US" sz="1000" dirty="0">
                          <a:effectLst/>
                        </a:rPr>
                        <a:t> [%]</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a:effectLst/>
                        </a:rPr>
                        <a:t>power [W]</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extLst>
                  <a:ext uri="{0D108BD9-81ED-4DB2-BD59-A6C34878D82A}">
                    <a16:rowId xmlns:a16="http://schemas.microsoft.com/office/drawing/2014/main" val="726264173"/>
                  </a:ext>
                </a:extLst>
              </a:tr>
              <a:tr h="268853">
                <a:tc>
                  <a:txBody>
                    <a:bodyPr/>
                    <a:lstStyle/>
                    <a:p>
                      <a:pPr marL="0" marR="0" indent="0" algn="ctr">
                        <a:lnSpc>
                          <a:spcPct val="150000"/>
                        </a:lnSpc>
                        <a:buNone/>
                      </a:pPr>
                      <a:r>
                        <a:rPr lang="en-US" sz="1200" dirty="0">
                          <a:effectLst/>
                        </a:rPr>
                        <a:t>Temperature-based</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0.2</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1.51</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24.5</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1.56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14.5</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0.09</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0.16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21.1</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1.56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14.5</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1.51</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24.5</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extLst>
                  <a:ext uri="{0D108BD9-81ED-4DB2-BD59-A6C34878D82A}">
                    <a16:rowId xmlns:a16="http://schemas.microsoft.com/office/drawing/2014/main" val="94907647"/>
                  </a:ext>
                </a:extLst>
              </a:tr>
              <a:tr h="268853">
                <a:tc>
                  <a:txBody>
                    <a:bodyPr/>
                    <a:lstStyle/>
                    <a:p>
                      <a:pPr marL="0" marR="0" indent="0" algn="ctr">
                        <a:lnSpc>
                          <a:spcPct val="150000"/>
                        </a:lnSpc>
                        <a:buNone/>
                      </a:pPr>
                      <a:r>
                        <a:rPr lang="en-US" sz="1200" dirty="0">
                          <a:effectLst/>
                        </a:rPr>
                        <a:t>GOCC-based</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0.21</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2.86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5.5</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0.4</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1.52</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43.5</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0.41</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1.16</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31</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1.88</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11.8</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0.33</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4.42</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37.3</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extLst>
                  <a:ext uri="{0D108BD9-81ED-4DB2-BD59-A6C34878D82A}">
                    <a16:rowId xmlns:a16="http://schemas.microsoft.com/office/drawing/2014/main" val="2314772749"/>
                  </a:ext>
                </a:extLst>
              </a:tr>
              <a:tr h="137026">
                <a:tc>
                  <a:txBody>
                    <a:bodyPr/>
                    <a:lstStyle/>
                    <a:p>
                      <a:pPr marL="0" marR="0" indent="0" algn="ctr">
                        <a:lnSpc>
                          <a:spcPct val="150000"/>
                        </a:lnSpc>
                        <a:buNone/>
                      </a:pPr>
                      <a:r>
                        <a:rPr lang="en-US" sz="1200" dirty="0">
                          <a:effectLst/>
                        </a:rPr>
                        <a:t>GOCC+TL</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0.24</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1.71</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17</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0.28</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1.67</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20.5</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0.21</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2.61</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5.2</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0.33</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3.23</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33.2</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0.36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4.21</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47.9</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extLst>
                  <a:ext uri="{0D108BD9-81ED-4DB2-BD59-A6C34878D82A}">
                    <a16:rowId xmlns:a16="http://schemas.microsoft.com/office/drawing/2014/main" val="764650088"/>
                  </a:ext>
                </a:extLst>
              </a:tr>
              <a:tr h="159433">
                <a:tc>
                  <a:txBody>
                    <a:bodyPr/>
                    <a:lstStyle/>
                    <a:p>
                      <a:pPr marL="0" marR="0" indent="0" algn="ctr">
                        <a:lnSpc>
                          <a:spcPct val="150000"/>
                        </a:lnSpc>
                        <a:buNone/>
                      </a:pPr>
                      <a:endParaRPr lang="en-US" sz="105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tc>
                  <a:txBody>
                    <a:bodyPr/>
                    <a:lstStyle/>
                    <a:p>
                      <a:pPr marL="0" marR="0" indent="0" algn="ctr">
                        <a:lnSpc>
                          <a:spcPct val="150000"/>
                        </a:lnSpc>
                        <a:buNone/>
                      </a:pP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bg1"/>
                    </a:solidFill>
                  </a:tcPr>
                </a:tc>
                <a:extLst>
                  <a:ext uri="{0D108BD9-81ED-4DB2-BD59-A6C34878D82A}">
                    <a16:rowId xmlns:a16="http://schemas.microsoft.com/office/drawing/2014/main" val="1744987836"/>
                  </a:ext>
                </a:extLst>
              </a:tr>
              <a:tr h="137026">
                <a:tc rowSpan="2">
                  <a:txBody>
                    <a:bodyPr/>
                    <a:lstStyle/>
                    <a:p>
                      <a:pPr>
                        <a:lnSpc>
                          <a:spcPct val="107000"/>
                        </a:lnSpc>
                      </a:pPr>
                      <a:endParaRPr lang="en-US" sz="1050" dirty="0">
                        <a:effectLst/>
                        <a:latin typeface="Calibri" panose="020F0502020204030204" pitchFamily="34" charset="0"/>
                        <a:cs typeface="Arial" panose="020B0604020202020204" pitchFamily="34" charset="0"/>
                      </a:endParaRPr>
                    </a:p>
                  </a:txBody>
                  <a:tcPr marL="79860" marR="79860" marT="0" marB="0" anchor="b"/>
                </a:tc>
                <a:tc gridSpan="3">
                  <a:txBody>
                    <a:bodyPr/>
                    <a:lstStyle/>
                    <a:p>
                      <a:pPr marL="0" marR="0" indent="0" algn="ctr">
                        <a:lnSpc>
                          <a:spcPct val="150000"/>
                        </a:lnSpc>
                        <a:buNone/>
                      </a:pPr>
                      <a:r>
                        <a:rPr lang="en-US" sz="1200" b="1" dirty="0">
                          <a:solidFill>
                            <a:schemeClr val="bg1"/>
                          </a:solidFill>
                          <a:effectLst/>
                        </a:rPr>
                        <a:t>15occ-N-3SP-1D</a:t>
                      </a:r>
                      <a:endParaRPr lang="en-US" sz="1600" b="1" dirty="0">
                        <a:solidFill>
                          <a:schemeClr val="bg1"/>
                        </a:solidFill>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indent="0" algn="ctr">
                        <a:lnSpc>
                          <a:spcPct val="150000"/>
                        </a:lnSpc>
                        <a:buNone/>
                      </a:pPr>
                      <a:r>
                        <a:rPr lang="en-US" sz="1200" b="1" dirty="0">
                          <a:solidFill>
                            <a:schemeClr val="bg1"/>
                          </a:solidFill>
                          <a:effectLst/>
                        </a:rPr>
                        <a:t>15occ-N-3SP-3D</a:t>
                      </a:r>
                      <a:endParaRPr lang="en-US" sz="1600" b="1" dirty="0">
                        <a:solidFill>
                          <a:schemeClr val="bg1"/>
                        </a:solidFill>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indent="0" algn="ctr">
                        <a:lnSpc>
                          <a:spcPct val="150000"/>
                        </a:lnSpc>
                        <a:buNone/>
                      </a:pPr>
                      <a:r>
                        <a:rPr lang="en-US" sz="1200" b="1" dirty="0">
                          <a:solidFill>
                            <a:schemeClr val="bg1"/>
                          </a:solidFill>
                          <a:effectLst/>
                        </a:rPr>
                        <a:t>7occ-N-3SP-3D</a:t>
                      </a:r>
                      <a:endParaRPr lang="en-US" sz="1600" b="1" dirty="0">
                        <a:solidFill>
                          <a:schemeClr val="bg1"/>
                        </a:solidFill>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indent="0" algn="ctr">
                        <a:lnSpc>
                          <a:spcPct val="150000"/>
                        </a:lnSpc>
                        <a:buNone/>
                      </a:pPr>
                      <a:r>
                        <a:rPr lang="en-US" sz="1200" b="1" dirty="0">
                          <a:solidFill>
                            <a:schemeClr val="bg1"/>
                          </a:solidFill>
                          <a:effectLst/>
                        </a:rPr>
                        <a:t>5occ-C-3SP-5D</a:t>
                      </a:r>
                      <a:endParaRPr lang="en-US" sz="1600" b="1" dirty="0">
                        <a:solidFill>
                          <a:schemeClr val="bg1"/>
                        </a:solidFill>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indent="0" algn="ctr">
                        <a:lnSpc>
                          <a:spcPct val="150000"/>
                        </a:lnSpc>
                        <a:buNone/>
                      </a:pPr>
                      <a:r>
                        <a:rPr lang="en-US" sz="1200" b="1" dirty="0">
                          <a:solidFill>
                            <a:schemeClr val="bg1"/>
                          </a:solidFill>
                          <a:effectLst/>
                        </a:rPr>
                        <a:t>7occ-N-3SP-2D</a:t>
                      </a:r>
                      <a:endParaRPr lang="en-US" sz="1600" b="1" dirty="0">
                        <a:solidFill>
                          <a:schemeClr val="bg1"/>
                        </a:solidFill>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16805463"/>
                  </a:ext>
                </a:extLst>
              </a:tr>
              <a:tr h="268853">
                <a:tc vMerge="1">
                  <a:txBody>
                    <a:bodyPr/>
                    <a:lstStyle/>
                    <a:p>
                      <a:endParaRPr lang="en-US"/>
                    </a:p>
                  </a:txBody>
                  <a:tcPr/>
                </a:tc>
                <a:tc>
                  <a:txBody>
                    <a:bodyPr/>
                    <a:lstStyle/>
                    <a:p>
                      <a:pPr marL="0" marR="0" indent="0" algn="ctr">
                        <a:lnSpc>
                          <a:spcPct val="150000"/>
                        </a:lnSpc>
                        <a:buNone/>
                      </a:pPr>
                      <a:r>
                        <a:rPr lang="en-US" sz="1000" dirty="0" err="1">
                          <a:effectLst/>
                        </a:rPr>
                        <a:t>Tz</a:t>
                      </a:r>
                      <a:r>
                        <a:rPr lang="en-US" sz="1000" dirty="0">
                          <a:effectLst/>
                        </a:rPr>
                        <a:t> [C]</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RHz</a:t>
                      </a:r>
                      <a:r>
                        <a:rPr lang="en-US" sz="1000" dirty="0">
                          <a:effectLst/>
                        </a:rPr>
                        <a:t> [%]</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a:effectLst/>
                        </a:rPr>
                        <a:t>power [W]</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Tz</a:t>
                      </a:r>
                      <a:r>
                        <a:rPr lang="en-US" sz="1000" dirty="0">
                          <a:effectLst/>
                        </a:rPr>
                        <a:t> [C]</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a:effectLst/>
                        </a:rPr>
                        <a:t>RHz [%]</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a:effectLst/>
                        </a:rPr>
                        <a:t>power [W]</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a:effectLst/>
                        </a:rPr>
                        <a:t>Tz [C]</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RHz</a:t>
                      </a:r>
                      <a:r>
                        <a:rPr lang="en-US" sz="1000" dirty="0">
                          <a:effectLst/>
                        </a:rPr>
                        <a:t> [%]</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a:effectLst/>
                        </a:rPr>
                        <a:t>power [W]</a:t>
                      </a:r>
                      <a:endParaRPr lang="en-US" sz="11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Tz</a:t>
                      </a:r>
                      <a:r>
                        <a:rPr lang="en-US" sz="1000" dirty="0">
                          <a:effectLst/>
                        </a:rPr>
                        <a:t> [C]</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RHz</a:t>
                      </a:r>
                      <a:r>
                        <a:rPr lang="en-US" sz="1000" dirty="0">
                          <a:effectLst/>
                        </a:rPr>
                        <a:t> [%]</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a:effectLst/>
                        </a:rPr>
                        <a:t>power [W]</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Tz</a:t>
                      </a:r>
                      <a:r>
                        <a:rPr lang="en-US" sz="1000" dirty="0">
                          <a:effectLst/>
                        </a:rPr>
                        <a:t> [C]</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err="1">
                          <a:effectLst/>
                        </a:rPr>
                        <a:t>RHz</a:t>
                      </a:r>
                      <a:r>
                        <a:rPr lang="en-US" sz="1000" dirty="0">
                          <a:effectLst/>
                        </a:rPr>
                        <a:t> [%]</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000" dirty="0">
                          <a:effectLst/>
                        </a:rPr>
                        <a:t>power [W]</a:t>
                      </a:r>
                      <a:endParaRPr lang="en-US" sz="11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extLst>
                  <a:ext uri="{0D108BD9-81ED-4DB2-BD59-A6C34878D82A}">
                    <a16:rowId xmlns:a16="http://schemas.microsoft.com/office/drawing/2014/main" val="1440199430"/>
                  </a:ext>
                </a:extLst>
              </a:tr>
              <a:tr h="268853">
                <a:tc>
                  <a:txBody>
                    <a:bodyPr/>
                    <a:lstStyle/>
                    <a:p>
                      <a:pPr marL="0" marR="0" indent="0" algn="ctr">
                        <a:lnSpc>
                          <a:spcPct val="150000"/>
                        </a:lnSpc>
                        <a:buNone/>
                      </a:pPr>
                      <a:r>
                        <a:rPr lang="en-US" sz="1200" dirty="0">
                          <a:effectLst/>
                        </a:rPr>
                        <a:t>Temperature-based</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1.56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14.5</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1.56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14.5</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0.09</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0.16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21.1</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1.51</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24.5</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0.09</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0.16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21.1</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extLst>
                  <a:ext uri="{0D108BD9-81ED-4DB2-BD59-A6C34878D82A}">
                    <a16:rowId xmlns:a16="http://schemas.microsoft.com/office/drawing/2014/main" val="3510029962"/>
                  </a:ext>
                </a:extLst>
              </a:tr>
              <a:tr h="268853">
                <a:tc>
                  <a:txBody>
                    <a:bodyPr/>
                    <a:lstStyle/>
                    <a:p>
                      <a:pPr marL="0" marR="0" indent="0" algn="ctr">
                        <a:lnSpc>
                          <a:spcPct val="150000"/>
                        </a:lnSpc>
                        <a:buNone/>
                      </a:pPr>
                      <a:r>
                        <a:rPr lang="en-US" sz="1200" dirty="0">
                          <a:effectLst/>
                        </a:rPr>
                        <a:t>GOCC-based</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1.2</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16.4</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0.28</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3.03</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20.7</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0.43</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2.69</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44.2</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0.44</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2.66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15.7</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0.23</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2.68</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6.8</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extLst>
                  <a:ext uri="{0D108BD9-81ED-4DB2-BD59-A6C34878D82A}">
                    <a16:rowId xmlns:a16="http://schemas.microsoft.com/office/drawing/2014/main" val="2664909970"/>
                  </a:ext>
                </a:extLst>
              </a:tr>
              <a:tr h="137026">
                <a:tc>
                  <a:txBody>
                    <a:bodyPr/>
                    <a:lstStyle/>
                    <a:p>
                      <a:pPr marL="0" marR="0" indent="0" algn="ctr">
                        <a:lnSpc>
                          <a:spcPct val="150000"/>
                        </a:lnSpc>
                        <a:buNone/>
                      </a:pPr>
                      <a:r>
                        <a:rPr lang="en-US" sz="1200" dirty="0">
                          <a:effectLst/>
                        </a:rPr>
                        <a:t>GOCC+TL</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0.37</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2.53</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23.7</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0.29</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2.95</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22.8</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0.27</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1.58</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25</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0.25</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1.63</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12.5</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0.36</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a:effectLst/>
                        </a:rPr>
                        <a:t>3.11</a:t>
                      </a:r>
                      <a:endParaRPr lang="en-US" sz="160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tc>
                  <a:txBody>
                    <a:bodyPr/>
                    <a:lstStyle/>
                    <a:p>
                      <a:pPr marL="0" marR="0" indent="0" algn="ctr">
                        <a:lnSpc>
                          <a:spcPct val="150000"/>
                        </a:lnSpc>
                        <a:buNone/>
                      </a:pPr>
                      <a:r>
                        <a:rPr lang="en-US" sz="1200" dirty="0">
                          <a:effectLst/>
                        </a:rPr>
                        <a:t>29.5</a:t>
                      </a:r>
                      <a:endParaRPr lang="en-US" sz="1600" dirty="0">
                        <a:effectLst/>
                        <a:latin typeface="Times New Roman" panose="02020603050405020304" pitchFamily="18" charset="0"/>
                        <a:ea typeface="SimSun" panose="02010600030101010101" pitchFamily="2" charset="-122"/>
                        <a:cs typeface="Arial" panose="020B0604020202020204" pitchFamily="34" charset="0"/>
                      </a:endParaRPr>
                    </a:p>
                  </a:txBody>
                  <a:tcPr marL="79860" marR="79860" marT="0" marB="0" anchor="b"/>
                </a:tc>
                <a:extLst>
                  <a:ext uri="{0D108BD9-81ED-4DB2-BD59-A6C34878D82A}">
                    <a16:rowId xmlns:a16="http://schemas.microsoft.com/office/drawing/2014/main" val="833438294"/>
                  </a:ext>
                </a:extLst>
              </a:tr>
            </a:tbl>
          </a:graphicData>
        </a:graphic>
      </p:graphicFrame>
      <p:sp>
        <p:nvSpPr>
          <p:cNvPr id="4" name="TextBox 3">
            <a:extLst>
              <a:ext uri="{FF2B5EF4-FFF2-40B4-BE49-F238E27FC236}">
                <a16:creationId xmlns:a16="http://schemas.microsoft.com/office/drawing/2014/main" id="{EEFB15FC-6A20-0977-4DAE-1F94E386EF74}"/>
              </a:ext>
            </a:extLst>
          </p:cNvPr>
          <p:cNvSpPr txBox="1"/>
          <p:nvPr/>
        </p:nvSpPr>
        <p:spPr>
          <a:xfrm>
            <a:off x="-273844" y="4782563"/>
            <a:ext cx="6100762" cy="369332"/>
          </a:xfrm>
          <a:prstGeom prst="rect">
            <a:avLst/>
          </a:prstGeom>
          <a:noFill/>
        </p:spPr>
        <p:txBody>
          <a:bodyPr wrap="square">
            <a:spAutoFit/>
          </a:bodyPr>
          <a:lstStyle/>
          <a:p>
            <a:pPr lvl="2"/>
            <a:r>
              <a:rPr lang="en-US"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riteria: 0.5 °C, 5%, and 90W [1]</a:t>
            </a:r>
          </a:p>
        </p:txBody>
      </p:sp>
      <p:sp>
        <p:nvSpPr>
          <p:cNvPr id="5" name="TextBox 4">
            <a:extLst>
              <a:ext uri="{FF2B5EF4-FFF2-40B4-BE49-F238E27FC236}">
                <a16:creationId xmlns:a16="http://schemas.microsoft.com/office/drawing/2014/main" id="{3B2F1922-FB60-2E04-2FF6-3A812C2A153C}"/>
              </a:ext>
            </a:extLst>
          </p:cNvPr>
          <p:cNvSpPr txBox="1"/>
          <p:nvPr/>
        </p:nvSpPr>
        <p:spPr>
          <a:xfrm>
            <a:off x="14664" y="6190449"/>
            <a:ext cx="11929594" cy="276999"/>
          </a:xfrm>
          <a:prstGeom prst="rect">
            <a:avLst/>
          </a:prstGeom>
          <a:noFill/>
        </p:spPr>
        <p:txBody>
          <a:bodyPr wrap="square">
            <a:spAutoFit/>
          </a:bodyPr>
          <a:lstStyle/>
          <a:p>
            <a:r>
              <a:rPr lang="en-US" sz="1200" dirty="0"/>
              <a:t>[1] American Society of Heating, V., and Air Conditioning Engineers (ASHRAE), Guideline 14-2014, in Measurement of Energy and Demand Savings. 2014.</a:t>
            </a:r>
          </a:p>
        </p:txBody>
      </p:sp>
    </p:spTree>
    <p:extLst>
      <p:ext uri="{BB962C8B-B14F-4D97-AF65-F5344CB8AC3E}">
        <p14:creationId xmlns:p14="http://schemas.microsoft.com/office/powerpoint/2010/main" val="4050206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1E19-F67D-E6F6-BF8F-95936CF2D648}"/>
              </a:ext>
            </a:extLst>
          </p:cNvPr>
          <p:cNvSpPr>
            <a:spLocks noGrp="1"/>
          </p:cNvSpPr>
          <p:nvPr>
            <p:ph type="title"/>
          </p:nvPr>
        </p:nvSpPr>
        <p:spPr/>
        <p:txBody>
          <a:bodyPr>
            <a:normAutofit fontScale="90000"/>
          </a:bodyPr>
          <a:lstStyle/>
          <a:p>
            <a:r>
              <a:rPr lang="en-US" dirty="0"/>
              <a:t>MPC Evaluation Result of JSD </a:t>
            </a:r>
          </a:p>
        </p:txBody>
      </p:sp>
      <p:sp>
        <p:nvSpPr>
          <p:cNvPr id="3" name="Slide Number Placeholder 2">
            <a:extLst>
              <a:ext uri="{FF2B5EF4-FFF2-40B4-BE49-F238E27FC236}">
                <a16:creationId xmlns:a16="http://schemas.microsoft.com/office/drawing/2014/main" id="{62FCD581-D277-492F-FB00-0BFDCE856FFC}"/>
              </a:ext>
            </a:extLst>
          </p:cNvPr>
          <p:cNvSpPr>
            <a:spLocks noGrp="1"/>
          </p:cNvSpPr>
          <p:nvPr>
            <p:ph type="sldNum" sz="quarter" idx="10"/>
          </p:nvPr>
        </p:nvSpPr>
        <p:spPr/>
        <p:txBody>
          <a:bodyPr/>
          <a:lstStyle/>
          <a:p>
            <a:fld id="{E18569AF-2237-4C38-90A2-3DAC76D180AF}" type="slidenum">
              <a:rPr lang="en-US" smtClean="0"/>
              <a:pPr/>
              <a:t>78</a:t>
            </a:fld>
            <a:endParaRPr lang="en-US" dirty="0"/>
          </a:p>
        </p:txBody>
      </p:sp>
      <p:pic>
        <p:nvPicPr>
          <p:cNvPr id="5" name="Picture 4">
            <a:extLst>
              <a:ext uri="{FF2B5EF4-FFF2-40B4-BE49-F238E27FC236}">
                <a16:creationId xmlns:a16="http://schemas.microsoft.com/office/drawing/2014/main" id="{8A46CF1F-ACE5-1CBD-03B8-0F1EC147E9C5}"/>
              </a:ext>
            </a:extLst>
          </p:cNvPr>
          <p:cNvPicPr>
            <a:picLocks noChangeAspect="1"/>
          </p:cNvPicPr>
          <p:nvPr/>
        </p:nvPicPr>
        <p:blipFill rotWithShape="1">
          <a:blip r:embed="rId2"/>
          <a:srcRect l="10073" r="7051"/>
          <a:stretch/>
        </p:blipFill>
        <p:spPr bwMode="auto">
          <a:xfrm>
            <a:off x="2722286" y="1150071"/>
            <a:ext cx="6021538" cy="2395574"/>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7EF7B2F5-940E-1114-8615-C8FB7C4F80DF}"/>
              </a:ext>
            </a:extLst>
          </p:cNvPr>
          <p:cNvPicPr>
            <a:picLocks noChangeAspect="1"/>
          </p:cNvPicPr>
          <p:nvPr/>
        </p:nvPicPr>
        <p:blipFill>
          <a:blip r:embed="rId3"/>
          <a:stretch>
            <a:fillRect/>
          </a:stretch>
        </p:blipFill>
        <p:spPr>
          <a:xfrm>
            <a:off x="1658829" y="3666837"/>
            <a:ext cx="7488708" cy="2743236"/>
          </a:xfrm>
          <a:prstGeom prst="rect">
            <a:avLst/>
          </a:prstGeom>
        </p:spPr>
      </p:pic>
    </p:spTree>
    <p:extLst>
      <p:ext uri="{BB962C8B-B14F-4D97-AF65-F5344CB8AC3E}">
        <p14:creationId xmlns:p14="http://schemas.microsoft.com/office/powerpoint/2010/main" val="15998738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7C01-99E1-8756-A164-B0C1DDBBDCC6}"/>
              </a:ext>
            </a:extLst>
          </p:cNvPr>
          <p:cNvSpPr>
            <a:spLocks noGrp="1"/>
          </p:cNvSpPr>
          <p:nvPr>
            <p:ph type="title"/>
          </p:nvPr>
        </p:nvSpPr>
        <p:spPr/>
        <p:txBody>
          <a:bodyPr>
            <a:normAutofit fontScale="90000"/>
          </a:bodyPr>
          <a:lstStyle/>
          <a:p>
            <a:r>
              <a:rPr lang="en-US" dirty="0"/>
              <a:t>Occupant Average Discomfort Vote</a:t>
            </a:r>
          </a:p>
        </p:txBody>
      </p:sp>
      <p:sp>
        <p:nvSpPr>
          <p:cNvPr id="3" name="Slide Number Placeholder 2">
            <a:extLst>
              <a:ext uri="{FF2B5EF4-FFF2-40B4-BE49-F238E27FC236}">
                <a16:creationId xmlns:a16="http://schemas.microsoft.com/office/drawing/2014/main" id="{C9944536-9CE4-3B3B-10B6-4A3F980AB349}"/>
              </a:ext>
            </a:extLst>
          </p:cNvPr>
          <p:cNvSpPr>
            <a:spLocks noGrp="1"/>
          </p:cNvSpPr>
          <p:nvPr>
            <p:ph type="sldNum" sz="quarter" idx="10"/>
          </p:nvPr>
        </p:nvSpPr>
        <p:spPr/>
        <p:txBody>
          <a:bodyPr/>
          <a:lstStyle/>
          <a:p>
            <a:fld id="{E18569AF-2237-4C38-90A2-3DAC76D180AF}" type="slidenum">
              <a:rPr lang="en-US" smtClean="0"/>
              <a:pPr/>
              <a:t>79</a:t>
            </a:fld>
            <a:endParaRPr lang="en-US" dirty="0"/>
          </a:p>
        </p:txBody>
      </p:sp>
      <p:pic>
        <p:nvPicPr>
          <p:cNvPr id="5" name="Picture 4">
            <a:extLst>
              <a:ext uri="{FF2B5EF4-FFF2-40B4-BE49-F238E27FC236}">
                <a16:creationId xmlns:a16="http://schemas.microsoft.com/office/drawing/2014/main" id="{C29AAC04-96FB-C891-7DAD-3914524786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9281" y="1015514"/>
            <a:ext cx="7119618" cy="2345062"/>
          </a:xfrm>
          <a:prstGeom prst="rect">
            <a:avLst/>
          </a:prstGeom>
          <a:noFill/>
          <a:ln>
            <a:noFill/>
          </a:ln>
        </p:spPr>
      </p:pic>
      <p:pic>
        <p:nvPicPr>
          <p:cNvPr id="6" name="Picture 5">
            <a:extLst>
              <a:ext uri="{FF2B5EF4-FFF2-40B4-BE49-F238E27FC236}">
                <a16:creationId xmlns:a16="http://schemas.microsoft.com/office/drawing/2014/main" id="{6918538E-D081-145C-037E-D377F67B7FE8}"/>
              </a:ext>
            </a:extLst>
          </p:cNvPr>
          <p:cNvPicPr>
            <a:picLocks noChangeAspect="1"/>
          </p:cNvPicPr>
          <p:nvPr/>
        </p:nvPicPr>
        <p:blipFill>
          <a:blip r:embed="rId3"/>
          <a:stretch>
            <a:fillRect/>
          </a:stretch>
        </p:blipFill>
        <p:spPr>
          <a:xfrm>
            <a:off x="2638083" y="3242460"/>
            <a:ext cx="7344117" cy="3407550"/>
          </a:xfrm>
          <a:prstGeom prst="rect">
            <a:avLst/>
          </a:prstGeom>
        </p:spPr>
      </p:pic>
    </p:spTree>
    <p:extLst>
      <p:ext uri="{BB962C8B-B14F-4D97-AF65-F5344CB8AC3E}">
        <p14:creationId xmlns:p14="http://schemas.microsoft.com/office/powerpoint/2010/main" val="1141454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901A-BF7D-97A2-137E-57F875681B7B}"/>
              </a:ext>
            </a:extLst>
          </p:cNvPr>
          <p:cNvSpPr>
            <a:spLocks noGrp="1"/>
          </p:cNvSpPr>
          <p:nvPr>
            <p:ph type="title"/>
          </p:nvPr>
        </p:nvSpPr>
        <p:spPr/>
        <p:txBody>
          <a:bodyPr>
            <a:normAutofit fontScale="90000"/>
          </a:bodyPr>
          <a:lstStyle/>
          <a:p>
            <a:r>
              <a:rPr lang="en-US" dirty="0"/>
              <a:t>Research G</a:t>
            </a:r>
            <a:r>
              <a:rPr lang="en-US" altLang="zh-CN" dirty="0"/>
              <a:t>aps</a:t>
            </a:r>
            <a:endParaRPr lang="en-US" dirty="0"/>
          </a:p>
        </p:txBody>
      </p:sp>
      <p:sp>
        <p:nvSpPr>
          <p:cNvPr id="3" name="Slide Number Placeholder 2">
            <a:extLst>
              <a:ext uri="{FF2B5EF4-FFF2-40B4-BE49-F238E27FC236}">
                <a16:creationId xmlns:a16="http://schemas.microsoft.com/office/drawing/2014/main" id="{D3E62032-E0AB-B8D3-9447-13E813691C01}"/>
              </a:ext>
            </a:extLst>
          </p:cNvPr>
          <p:cNvSpPr>
            <a:spLocks noGrp="1"/>
          </p:cNvSpPr>
          <p:nvPr>
            <p:ph type="sldNum" sz="quarter" idx="10"/>
          </p:nvPr>
        </p:nvSpPr>
        <p:spPr/>
        <p:txBody>
          <a:bodyPr/>
          <a:lstStyle/>
          <a:p>
            <a:fld id="{E18569AF-2237-4C38-90A2-3DAC76D180AF}" type="slidenum">
              <a:rPr lang="en-US" smtClean="0"/>
              <a:pPr/>
              <a:t>8</a:t>
            </a:fld>
            <a:endParaRPr lang="en-US" dirty="0"/>
          </a:p>
        </p:txBody>
      </p:sp>
      <p:sp>
        <p:nvSpPr>
          <p:cNvPr id="4" name="Content Placeholder 3">
            <a:extLst>
              <a:ext uri="{FF2B5EF4-FFF2-40B4-BE49-F238E27FC236}">
                <a16:creationId xmlns:a16="http://schemas.microsoft.com/office/drawing/2014/main" id="{3C1B394D-BFB4-1D0C-A23D-A0BC9953B113}"/>
              </a:ext>
            </a:extLst>
          </p:cNvPr>
          <p:cNvSpPr>
            <a:spLocks noGrp="1"/>
          </p:cNvSpPr>
          <p:nvPr>
            <p:ph idx="1"/>
          </p:nvPr>
        </p:nvSpPr>
        <p:spPr>
          <a:xfrm>
            <a:off x="337727" y="1348633"/>
            <a:ext cx="7986122" cy="4160734"/>
          </a:xfrm>
        </p:spPr>
        <p:txBody>
          <a:bodyPr>
            <a:noAutofit/>
          </a:bodyPr>
          <a:lstStyle/>
          <a:p>
            <a:r>
              <a:rPr lang="en-US" sz="2400" dirty="0"/>
              <a:t>The MPC optimizes building system control to</a:t>
            </a:r>
          </a:p>
          <a:p>
            <a:pPr lvl="1"/>
            <a:r>
              <a:rPr lang="en-US" sz="2000" dirty="0"/>
              <a:t>Improve occupant thermal comfort</a:t>
            </a:r>
          </a:p>
          <a:p>
            <a:pPr lvl="1"/>
            <a:r>
              <a:rPr lang="en-US" sz="2000" dirty="0"/>
              <a:t>Reduce energy consumption</a:t>
            </a:r>
          </a:p>
          <a:p>
            <a:r>
              <a:rPr lang="en-US" sz="2400" dirty="0"/>
              <a:t>The development of MPC-based OCC is challenging, especially when considering</a:t>
            </a:r>
          </a:p>
          <a:p>
            <a:pPr lvl="1"/>
            <a:r>
              <a:rPr lang="en-US" sz="2000" dirty="0"/>
              <a:t>A specific group of occupants</a:t>
            </a:r>
          </a:p>
          <a:p>
            <a:r>
              <a:rPr lang="en-US" sz="2400" dirty="0"/>
              <a:t>The performance of the MPC-based OCC needs to be systematically evaluated </a:t>
            </a:r>
          </a:p>
        </p:txBody>
      </p:sp>
      <p:sp>
        <p:nvSpPr>
          <p:cNvPr id="23" name="Rectangle 22">
            <a:extLst>
              <a:ext uri="{FF2B5EF4-FFF2-40B4-BE49-F238E27FC236}">
                <a16:creationId xmlns:a16="http://schemas.microsoft.com/office/drawing/2014/main" id="{F5FF1205-F76C-F609-2DB5-638D92C8438B}"/>
              </a:ext>
            </a:extLst>
          </p:cNvPr>
          <p:cNvSpPr/>
          <p:nvPr/>
        </p:nvSpPr>
        <p:spPr>
          <a:xfrm>
            <a:off x="10406843" y="3529573"/>
            <a:ext cx="1376757" cy="1427537"/>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1188AA4-41FD-A609-EBA8-A8AFBA70CE66}"/>
              </a:ext>
            </a:extLst>
          </p:cNvPr>
          <p:cNvSpPr txBox="1"/>
          <p:nvPr/>
        </p:nvSpPr>
        <p:spPr>
          <a:xfrm>
            <a:off x="397922" y="5493697"/>
            <a:ext cx="7745622"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Gap 4: Lack of a systematic framework for MPC-based group OCC development and evaluation</a:t>
            </a:r>
          </a:p>
        </p:txBody>
      </p:sp>
      <p:grpSp>
        <p:nvGrpSpPr>
          <p:cNvPr id="5" name="Group 4">
            <a:extLst>
              <a:ext uri="{FF2B5EF4-FFF2-40B4-BE49-F238E27FC236}">
                <a16:creationId xmlns:a16="http://schemas.microsoft.com/office/drawing/2014/main" id="{D489DD41-22FC-8E0D-546E-D38BB5DD035B}"/>
              </a:ext>
            </a:extLst>
          </p:cNvPr>
          <p:cNvGrpSpPr/>
          <p:nvPr/>
        </p:nvGrpSpPr>
        <p:grpSpPr>
          <a:xfrm>
            <a:off x="8396126" y="1978003"/>
            <a:ext cx="3605679" cy="3459054"/>
            <a:chOff x="8396126" y="1978003"/>
            <a:chExt cx="3605679" cy="3459054"/>
          </a:xfrm>
        </p:grpSpPr>
        <p:sp>
          <p:nvSpPr>
            <p:cNvPr id="6" name="TextBox 5">
              <a:extLst>
                <a:ext uri="{FF2B5EF4-FFF2-40B4-BE49-F238E27FC236}">
                  <a16:creationId xmlns:a16="http://schemas.microsoft.com/office/drawing/2014/main" id="{8EB58D7A-0273-0599-EDC7-0B377D35B186}"/>
                </a:ext>
              </a:extLst>
            </p:cNvPr>
            <p:cNvSpPr txBox="1"/>
            <p:nvPr/>
          </p:nvSpPr>
          <p:spPr>
            <a:xfrm>
              <a:off x="8396126" y="5036947"/>
              <a:ext cx="3605679" cy="40011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The general framework of OCC</a:t>
              </a:r>
            </a:p>
          </p:txBody>
        </p:sp>
        <p:grpSp>
          <p:nvGrpSpPr>
            <p:cNvPr id="7" name="Group 6">
              <a:extLst>
                <a:ext uri="{FF2B5EF4-FFF2-40B4-BE49-F238E27FC236}">
                  <a16:creationId xmlns:a16="http://schemas.microsoft.com/office/drawing/2014/main" id="{38C6AB31-4E9C-0D16-2881-76584E6003F2}"/>
                </a:ext>
              </a:extLst>
            </p:cNvPr>
            <p:cNvGrpSpPr/>
            <p:nvPr/>
          </p:nvGrpSpPr>
          <p:grpSpPr>
            <a:xfrm>
              <a:off x="8556551" y="1978003"/>
              <a:ext cx="3210227" cy="2826977"/>
              <a:chOff x="8746544" y="1632583"/>
              <a:chExt cx="2586231" cy="2561060"/>
            </a:xfrm>
          </p:grpSpPr>
          <p:grpSp>
            <p:nvGrpSpPr>
              <p:cNvPr id="8" name="Group 7">
                <a:extLst>
                  <a:ext uri="{FF2B5EF4-FFF2-40B4-BE49-F238E27FC236}">
                    <a16:creationId xmlns:a16="http://schemas.microsoft.com/office/drawing/2014/main" id="{A1F874A7-6848-8EDB-4BF7-C7744293EEFF}"/>
                  </a:ext>
                </a:extLst>
              </p:cNvPr>
              <p:cNvGrpSpPr/>
              <p:nvPr/>
            </p:nvGrpSpPr>
            <p:grpSpPr>
              <a:xfrm>
                <a:off x="8746544" y="1632583"/>
                <a:ext cx="2586231" cy="2561060"/>
                <a:chOff x="8568541" y="1853587"/>
                <a:chExt cx="3029840" cy="3074401"/>
              </a:xfrm>
            </p:grpSpPr>
            <p:pic>
              <p:nvPicPr>
                <p:cNvPr id="26" name="Picture 25">
                  <a:extLst>
                    <a:ext uri="{FF2B5EF4-FFF2-40B4-BE49-F238E27FC236}">
                      <a16:creationId xmlns:a16="http://schemas.microsoft.com/office/drawing/2014/main" id="{40E361BC-E1EA-54EC-B091-74561A6BD158}"/>
                    </a:ext>
                  </a:extLst>
                </p:cNvPr>
                <p:cNvPicPr>
                  <a:picLocks noChangeAspect="1"/>
                </p:cNvPicPr>
                <p:nvPr/>
              </p:nvPicPr>
              <p:blipFill>
                <a:blip r:embed="rId3"/>
                <a:stretch>
                  <a:fillRect/>
                </a:stretch>
              </p:blipFill>
              <p:spPr>
                <a:xfrm>
                  <a:off x="8610600" y="3824145"/>
                  <a:ext cx="967986" cy="1103843"/>
                </a:xfrm>
                <a:prstGeom prst="rect">
                  <a:avLst/>
                </a:prstGeom>
              </p:spPr>
            </p:pic>
            <p:pic>
              <p:nvPicPr>
                <p:cNvPr id="27" name="Picture 26">
                  <a:extLst>
                    <a:ext uri="{FF2B5EF4-FFF2-40B4-BE49-F238E27FC236}">
                      <a16:creationId xmlns:a16="http://schemas.microsoft.com/office/drawing/2014/main" id="{3527CE9D-767B-337B-4075-65ABF494D188}"/>
                    </a:ext>
                  </a:extLst>
                </p:cNvPr>
                <p:cNvPicPr>
                  <a:picLocks noChangeAspect="1"/>
                </p:cNvPicPr>
                <p:nvPr/>
              </p:nvPicPr>
              <p:blipFill rotWithShape="1">
                <a:blip r:embed="rId4"/>
                <a:srcRect t="2557" b="1184"/>
                <a:stretch/>
              </p:blipFill>
              <p:spPr>
                <a:xfrm>
                  <a:off x="8697522" y="2230586"/>
                  <a:ext cx="727048" cy="789723"/>
                </a:xfrm>
                <a:prstGeom prst="rect">
                  <a:avLst/>
                </a:prstGeom>
              </p:spPr>
            </p:pic>
            <p:sp>
              <p:nvSpPr>
                <p:cNvPr id="28" name="TextBox 27">
                  <a:extLst>
                    <a:ext uri="{FF2B5EF4-FFF2-40B4-BE49-F238E27FC236}">
                      <a16:creationId xmlns:a16="http://schemas.microsoft.com/office/drawing/2014/main" id="{F6CDBC19-ED36-7B84-2FFD-E9C156D4A03C}"/>
                    </a:ext>
                  </a:extLst>
                </p:cNvPr>
                <p:cNvSpPr txBox="1"/>
                <p:nvPr/>
              </p:nvSpPr>
              <p:spPr>
                <a:xfrm>
                  <a:off x="8677242" y="1853587"/>
                  <a:ext cx="962595"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Sensing </a:t>
                  </a:r>
                </a:p>
              </p:txBody>
            </p:sp>
            <p:sp>
              <p:nvSpPr>
                <p:cNvPr id="29" name="TextBox 28">
                  <a:extLst>
                    <a:ext uri="{FF2B5EF4-FFF2-40B4-BE49-F238E27FC236}">
                      <a16:creationId xmlns:a16="http://schemas.microsoft.com/office/drawing/2014/main" id="{520AABA0-CCAD-39B4-1CA9-E64BB6C4959C}"/>
                    </a:ext>
                  </a:extLst>
                </p:cNvPr>
                <p:cNvSpPr txBox="1"/>
                <p:nvPr/>
              </p:nvSpPr>
              <p:spPr>
                <a:xfrm>
                  <a:off x="8568541" y="3500451"/>
                  <a:ext cx="1204351"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Prediction </a:t>
                  </a:r>
                </a:p>
              </p:txBody>
            </p:sp>
            <p:sp>
              <p:nvSpPr>
                <p:cNvPr id="30" name="TextBox 29">
                  <a:extLst>
                    <a:ext uri="{FF2B5EF4-FFF2-40B4-BE49-F238E27FC236}">
                      <a16:creationId xmlns:a16="http://schemas.microsoft.com/office/drawing/2014/main" id="{9BDE0BA1-1F82-D6B1-53A5-943E78A65E4D}"/>
                    </a:ext>
                  </a:extLst>
                </p:cNvPr>
                <p:cNvSpPr txBox="1"/>
                <p:nvPr/>
              </p:nvSpPr>
              <p:spPr>
                <a:xfrm>
                  <a:off x="10635786" y="3500451"/>
                  <a:ext cx="962595"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Control </a:t>
                  </a:r>
                </a:p>
              </p:txBody>
            </p:sp>
            <p:cxnSp>
              <p:nvCxnSpPr>
                <p:cNvPr id="31" name="Straight Arrow Connector 30">
                  <a:extLst>
                    <a:ext uri="{FF2B5EF4-FFF2-40B4-BE49-F238E27FC236}">
                      <a16:creationId xmlns:a16="http://schemas.microsoft.com/office/drawing/2014/main" id="{73434384-9E9B-FDDC-F34C-99C0B90386E2}"/>
                    </a:ext>
                  </a:extLst>
                </p:cNvPr>
                <p:cNvCxnSpPr>
                  <a:cxnSpLocks/>
                </p:cNvCxnSpPr>
                <p:nvPr/>
              </p:nvCxnSpPr>
              <p:spPr>
                <a:xfrm>
                  <a:off x="9048370" y="3126005"/>
                  <a:ext cx="0" cy="3744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E872ED-7188-BBF6-ACE3-CB7F4A939399}"/>
                    </a:ext>
                  </a:extLst>
                </p:cNvPr>
                <p:cNvCxnSpPr>
                  <a:cxnSpLocks/>
                </p:cNvCxnSpPr>
                <p:nvPr/>
              </p:nvCxnSpPr>
              <p:spPr>
                <a:xfrm flipV="1">
                  <a:off x="11040331" y="3090453"/>
                  <a:ext cx="0" cy="4132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5AC40D-5CA8-16C1-C0A9-5AA507EAE0CA}"/>
                    </a:ext>
                  </a:extLst>
                </p:cNvPr>
                <p:cNvCxnSpPr>
                  <a:cxnSpLocks/>
                </p:cNvCxnSpPr>
                <p:nvPr/>
              </p:nvCxnSpPr>
              <p:spPr>
                <a:xfrm>
                  <a:off x="9685985" y="4290339"/>
                  <a:ext cx="6640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DDFB8B6D-B9C2-ED44-C804-0E0627F85A9B}"/>
                    </a:ext>
                  </a:extLst>
                </p:cNvPr>
                <p:cNvPicPr>
                  <a:picLocks noChangeAspect="1"/>
                </p:cNvPicPr>
                <p:nvPr/>
              </p:nvPicPr>
              <p:blipFill>
                <a:blip r:embed="rId5"/>
                <a:stretch>
                  <a:fillRect/>
                </a:stretch>
              </p:blipFill>
              <p:spPr>
                <a:xfrm>
                  <a:off x="10635786" y="3906146"/>
                  <a:ext cx="812095" cy="824751"/>
                </a:xfrm>
                <a:prstGeom prst="rect">
                  <a:avLst/>
                </a:prstGeom>
              </p:spPr>
            </p:pic>
            <p:sp>
              <p:nvSpPr>
                <p:cNvPr id="35" name="TextBox 34">
                  <a:extLst>
                    <a:ext uri="{FF2B5EF4-FFF2-40B4-BE49-F238E27FC236}">
                      <a16:creationId xmlns:a16="http://schemas.microsoft.com/office/drawing/2014/main" id="{7EF415EA-6D2F-CB63-B3B7-F43519425F48}"/>
                    </a:ext>
                  </a:extLst>
                </p:cNvPr>
                <p:cNvSpPr txBox="1"/>
                <p:nvPr/>
              </p:nvSpPr>
              <p:spPr>
                <a:xfrm>
                  <a:off x="10635786" y="1886088"/>
                  <a:ext cx="962595" cy="369468"/>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Building </a:t>
                  </a:r>
                </a:p>
              </p:txBody>
            </p:sp>
            <p:cxnSp>
              <p:nvCxnSpPr>
                <p:cNvPr id="36" name="Straight Arrow Connector 35">
                  <a:extLst>
                    <a:ext uri="{FF2B5EF4-FFF2-40B4-BE49-F238E27FC236}">
                      <a16:creationId xmlns:a16="http://schemas.microsoft.com/office/drawing/2014/main" id="{A9D4E2C9-2903-5CF1-7576-49110D5FE5B1}"/>
                    </a:ext>
                  </a:extLst>
                </p:cNvPr>
                <p:cNvCxnSpPr>
                  <a:cxnSpLocks/>
                </p:cNvCxnSpPr>
                <p:nvPr/>
              </p:nvCxnSpPr>
              <p:spPr>
                <a:xfrm flipH="1">
                  <a:off x="9707542" y="2688703"/>
                  <a:ext cx="7419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33C7E372-37C7-1D19-482D-CC3BDCD57EB7}"/>
                  </a:ext>
                </a:extLst>
              </p:cNvPr>
              <p:cNvPicPr>
                <a:picLocks noChangeAspect="1"/>
              </p:cNvPicPr>
              <p:nvPr/>
            </p:nvPicPr>
            <p:blipFill>
              <a:blip r:embed="rId6"/>
              <a:stretch>
                <a:fillRect/>
              </a:stretch>
            </p:blipFill>
            <p:spPr>
              <a:xfrm>
                <a:off x="10511117" y="2044105"/>
                <a:ext cx="654528" cy="587232"/>
              </a:xfrm>
              <a:prstGeom prst="rect">
                <a:avLst/>
              </a:prstGeom>
            </p:spPr>
          </p:pic>
        </p:grpSp>
      </p:grpSp>
    </p:spTree>
    <p:extLst>
      <p:ext uri="{BB962C8B-B14F-4D97-AF65-F5344CB8AC3E}">
        <p14:creationId xmlns:p14="http://schemas.microsoft.com/office/powerpoint/2010/main" val="143139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725A-DFF4-F8F9-78FF-FB7D3468EA2E}"/>
              </a:ext>
            </a:extLst>
          </p:cNvPr>
          <p:cNvSpPr>
            <a:spLocks noGrp="1"/>
          </p:cNvSpPr>
          <p:nvPr>
            <p:ph type="title"/>
          </p:nvPr>
        </p:nvSpPr>
        <p:spPr/>
        <p:txBody>
          <a:bodyPr>
            <a:normAutofit fontScale="90000"/>
          </a:bodyPr>
          <a:lstStyle/>
          <a:p>
            <a:r>
              <a:rPr lang="en-US" dirty="0"/>
              <a:t>Energy Use</a:t>
            </a:r>
          </a:p>
        </p:txBody>
      </p:sp>
      <p:sp>
        <p:nvSpPr>
          <p:cNvPr id="3" name="Slide Number Placeholder 2">
            <a:extLst>
              <a:ext uri="{FF2B5EF4-FFF2-40B4-BE49-F238E27FC236}">
                <a16:creationId xmlns:a16="http://schemas.microsoft.com/office/drawing/2014/main" id="{D612ADC1-CC83-6C5D-12A2-ADB5B718BDFA}"/>
              </a:ext>
            </a:extLst>
          </p:cNvPr>
          <p:cNvSpPr>
            <a:spLocks noGrp="1"/>
          </p:cNvSpPr>
          <p:nvPr>
            <p:ph type="sldNum" sz="quarter" idx="10"/>
          </p:nvPr>
        </p:nvSpPr>
        <p:spPr/>
        <p:txBody>
          <a:bodyPr/>
          <a:lstStyle/>
          <a:p>
            <a:fld id="{E18569AF-2237-4C38-90A2-3DAC76D180AF}" type="slidenum">
              <a:rPr lang="en-US" smtClean="0"/>
              <a:pPr/>
              <a:t>80</a:t>
            </a:fld>
            <a:endParaRPr lang="en-US" dirty="0"/>
          </a:p>
        </p:txBody>
      </p:sp>
      <p:pic>
        <p:nvPicPr>
          <p:cNvPr id="6" name="Picture 5">
            <a:extLst>
              <a:ext uri="{FF2B5EF4-FFF2-40B4-BE49-F238E27FC236}">
                <a16:creationId xmlns:a16="http://schemas.microsoft.com/office/drawing/2014/main" id="{938C6AEA-DA0C-62D5-C37A-AC2E69755C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3666" y="1080706"/>
            <a:ext cx="7447678" cy="2455506"/>
          </a:xfrm>
          <a:prstGeom prst="rect">
            <a:avLst/>
          </a:prstGeom>
          <a:noFill/>
          <a:ln>
            <a:noFill/>
          </a:ln>
        </p:spPr>
      </p:pic>
      <p:pic>
        <p:nvPicPr>
          <p:cNvPr id="7" name="Picture 6">
            <a:extLst>
              <a:ext uri="{FF2B5EF4-FFF2-40B4-BE49-F238E27FC236}">
                <a16:creationId xmlns:a16="http://schemas.microsoft.com/office/drawing/2014/main" id="{AC6DF429-EA0B-F22E-02E4-4712C33B3604}"/>
              </a:ext>
            </a:extLst>
          </p:cNvPr>
          <p:cNvPicPr>
            <a:picLocks noChangeAspect="1"/>
          </p:cNvPicPr>
          <p:nvPr/>
        </p:nvPicPr>
        <p:blipFill>
          <a:blip r:embed="rId3"/>
          <a:stretch>
            <a:fillRect/>
          </a:stretch>
        </p:blipFill>
        <p:spPr>
          <a:xfrm>
            <a:off x="1277232" y="3349499"/>
            <a:ext cx="8721102" cy="348307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3731D49-E9C8-0141-201D-59C01CC43777}"/>
                  </a:ext>
                </a:extLst>
              </p14:cNvPr>
              <p14:cNvContentPartPr/>
              <p14:nvPr/>
            </p14:nvContentPartPr>
            <p14:xfrm>
              <a:off x="3333375" y="4325865"/>
              <a:ext cx="326160" cy="7920"/>
            </p14:xfrm>
          </p:contentPart>
        </mc:Choice>
        <mc:Fallback xmlns="">
          <p:pic>
            <p:nvPicPr>
              <p:cNvPr id="8" name="Ink 7">
                <a:extLst>
                  <a:ext uri="{FF2B5EF4-FFF2-40B4-BE49-F238E27FC236}">
                    <a16:creationId xmlns:a16="http://schemas.microsoft.com/office/drawing/2014/main" id="{03731D49-E9C8-0141-201D-59C01CC43777}"/>
                  </a:ext>
                </a:extLst>
              </p:cNvPr>
              <p:cNvPicPr/>
              <p:nvPr/>
            </p:nvPicPr>
            <p:blipFill>
              <a:blip r:embed="rId5"/>
              <a:stretch>
                <a:fillRect/>
              </a:stretch>
            </p:blipFill>
            <p:spPr>
              <a:xfrm>
                <a:off x="3279735" y="4218225"/>
                <a:ext cx="4338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596F9024-5D68-6F2F-4DF2-0A91BB3043E4}"/>
                  </a:ext>
                </a:extLst>
              </p14:cNvPr>
              <p14:cNvContentPartPr/>
              <p14:nvPr/>
            </p14:nvContentPartPr>
            <p14:xfrm>
              <a:off x="4771935" y="4366185"/>
              <a:ext cx="187560" cy="6120"/>
            </p14:xfrm>
          </p:contentPart>
        </mc:Choice>
        <mc:Fallback xmlns="">
          <p:pic>
            <p:nvPicPr>
              <p:cNvPr id="9" name="Ink 8">
                <a:extLst>
                  <a:ext uri="{FF2B5EF4-FFF2-40B4-BE49-F238E27FC236}">
                    <a16:creationId xmlns:a16="http://schemas.microsoft.com/office/drawing/2014/main" id="{596F9024-5D68-6F2F-4DF2-0A91BB3043E4}"/>
                  </a:ext>
                </a:extLst>
              </p:cNvPr>
              <p:cNvPicPr/>
              <p:nvPr/>
            </p:nvPicPr>
            <p:blipFill>
              <a:blip r:embed="rId7"/>
              <a:stretch>
                <a:fillRect/>
              </a:stretch>
            </p:blipFill>
            <p:spPr>
              <a:xfrm>
                <a:off x="4717935" y="4258185"/>
                <a:ext cx="295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DC2634FB-DC7B-7060-E6E8-5264E42B145E}"/>
                  </a:ext>
                </a:extLst>
              </p14:cNvPr>
              <p14:cNvContentPartPr/>
              <p14:nvPr/>
            </p14:nvContentPartPr>
            <p14:xfrm>
              <a:off x="4695615" y="4771905"/>
              <a:ext cx="340920" cy="360"/>
            </p14:xfrm>
          </p:contentPart>
        </mc:Choice>
        <mc:Fallback xmlns="">
          <p:pic>
            <p:nvPicPr>
              <p:cNvPr id="10" name="Ink 9">
                <a:extLst>
                  <a:ext uri="{FF2B5EF4-FFF2-40B4-BE49-F238E27FC236}">
                    <a16:creationId xmlns:a16="http://schemas.microsoft.com/office/drawing/2014/main" id="{DC2634FB-DC7B-7060-E6E8-5264E42B145E}"/>
                  </a:ext>
                </a:extLst>
              </p:cNvPr>
              <p:cNvPicPr/>
              <p:nvPr/>
            </p:nvPicPr>
            <p:blipFill>
              <a:blip r:embed="rId9"/>
              <a:stretch>
                <a:fillRect/>
              </a:stretch>
            </p:blipFill>
            <p:spPr>
              <a:xfrm>
                <a:off x="4641615" y="4664265"/>
                <a:ext cx="448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704AAD99-D8C3-CFA6-83C5-03F065D59FF5}"/>
                  </a:ext>
                </a:extLst>
              </p14:cNvPr>
              <p14:cNvContentPartPr/>
              <p14:nvPr/>
            </p14:nvContentPartPr>
            <p14:xfrm>
              <a:off x="6010335" y="4381305"/>
              <a:ext cx="367200" cy="3960"/>
            </p14:xfrm>
          </p:contentPart>
        </mc:Choice>
        <mc:Fallback xmlns="">
          <p:pic>
            <p:nvPicPr>
              <p:cNvPr id="11" name="Ink 10">
                <a:extLst>
                  <a:ext uri="{FF2B5EF4-FFF2-40B4-BE49-F238E27FC236}">
                    <a16:creationId xmlns:a16="http://schemas.microsoft.com/office/drawing/2014/main" id="{704AAD99-D8C3-CFA6-83C5-03F065D59FF5}"/>
                  </a:ext>
                </a:extLst>
              </p:cNvPr>
              <p:cNvPicPr/>
              <p:nvPr/>
            </p:nvPicPr>
            <p:blipFill>
              <a:blip r:embed="rId11"/>
              <a:stretch>
                <a:fillRect/>
              </a:stretch>
            </p:blipFill>
            <p:spPr>
              <a:xfrm>
                <a:off x="5956695" y="4273665"/>
                <a:ext cx="4748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FEE0F47-63FB-AF2E-D594-59910CD30912}"/>
                  </a:ext>
                </a:extLst>
              </p14:cNvPr>
              <p14:cNvContentPartPr/>
              <p14:nvPr/>
            </p14:nvContentPartPr>
            <p14:xfrm>
              <a:off x="6057495" y="4771545"/>
              <a:ext cx="341280" cy="20160"/>
            </p14:xfrm>
          </p:contentPart>
        </mc:Choice>
        <mc:Fallback xmlns="">
          <p:pic>
            <p:nvPicPr>
              <p:cNvPr id="12" name="Ink 11">
                <a:extLst>
                  <a:ext uri="{FF2B5EF4-FFF2-40B4-BE49-F238E27FC236}">
                    <a16:creationId xmlns:a16="http://schemas.microsoft.com/office/drawing/2014/main" id="{CFEE0F47-63FB-AF2E-D594-59910CD30912}"/>
                  </a:ext>
                </a:extLst>
              </p:cNvPr>
              <p:cNvPicPr/>
              <p:nvPr/>
            </p:nvPicPr>
            <p:blipFill>
              <a:blip r:embed="rId13"/>
              <a:stretch>
                <a:fillRect/>
              </a:stretch>
            </p:blipFill>
            <p:spPr>
              <a:xfrm>
                <a:off x="6003855" y="4663545"/>
                <a:ext cx="4489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9019A206-B53B-D1DD-94D6-D1B59A992497}"/>
                  </a:ext>
                </a:extLst>
              </p14:cNvPr>
              <p14:cNvContentPartPr/>
              <p14:nvPr/>
            </p14:nvContentPartPr>
            <p14:xfrm>
              <a:off x="7372575" y="4380225"/>
              <a:ext cx="285840" cy="10800"/>
            </p14:xfrm>
          </p:contentPart>
        </mc:Choice>
        <mc:Fallback xmlns="">
          <p:pic>
            <p:nvPicPr>
              <p:cNvPr id="13" name="Ink 12">
                <a:extLst>
                  <a:ext uri="{FF2B5EF4-FFF2-40B4-BE49-F238E27FC236}">
                    <a16:creationId xmlns:a16="http://schemas.microsoft.com/office/drawing/2014/main" id="{9019A206-B53B-D1DD-94D6-D1B59A992497}"/>
                  </a:ext>
                </a:extLst>
              </p:cNvPr>
              <p:cNvPicPr/>
              <p:nvPr/>
            </p:nvPicPr>
            <p:blipFill>
              <a:blip r:embed="rId15"/>
              <a:stretch>
                <a:fillRect/>
              </a:stretch>
            </p:blipFill>
            <p:spPr>
              <a:xfrm>
                <a:off x="7318575" y="4272585"/>
                <a:ext cx="393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CE218266-522F-B244-00D6-AC7E2363B467}"/>
                  </a:ext>
                </a:extLst>
              </p14:cNvPr>
              <p14:cNvContentPartPr/>
              <p14:nvPr/>
            </p14:nvContentPartPr>
            <p14:xfrm>
              <a:off x="8715015" y="4390665"/>
              <a:ext cx="352080" cy="360"/>
            </p14:xfrm>
          </p:contentPart>
        </mc:Choice>
        <mc:Fallback xmlns="">
          <p:pic>
            <p:nvPicPr>
              <p:cNvPr id="14" name="Ink 13">
                <a:extLst>
                  <a:ext uri="{FF2B5EF4-FFF2-40B4-BE49-F238E27FC236}">
                    <a16:creationId xmlns:a16="http://schemas.microsoft.com/office/drawing/2014/main" id="{CE218266-522F-B244-00D6-AC7E2363B467}"/>
                  </a:ext>
                </a:extLst>
              </p:cNvPr>
              <p:cNvPicPr/>
              <p:nvPr/>
            </p:nvPicPr>
            <p:blipFill>
              <a:blip r:embed="rId17"/>
              <a:stretch>
                <a:fillRect/>
              </a:stretch>
            </p:blipFill>
            <p:spPr>
              <a:xfrm>
                <a:off x="8661015" y="4283025"/>
                <a:ext cx="45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15390C7B-DBD6-ADB4-D814-DDE5C092F757}"/>
                  </a:ext>
                </a:extLst>
              </p14:cNvPr>
              <p14:cNvContentPartPr/>
              <p14:nvPr/>
            </p14:nvContentPartPr>
            <p14:xfrm>
              <a:off x="7381935" y="4800345"/>
              <a:ext cx="258840" cy="360"/>
            </p14:xfrm>
          </p:contentPart>
        </mc:Choice>
        <mc:Fallback xmlns="">
          <p:pic>
            <p:nvPicPr>
              <p:cNvPr id="15" name="Ink 14">
                <a:extLst>
                  <a:ext uri="{FF2B5EF4-FFF2-40B4-BE49-F238E27FC236}">
                    <a16:creationId xmlns:a16="http://schemas.microsoft.com/office/drawing/2014/main" id="{15390C7B-DBD6-ADB4-D814-DDE5C092F757}"/>
                  </a:ext>
                </a:extLst>
              </p:cNvPr>
              <p:cNvPicPr/>
              <p:nvPr/>
            </p:nvPicPr>
            <p:blipFill>
              <a:blip r:embed="rId19"/>
              <a:stretch>
                <a:fillRect/>
              </a:stretch>
            </p:blipFill>
            <p:spPr>
              <a:xfrm>
                <a:off x="7327935" y="4692345"/>
                <a:ext cx="366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DFD71A1-1422-CEA7-0401-55F61157DE18}"/>
                  </a:ext>
                </a:extLst>
              </p14:cNvPr>
              <p14:cNvContentPartPr/>
              <p14:nvPr/>
            </p14:nvContentPartPr>
            <p14:xfrm>
              <a:off x="8753535" y="4799985"/>
              <a:ext cx="209880" cy="10080"/>
            </p14:xfrm>
          </p:contentPart>
        </mc:Choice>
        <mc:Fallback xmlns="">
          <p:pic>
            <p:nvPicPr>
              <p:cNvPr id="16" name="Ink 15">
                <a:extLst>
                  <a:ext uri="{FF2B5EF4-FFF2-40B4-BE49-F238E27FC236}">
                    <a16:creationId xmlns:a16="http://schemas.microsoft.com/office/drawing/2014/main" id="{EDFD71A1-1422-CEA7-0401-55F61157DE18}"/>
                  </a:ext>
                </a:extLst>
              </p:cNvPr>
              <p:cNvPicPr/>
              <p:nvPr/>
            </p:nvPicPr>
            <p:blipFill>
              <a:blip r:embed="rId21"/>
              <a:stretch>
                <a:fillRect/>
              </a:stretch>
            </p:blipFill>
            <p:spPr>
              <a:xfrm>
                <a:off x="8699535" y="4691985"/>
                <a:ext cx="317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6D243ED-6165-4AA1-2684-5137594F52C2}"/>
                  </a:ext>
                </a:extLst>
              </p14:cNvPr>
              <p14:cNvContentPartPr/>
              <p14:nvPr/>
            </p14:nvContentPartPr>
            <p14:xfrm>
              <a:off x="3343095" y="5981505"/>
              <a:ext cx="326880" cy="3960"/>
            </p14:xfrm>
          </p:contentPart>
        </mc:Choice>
        <mc:Fallback xmlns="">
          <p:pic>
            <p:nvPicPr>
              <p:cNvPr id="17" name="Ink 16">
                <a:extLst>
                  <a:ext uri="{FF2B5EF4-FFF2-40B4-BE49-F238E27FC236}">
                    <a16:creationId xmlns:a16="http://schemas.microsoft.com/office/drawing/2014/main" id="{E6D243ED-6165-4AA1-2684-5137594F52C2}"/>
                  </a:ext>
                </a:extLst>
              </p:cNvPr>
              <p:cNvPicPr/>
              <p:nvPr/>
            </p:nvPicPr>
            <p:blipFill>
              <a:blip r:embed="rId23"/>
              <a:stretch>
                <a:fillRect/>
              </a:stretch>
            </p:blipFill>
            <p:spPr>
              <a:xfrm>
                <a:off x="3289095" y="5873865"/>
                <a:ext cx="4345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427CE560-CE6B-64A8-C5B0-0C342A0A2EFA}"/>
                  </a:ext>
                </a:extLst>
              </p14:cNvPr>
              <p14:cNvContentPartPr/>
              <p14:nvPr/>
            </p14:nvContentPartPr>
            <p14:xfrm>
              <a:off x="3419055" y="6309825"/>
              <a:ext cx="212760" cy="24120"/>
            </p14:xfrm>
          </p:contentPart>
        </mc:Choice>
        <mc:Fallback xmlns="">
          <p:pic>
            <p:nvPicPr>
              <p:cNvPr id="18" name="Ink 17">
                <a:extLst>
                  <a:ext uri="{FF2B5EF4-FFF2-40B4-BE49-F238E27FC236}">
                    <a16:creationId xmlns:a16="http://schemas.microsoft.com/office/drawing/2014/main" id="{427CE560-CE6B-64A8-C5B0-0C342A0A2EFA}"/>
                  </a:ext>
                </a:extLst>
              </p:cNvPr>
              <p:cNvPicPr/>
              <p:nvPr/>
            </p:nvPicPr>
            <p:blipFill>
              <a:blip r:embed="rId25"/>
              <a:stretch>
                <a:fillRect/>
              </a:stretch>
            </p:blipFill>
            <p:spPr>
              <a:xfrm>
                <a:off x="3365415" y="6202185"/>
                <a:ext cx="3204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F708F843-E3F5-7229-6270-19B39A8486C0}"/>
                  </a:ext>
                </a:extLst>
              </p14:cNvPr>
              <p14:cNvContentPartPr/>
              <p14:nvPr/>
            </p14:nvContentPartPr>
            <p14:xfrm>
              <a:off x="4752855" y="5924265"/>
              <a:ext cx="243360" cy="10080"/>
            </p14:xfrm>
          </p:contentPart>
        </mc:Choice>
        <mc:Fallback xmlns="">
          <p:pic>
            <p:nvPicPr>
              <p:cNvPr id="19" name="Ink 18">
                <a:extLst>
                  <a:ext uri="{FF2B5EF4-FFF2-40B4-BE49-F238E27FC236}">
                    <a16:creationId xmlns:a16="http://schemas.microsoft.com/office/drawing/2014/main" id="{F708F843-E3F5-7229-6270-19B39A8486C0}"/>
                  </a:ext>
                </a:extLst>
              </p:cNvPr>
              <p:cNvPicPr/>
              <p:nvPr/>
            </p:nvPicPr>
            <p:blipFill>
              <a:blip r:embed="rId27"/>
              <a:stretch>
                <a:fillRect/>
              </a:stretch>
            </p:blipFill>
            <p:spPr>
              <a:xfrm>
                <a:off x="4699215" y="5816265"/>
                <a:ext cx="351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9E2A98B2-A833-2E69-7E18-3CA48C7796BC}"/>
                  </a:ext>
                </a:extLst>
              </p14:cNvPr>
              <p14:cNvContentPartPr/>
              <p14:nvPr/>
            </p14:nvContentPartPr>
            <p14:xfrm>
              <a:off x="4714335" y="6301185"/>
              <a:ext cx="311760" cy="23760"/>
            </p14:xfrm>
          </p:contentPart>
        </mc:Choice>
        <mc:Fallback xmlns="">
          <p:pic>
            <p:nvPicPr>
              <p:cNvPr id="20" name="Ink 19">
                <a:extLst>
                  <a:ext uri="{FF2B5EF4-FFF2-40B4-BE49-F238E27FC236}">
                    <a16:creationId xmlns:a16="http://schemas.microsoft.com/office/drawing/2014/main" id="{9E2A98B2-A833-2E69-7E18-3CA48C7796BC}"/>
                  </a:ext>
                </a:extLst>
              </p:cNvPr>
              <p:cNvPicPr/>
              <p:nvPr/>
            </p:nvPicPr>
            <p:blipFill>
              <a:blip r:embed="rId29"/>
              <a:stretch>
                <a:fillRect/>
              </a:stretch>
            </p:blipFill>
            <p:spPr>
              <a:xfrm>
                <a:off x="4660695" y="6193185"/>
                <a:ext cx="419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98F3FD15-DFF7-FC66-A333-F3B8724F42AF}"/>
                  </a:ext>
                </a:extLst>
              </p14:cNvPr>
              <p14:cNvContentPartPr/>
              <p14:nvPr/>
            </p14:nvContentPartPr>
            <p14:xfrm>
              <a:off x="5990895" y="5877105"/>
              <a:ext cx="267480" cy="19800"/>
            </p14:xfrm>
          </p:contentPart>
        </mc:Choice>
        <mc:Fallback xmlns="">
          <p:pic>
            <p:nvPicPr>
              <p:cNvPr id="21" name="Ink 20">
                <a:extLst>
                  <a:ext uri="{FF2B5EF4-FFF2-40B4-BE49-F238E27FC236}">
                    <a16:creationId xmlns:a16="http://schemas.microsoft.com/office/drawing/2014/main" id="{98F3FD15-DFF7-FC66-A333-F3B8724F42AF}"/>
                  </a:ext>
                </a:extLst>
              </p:cNvPr>
              <p:cNvPicPr/>
              <p:nvPr/>
            </p:nvPicPr>
            <p:blipFill>
              <a:blip r:embed="rId31"/>
              <a:stretch>
                <a:fillRect/>
              </a:stretch>
            </p:blipFill>
            <p:spPr>
              <a:xfrm>
                <a:off x="5936895" y="5769105"/>
                <a:ext cx="375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D8B2A9BA-42C7-0111-2959-7F3046B32562}"/>
                  </a:ext>
                </a:extLst>
              </p14:cNvPr>
              <p14:cNvContentPartPr/>
              <p14:nvPr/>
            </p14:nvContentPartPr>
            <p14:xfrm>
              <a:off x="6019695" y="6350145"/>
              <a:ext cx="272520" cy="41400"/>
            </p14:xfrm>
          </p:contentPart>
        </mc:Choice>
        <mc:Fallback xmlns="">
          <p:pic>
            <p:nvPicPr>
              <p:cNvPr id="22" name="Ink 21">
                <a:extLst>
                  <a:ext uri="{FF2B5EF4-FFF2-40B4-BE49-F238E27FC236}">
                    <a16:creationId xmlns:a16="http://schemas.microsoft.com/office/drawing/2014/main" id="{D8B2A9BA-42C7-0111-2959-7F3046B32562}"/>
                  </a:ext>
                </a:extLst>
              </p:cNvPr>
              <p:cNvPicPr/>
              <p:nvPr/>
            </p:nvPicPr>
            <p:blipFill>
              <a:blip r:embed="rId33"/>
              <a:stretch>
                <a:fillRect/>
              </a:stretch>
            </p:blipFill>
            <p:spPr>
              <a:xfrm>
                <a:off x="5966055" y="6242145"/>
                <a:ext cx="3801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528EAE5C-A6B3-3E86-4E73-97CEED1A5044}"/>
                  </a:ext>
                </a:extLst>
              </p14:cNvPr>
              <p14:cNvContentPartPr/>
              <p14:nvPr/>
            </p14:nvContentPartPr>
            <p14:xfrm>
              <a:off x="7419735" y="5923905"/>
              <a:ext cx="247680" cy="19440"/>
            </p14:xfrm>
          </p:contentPart>
        </mc:Choice>
        <mc:Fallback xmlns="">
          <p:pic>
            <p:nvPicPr>
              <p:cNvPr id="23" name="Ink 22">
                <a:extLst>
                  <a:ext uri="{FF2B5EF4-FFF2-40B4-BE49-F238E27FC236}">
                    <a16:creationId xmlns:a16="http://schemas.microsoft.com/office/drawing/2014/main" id="{528EAE5C-A6B3-3E86-4E73-97CEED1A5044}"/>
                  </a:ext>
                </a:extLst>
              </p:cNvPr>
              <p:cNvPicPr/>
              <p:nvPr/>
            </p:nvPicPr>
            <p:blipFill>
              <a:blip r:embed="rId35"/>
              <a:stretch>
                <a:fillRect/>
              </a:stretch>
            </p:blipFill>
            <p:spPr>
              <a:xfrm>
                <a:off x="7365735" y="5816265"/>
                <a:ext cx="3553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6BD865AC-7D8C-4081-8D0C-57DF50C20AC0}"/>
                  </a:ext>
                </a:extLst>
              </p14:cNvPr>
              <p14:cNvContentPartPr/>
              <p14:nvPr/>
            </p14:nvContentPartPr>
            <p14:xfrm>
              <a:off x="7324695" y="6368505"/>
              <a:ext cx="249480" cy="5040"/>
            </p14:xfrm>
          </p:contentPart>
        </mc:Choice>
        <mc:Fallback xmlns="">
          <p:pic>
            <p:nvPicPr>
              <p:cNvPr id="24" name="Ink 23">
                <a:extLst>
                  <a:ext uri="{FF2B5EF4-FFF2-40B4-BE49-F238E27FC236}">
                    <a16:creationId xmlns:a16="http://schemas.microsoft.com/office/drawing/2014/main" id="{6BD865AC-7D8C-4081-8D0C-57DF50C20AC0}"/>
                  </a:ext>
                </a:extLst>
              </p:cNvPr>
              <p:cNvPicPr/>
              <p:nvPr/>
            </p:nvPicPr>
            <p:blipFill>
              <a:blip r:embed="rId37"/>
              <a:stretch>
                <a:fillRect/>
              </a:stretch>
            </p:blipFill>
            <p:spPr>
              <a:xfrm>
                <a:off x="7270695" y="6260505"/>
                <a:ext cx="3571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A5A228E0-732C-F64C-C696-9C93DCF2D17D}"/>
                  </a:ext>
                </a:extLst>
              </p14:cNvPr>
              <p14:cNvContentPartPr/>
              <p14:nvPr/>
            </p14:nvContentPartPr>
            <p14:xfrm>
              <a:off x="8734455" y="5924265"/>
              <a:ext cx="142200" cy="360"/>
            </p14:xfrm>
          </p:contentPart>
        </mc:Choice>
        <mc:Fallback xmlns="">
          <p:pic>
            <p:nvPicPr>
              <p:cNvPr id="25" name="Ink 24">
                <a:extLst>
                  <a:ext uri="{FF2B5EF4-FFF2-40B4-BE49-F238E27FC236}">
                    <a16:creationId xmlns:a16="http://schemas.microsoft.com/office/drawing/2014/main" id="{A5A228E0-732C-F64C-C696-9C93DCF2D17D}"/>
                  </a:ext>
                </a:extLst>
              </p:cNvPr>
              <p:cNvPicPr/>
              <p:nvPr/>
            </p:nvPicPr>
            <p:blipFill>
              <a:blip r:embed="rId39"/>
              <a:stretch>
                <a:fillRect/>
              </a:stretch>
            </p:blipFill>
            <p:spPr>
              <a:xfrm>
                <a:off x="8680815" y="5816265"/>
                <a:ext cx="249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8985C3FB-3D06-611F-6165-8A1C335D6732}"/>
                  </a:ext>
                </a:extLst>
              </p14:cNvPr>
              <p14:cNvContentPartPr/>
              <p14:nvPr/>
            </p14:nvContentPartPr>
            <p14:xfrm>
              <a:off x="8705655" y="6371385"/>
              <a:ext cx="296280" cy="38880"/>
            </p14:xfrm>
          </p:contentPart>
        </mc:Choice>
        <mc:Fallback xmlns="">
          <p:pic>
            <p:nvPicPr>
              <p:cNvPr id="26" name="Ink 25">
                <a:extLst>
                  <a:ext uri="{FF2B5EF4-FFF2-40B4-BE49-F238E27FC236}">
                    <a16:creationId xmlns:a16="http://schemas.microsoft.com/office/drawing/2014/main" id="{8985C3FB-3D06-611F-6165-8A1C335D6732}"/>
                  </a:ext>
                </a:extLst>
              </p:cNvPr>
              <p:cNvPicPr/>
              <p:nvPr/>
            </p:nvPicPr>
            <p:blipFill>
              <a:blip r:embed="rId41"/>
              <a:stretch>
                <a:fillRect/>
              </a:stretch>
            </p:blipFill>
            <p:spPr>
              <a:xfrm>
                <a:off x="8651655" y="6263745"/>
                <a:ext cx="403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B1560DAF-19B3-5E33-A456-30EAA5C5801B}"/>
                  </a:ext>
                </a:extLst>
              </p14:cNvPr>
              <p14:cNvContentPartPr/>
              <p14:nvPr/>
            </p14:nvContentPartPr>
            <p14:xfrm>
              <a:off x="3409695" y="4809705"/>
              <a:ext cx="238680" cy="360"/>
            </p14:xfrm>
          </p:contentPart>
        </mc:Choice>
        <mc:Fallback xmlns="">
          <p:pic>
            <p:nvPicPr>
              <p:cNvPr id="28" name="Ink 27">
                <a:extLst>
                  <a:ext uri="{FF2B5EF4-FFF2-40B4-BE49-F238E27FC236}">
                    <a16:creationId xmlns:a16="http://schemas.microsoft.com/office/drawing/2014/main" id="{B1560DAF-19B3-5E33-A456-30EAA5C5801B}"/>
                  </a:ext>
                </a:extLst>
              </p:cNvPr>
              <p:cNvPicPr/>
              <p:nvPr/>
            </p:nvPicPr>
            <p:blipFill>
              <a:blip r:embed="rId43"/>
              <a:stretch>
                <a:fillRect/>
              </a:stretch>
            </p:blipFill>
            <p:spPr>
              <a:xfrm>
                <a:off x="3355695" y="4701705"/>
                <a:ext cx="346320" cy="216000"/>
              </a:xfrm>
              <a:prstGeom prst="rect">
                <a:avLst/>
              </a:prstGeom>
            </p:spPr>
          </p:pic>
        </mc:Fallback>
      </mc:AlternateContent>
    </p:spTree>
    <p:extLst>
      <p:ext uri="{BB962C8B-B14F-4D97-AF65-F5344CB8AC3E}">
        <p14:creationId xmlns:p14="http://schemas.microsoft.com/office/powerpoint/2010/main" val="4141055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BF6B-FBD0-840A-660D-24146609C8CD}"/>
              </a:ext>
            </a:extLst>
          </p:cNvPr>
          <p:cNvSpPr>
            <a:spLocks noGrp="1"/>
          </p:cNvSpPr>
          <p:nvPr>
            <p:ph type="title"/>
          </p:nvPr>
        </p:nvSpPr>
        <p:spPr>
          <a:xfrm>
            <a:off x="444381" y="316997"/>
            <a:ext cx="10909419" cy="258717"/>
          </a:xfrm>
        </p:spPr>
        <p:txBody>
          <a:bodyPr>
            <a:normAutofit fontScale="90000"/>
          </a:bodyPr>
          <a:lstStyle/>
          <a:p>
            <a:r>
              <a:rPr lang="en-US" dirty="0"/>
              <a:t>Group Thermal Comfort </a:t>
            </a:r>
            <a:br>
              <a:rPr lang="en-US" dirty="0"/>
            </a:br>
            <a:r>
              <a:rPr lang="en-US" dirty="0"/>
              <a:t>MPC Predicted Results vs Testbed Simulation Results</a:t>
            </a:r>
          </a:p>
        </p:txBody>
      </p:sp>
      <p:sp>
        <p:nvSpPr>
          <p:cNvPr id="3" name="Slide Number Placeholder 2">
            <a:extLst>
              <a:ext uri="{FF2B5EF4-FFF2-40B4-BE49-F238E27FC236}">
                <a16:creationId xmlns:a16="http://schemas.microsoft.com/office/drawing/2014/main" id="{51229D92-D541-D90A-1123-050F7BC5BA29}"/>
              </a:ext>
            </a:extLst>
          </p:cNvPr>
          <p:cNvSpPr>
            <a:spLocks noGrp="1"/>
          </p:cNvSpPr>
          <p:nvPr>
            <p:ph type="sldNum" sz="quarter" idx="10"/>
          </p:nvPr>
        </p:nvSpPr>
        <p:spPr/>
        <p:txBody>
          <a:bodyPr/>
          <a:lstStyle/>
          <a:p>
            <a:fld id="{E18569AF-2237-4C38-90A2-3DAC76D180AF}" type="slidenum">
              <a:rPr lang="en-US" smtClean="0"/>
              <a:pPr/>
              <a:t>81</a:t>
            </a:fld>
            <a:endParaRPr lang="en-US" dirty="0"/>
          </a:p>
        </p:txBody>
      </p:sp>
      <p:sp>
        <p:nvSpPr>
          <p:cNvPr id="5" name="TextBox 4">
            <a:extLst>
              <a:ext uri="{FF2B5EF4-FFF2-40B4-BE49-F238E27FC236}">
                <a16:creationId xmlns:a16="http://schemas.microsoft.com/office/drawing/2014/main" id="{3BC4FCD2-947D-431B-E623-3E3E09047A86}"/>
              </a:ext>
            </a:extLst>
          </p:cNvPr>
          <p:cNvSpPr txBox="1"/>
          <p:nvPr/>
        </p:nvSpPr>
        <p:spPr>
          <a:xfrm>
            <a:off x="1870750" y="6006482"/>
            <a:ext cx="2671811"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b) 15occ-N-3SP-4D GOCC-based MPC case simulated group thermal comfort </a:t>
            </a:r>
          </a:p>
        </p:txBody>
      </p:sp>
      <p:pic>
        <p:nvPicPr>
          <p:cNvPr id="6" name="Picture 5">
            <a:extLst>
              <a:ext uri="{FF2B5EF4-FFF2-40B4-BE49-F238E27FC236}">
                <a16:creationId xmlns:a16="http://schemas.microsoft.com/office/drawing/2014/main" id="{8F7A66E8-AAB0-65F9-2D6C-52EA7320B4E6}"/>
              </a:ext>
            </a:extLst>
          </p:cNvPr>
          <p:cNvPicPr>
            <a:picLocks noChangeAspect="1"/>
          </p:cNvPicPr>
          <p:nvPr/>
        </p:nvPicPr>
        <p:blipFill>
          <a:blip r:embed="rId2"/>
          <a:stretch>
            <a:fillRect/>
          </a:stretch>
        </p:blipFill>
        <p:spPr>
          <a:xfrm>
            <a:off x="1457432" y="3759684"/>
            <a:ext cx="2995730" cy="2246798"/>
          </a:xfrm>
          <a:prstGeom prst="rect">
            <a:avLst/>
          </a:prstGeom>
        </p:spPr>
      </p:pic>
      <p:pic>
        <p:nvPicPr>
          <p:cNvPr id="7" name="Picture 6">
            <a:extLst>
              <a:ext uri="{FF2B5EF4-FFF2-40B4-BE49-F238E27FC236}">
                <a16:creationId xmlns:a16="http://schemas.microsoft.com/office/drawing/2014/main" id="{3FE765A5-781F-954F-A0DC-15FE28B4BEB5}"/>
              </a:ext>
            </a:extLst>
          </p:cNvPr>
          <p:cNvPicPr>
            <a:picLocks noChangeAspect="1"/>
          </p:cNvPicPr>
          <p:nvPr/>
        </p:nvPicPr>
        <p:blipFill>
          <a:blip r:embed="rId3"/>
          <a:stretch>
            <a:fillRect/>
          </a:stretch>
        </p:blipFill>
        <p:spPr>
          <a:xfrm>
            <a:off x="1457431" y="1273378"/>
            <a:ext cx="2995731" cy="2246798"/>
          </a:xfrm>
          <a:prstGeom prst="rect">
            <a:avLst/>
          </a:prstGeom>
        </p:spPr>
      </p:pic>
      <p:sp>
        <p:nvSpPr>
          <p:cNvPr id="8" name="TextBox 7">
            <a:extLst>
              <a:ext uri="{FF2B5EF4-FFF2-40B4-BE49-F238E27FC236}">
                <a16:creationId xmlns:a16="http://schemas.microsoft.com/office/drawing/2014/main" id="{F0F334ED-7CDF-429B-C0B1-7FCCAAB47281}"/>
              </a:ext>
            </a:extLst>
          </p:cNvPr>
          <p:cNvSpPr txBox="1"/>
          <p:nvPr/>
        </p:nvSpPr>
        <p:spPr>
          <a:xfrm>
            <a:off x="1781351" y="3482794"/>
            <a:ext cx="2671811"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a) 15occ-N-3SP-4D GOCC-based MPC case MPC predicted group thermal comfort</a:t>
            </a:r>
          </a:p>
        </p:txBody>
      </p:sp>
      <p:pic>
        <p:nvPicPr>
          <p:cNvPr id="9" name="Picture 8">
            <a:extLst>
              <a:ext uri="{FF2B5EF4-FFF2-40B4-BE49-F238E27FC236}">
                <a16:creationId xmlns:a16="http://schemas.microsoft.com/office/drawing/2014/main" id="{D0BF6F6F-839E-1D12-30A3-F948B908FE2A}"/>
              </a:ext>
            </a:extLst>
          </p:cNvPr>
          <p:cNvPicPr>
            <a:picLocks noChangeAspect="1"/>
          </p:cNvPicPr>
          <p:nvPr/>
        </p:nvPicPr>
        <p:blipFill>
          <a:blip r:embed="rId4"/>
          <a:stretch>
            <a:fillRect/>
          </a:stretch>
        </p:blipFill>
        <p:spPr>
          <a:xfrm>
            <a:off x="7112734" y="3559629"/>
            <a:ext cx="2995731" cy="2246798"/>
          </a:xfrm>
          <a:prstGeom prst="rect">
            <a:avLst/>
          </a:prstGeom>
        </p:spPr>
      </p:pic>
      <p:pic>
        <p:nvPicPr>
          <p:cNvPr id="10" name="Picture 9">
            <a:extLst>
              <a:ext uri="{FF2B5EF4-FFF2-40B4-BE49-F238E27FC236}">
                <a16:creationId xmlns:a16="http://schemas.microsoft.com/office/drawing/2014/main" id="{91254FB0-66D0-186F-BA13-8C560A50C277}"/>
              </a:ext>
            </a:extLst>
          </p:cNvPr>
          <p:cNvPicPr>
            <a:picLocks noChangeAspect="1"/>
          </p:cNvPicPr>
          <p:nvPr/>
        </p:nvPicPr>
        <p:blipFill>
          <a:blip r:embed="rId5"/>
          <a:stretch>
            <a:fillRect/>
          </a:stretch>
        </p:blipFill>
        <p:spPr>
          <a:xfrm>
            <a:off x="7112734" y="1175384"/>
            <a:ext cx="2995731" cy="2246798"/>
          </a:xfrm>
          <a:prstGeom prst="rect">
            <a:avLst/>
          </a:prstGeom>
        </p:spPr>
      </p:pic>
      <p:sp>
        <p:nvSpPr>
          <p:cNvPr id="11" name="TextBox 10">
            <a:extLst>
              <a:ext uri="{FF2B5EF4-FFF2-40B4-BE49-F238E27FC236}">
                <a16:creationId xmlns:a16="http://schemas.microsoft.com/office/drawing/2014/main" id="{6EA55BA0-6CA3-C611-06A0-8883C2BE2B89}"/>
              </a:ext>
            </a:extLst>
          </p:cNvPr>
          <p:cNvSpPr txBox="1"/>
          <p:nvPr/>
        </p:nvSpPr>
        <p:spPr>
          <a:xfrm>
            <a:off x="7436654" y="3359574"/>
            <a:ext cx="2671811"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a) 15occ-N-3SP-4D GOCC+TL MPC case MPC predicted group thermal comfort</a:t>
            </a:r>
          </a:p>
        </p:txBody>
      </p:sp>
      <p:sp>
        <p:nvSpPr>
          <p:cNvPr id="12" name="TextBox 11">
            <a:extLst>
              <a:ext uri="{FF2B5EF4-FFF2-40B4-BE49-F238E27FC236}">
                <a16:creationId xmlns:a16="http://schemas.microsoft.com/office/drawing/2014/main" id="{25EB383E-5AAF-913B-94AA-29DB371892A4}"/>
              </a:ext>
            </a:extLst>
          </p:cNvPr>
          <p:cNvSpPr txBox="1"/>
          <p:nvPr/>
        </p:nvSpPr>
        <p:spPr>
          <a:xfrm>
            <a:off x="7436654" y="5806427"/>
            <a:ext cx="2671811"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b) 15occ-N-3SP-4D GOCC+TL MPC case simulated group thermal comfort </a:t>
            </a:r>
          </a:p>
        </p:txBody>
      </p:sp>
      <p:sp>
        <p:nvSpPr>
          <p:cNvPr id="13" name="TextBox 12">
            <a:extLst>
              <a:ext uri="{FF2B5EF4-FFF2-40B4-BE49-F238E27FC236}">
                <a16:creationId xmlns:a16="http://schemas.microsoft.com/office/drawing/2014/main" id="{B0E01156-BE6F-F839-DBC2-2481AED4670E}"/>
              </a:ext>
            </a:extLst>
          </p:cNvPr>
          <p:cNvSpPr txBox="1"/>
          <p:nvPr/>
        </p:nvSpPr>
        <p:spPr>
          <a:xfrm>
            <a:off x="914400" y="1174550"/>
            <a:ext cx="2671810" cy="369332"/>
          </a:xfrm>
          <a:prstGeom prst="rect">
            <a:avLst/>
          </a:prstGeom>
          <a:noFill/>
        </p:spPr>
        <p:txBody>
          <a:bodyPr wrap="square" rtlCol="0">
            <a:spAutoFit/>
          </a:bodyPr>
          <a:lstStyle/>
          <a:p>
            <a:r>
              <a:rPr lang="en-US" b="1" dirty="0"/>
              <a:t>GOCC-based MPC case</a:t>
            </a:r>
          </a:p>
        </p:txBody>
      </p:sp>
      <p:sp>
        <p:nvSpPr>
          <p:cNvPr id="14" name="TextBox 13">
            <a:extLst>
              <a:ext uri="{FF2B5EF4-FFF2-40B4-BE49-F238E27FC236}">
                <a16:creationId xmlns:a16="http://schemas.microsoft.com/office/drawing/2014/main" id="{D6A0B70F-2FDE-294E-FE72-B404B4DB8CD3}"/>
              </a:ext>
            </a:extLst>
          </p:cNvPr>
          <p:cNvSpPr txBox="1"/>
          <p:nvPr/>
        </p:nvSpPr>
        <p:spPr>
          <a:xfrm>
            <a:off x="6838950" y="1190741"/>
            <a:ext cx="2671810" cy="369332"/>
          </a:xfrm>
          <a:prstGeom prst="rect">
            <a:avLst/>
          </a:prstGeom>
          <a:noFill/>
        </p:spPr>
        <p:txBody>
          <a:bodyPr wrap="square" rtlCol="0">
            <a:spAutoFit/>
          </a:bodyPr>
          <a:lstStyle/>
          <a:p>
            <a:r>
              <a:rPr lang="en-US" b="1" dirty="0"/>
              <a:t>GOCC+TL MPC case</a:t>
            </a:r>
          </a:p>
        </p:txBody>
      </p:sp>
      <p:sp>
        <p:nvSpPr>
          <p:cNvPr id="15" name="TextBox 14">
            <a:extLst>
              <a:ext uri="{FF2B5EF4-FFF2-40B4-BE49-F238E27FC236}">
                <a16:creationId xmlns:a16="http://schemas.microsoft.com/office/drawing/2014/main" id="{20352300-5CE5-1FBC-5377-F54F8474CFF4}"/>
              </a:ext>
            </a:extLst>
          </p:cNvPr>
          <p:cNvSpPr txBox="1"/>
          <p:nvPr/>
        </p:nvSpPr>
        <p:spPr>
          <a:xfrm>
            <a:off x="5095875" y="2298783"/>
            <a:ext cx="1000125" cy="584775"/>
          </a:xfrm>
          <a:prstGeom prst="rect">
            <a:avLst/>
          </a:prstGeom>
          <a:noFill/>
        </p:spPr>
        <p:txBody>
          <a:bodyPr wrap="square" rtlCol="0">
            <a:spAutoFit/>
          </a:bodyPr>
          <a:lstStyle/>
          <a:p>
            <a:r>
              <a:rPr lang="en-US" sz="1600" dirty="0"/>
              <a:t>MPC predicted</a:t>
            </a:r>
          </a:p>
        </p:txBody>
      </p:sp>
      <p:sp>
        <p:nvSpPr>
          <p:cNvPr id="16" name="TextBox 15">
            <a:extLst>
              <a:ext uri="{FF2B5EF4-FFF2-40B4-BE49-F238E27FC236}">
                <a16:creationId xmlns:a16="http://schemas.microsoft.com/office/drawing/2014/main" id="{51DF4AD4-DF5F-9AA3-8D45-A405FFEDBEDE}"/>
              </a:ext>
            </a:extLst>
          </p:cNvPr>
          <p:cNvSpPr txBox="1"/>
          <p:nvPr/>
        </p:nvSpPr>
        <p:spPr>
          <a:xfrm>
            <a:off x="1870750" y="2630359"/>
            <a:ext cx="1000125" cy="584775"/>
          </a:xfrm>
          <a:prstGeom prst="rect">
            <a:avLst/>
          </a:prstGeom>
          <a:noFill/>
        </p:spPr>
        <p:txBody>
          <a:bodyPr wrap="square" rtlCol="0">
            <a:spAutoFit/>
          </a:bodyPr>
          <a:lstStyle/>
          <a:p>
            <a:r>
              <a:rPr lang="en-US" sz="1600" dirty="0"/>
              <a:t>MPC predicted</a:t>
            </a:r>
          </a:p>
        </p:txBody>
      </p:sp>
      <p:sp>
        <p:nvSpPr>
          <p:cNvPr id="17" name="TextBox 16">
            <a:extLst>
              <a:ext uri="{FF2B5EF4-FFF2-40B4-BE49-F238E27FC236}">
                <a16:creationId xmlns:a16="http://schemas.microsoft.com/office/drawing/2014/main" id="{FE287EE0-1A29-B090-6A5E-31A70241BB35}"/>
              </a:ext>
            </a:extLst>
          </p:cNvPr>
          <p:cNvSpPr txBox="1"/>
          <p:nvPr/>
        </p:nvSpPr>
        <p:spPr>
          <a:xfrm>
            <a:off x="7271425" y="2499028"/>
            <a:ext cx="1000125" cy="584775"/>
          </a:xfrm>
          <a:prstGeom prst="rect">
            <a:avLst/>
          </a:prstGeom>
          <a:noFill/>
        </p:spPr>
        <p:txBody>
          <a:bodyPr wrap="square" rtlCol="0">
            <a:spAutoFit/>
          </a:bodyPr>
          <a:lstStyle/>
          <a:p>
            <a:r>
              <a:rPr lang="en-US" sz="1600" dirty="0"/>
              <a:t>MPC predicted</a:t>
            </a:r>
          </a:p>
        </p:txBody>
      </p:sp>
      <p:sp>
        <p:nvSpPr>
          <p:cNvPr id="18" name="TextBox 17">
            <a:extLst>
              <a:ext uri="{FF2B5EF4-FFF2-40B4-BE49-F238E27FC236}">
                <a16:creationId xmlns:a16="http://schemas.microsoft.com/office/drawing/2014/main" id="{90C6CBFF-BF5B-11F0-3667-66337C861BFF}"/>
              </a:ext>
            </a:extLst>
          </p:cNvPr>
          <p:cNvSpPr txBox="1"/>
          <p:nvPr/>
        </p:nvSpPr>
        <p:spPr>
          <a:xfrm>
            <a:off x="1870750" y="5246068"/>
            <a:ext cx="1000125" cy="338554"/>
          </a:xfrm>
          <a:prstGeom prst="rect">
            <a:avLst/>
          </a:prstGeom>
          <a:noFill/>
        </p:spPr>
        <p:txBody>
          <a:bodyPr wrap="square" rtlCol="0">
            <a:spAutoFit/>
          </a:bodyPr>
          <a:lstStyle/>
          <a:p>
            <a:r>
              <a:rPr lang="en-US" sz="1600" dirty="0"/>
              <a:t>Real</a:t>
            </a:r>
          </a:p>
        </p:txBody>
      </p:sp>
      <p:sp>
        <p:nvSpPr>
          <p:cNvPr id="19" name="TextBox 18">
            <a:extLst>
              <a:ext uri="{FF2B5EF4-FFF2-40B4-BE49-F238E27FC236}">
                <a16:creationId xmlns:a16="http://schemas.microsoft.com/office/drawing/2014/main" id="{A975C573-63D7-7301-4DBE-55FD167C57FC}"/>
              </a:ext>
            </a:extLst>
          </p:cNvPr>
          <p:cNvSpPr txBox="1"/>
          <p:nvPr/>
        </p:nvSpPr>
        <p:spPr>
          <a:xfrm>
            <a:off x="7674792" y="5076791"/>
            <a:ext cx="1000125" cy="338554"/>
          </a:xfrm>
          <a:prstGeom prst="rect">
            <a:avLst/>
          </a:prstGeom>
          <a:noFill/>
        </p:spPr>
        <p:txBody>
          <a:bodyPr wrap="square" rtlCol="0">
            <a:spAutoFit/>
          </a:bodyPr>
          <a:lstStyle/>
          <a:p>
            <a:r>
              <a:rPr lang="en-US" sz="1600" dirty="0"/>
              <a:t>Real</a:t>
            </a:r>
          </a:p>
        </p:txBody>
      </p:sp>
    </p:spTree>
    <p:extLst>
      <p:ext uri="{BB962C8B-B14F-4D97-AF65-F5344CB8AC3E}">
        <p14:creationId xmlns:p14="http://schemas.microsoft.com/office/powerpoint/2010/main" val="5446399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0AE6C-69FE-F842-9625-6E96014E947C}"/>
              </a:ext>
            </a:extLst>
          </p:cNvPr>
          <p:cNvSpPr>
            <a:spLocks noGrp="1"/>
          </p:cNvSpPr>
          <p:nvPr>
            <p:ph type="title"/>
          </p:nvPr>
        </p:nvSpPr>
        <p:spPr/>
        <p:txBody>
          <a:bodyPr>
            <a:normAutofit fontScale="90000"/>
          </a:bodyPr>
          <a:lstStyle/>
          <a:p>
            <a:r>
              <a:rPr lang="en-US" dirty="0"/>
              <a:t>Group Occupant thermal Preference</a:t>
            </a:r>
          </a:p>
        </p:txBody>
      </p:sp>
      <p:sp>
        <p:nvSpPr>
          <p:cNvPr id="3" name="Slide Number Placeholder 2">
            <a:extLst>
              <a:ext uri="{FF2B5EF4-FFF2-40B4-BE49-F238E27FC236}">
                <a16:creationId xmlns:a16="http://schemas.microsoft.com/office/drawing/2014/main" id="{B0BA09B7-3D47-6332-730E-0BFD1F272180}"/>
              </a:ext>
            </a:extLst>
          </p:cNvPr>
          <p:cNvSpPr>
            <a:spLocks noGrp="1"/>
          </p:cNvSpPr>
          <p:nvPr>
            <p:ph type="sldNum" sz="quarter" idx="10"/>
          </p:nvPr>
        </p:nvSpPr>
        <p:spPr/>
        <p:txBody>
          <a:bodyPr/>
          <a:lstStyle/>
          <a:p>
            <a:fld id="{E18569AF-2237-4C38-90A2-3DAC76D180AF}" type="slidenum">
              <a:rPr lang="en-US" smtClean="0"/>
              <a:pPr/>
              <a:t>82</a:t>
            </a:fld>
            <a:endParaRPr lang="en-US" dirty="0"/>
          </a:p>
        </p:txBody>
      </p:sp>
      <p:pic>
        <p:nvPicPr>
          <p:cNvPr id="5" name="Picture 4" descr="A graph on a screen&#10;&#10;AI-generated content may be incorrect.">
            <a:extLst>
              <a:ext uri="{FF2B5EF4-FFF2-40B4-BE49-F238E27FC236}">
                <a16:creationId xmlns:a16="http://schemas.microsoft.com/office/drawing/2014/main" id="{75C16B82-FE63-7B05-1FD3-E1EBD3FBC0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383" y="2254884"/>
            <a:ext cx="10779233" cy="2860271"/>
          </a:xfrm>
          <a:prstGeom prst="rect">
            <a:avLst/>
          </a:prstGeom>
          <a:noFill/>
        </p:spPr>
      </p:pic>
    </p:spTree>
    <p:extLst>
      <p:ext uri="{BB962C8B-B14F-4D97-AF65-F5344CB8AC3E}">
        <p14:creationId xmlns:p14="http://schemas.microsoft.com/office/powerpoint/2010/main" val="7708544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68C2-B05E-1673-FE12-833356A901DE}"/>
              </a:ext>
            </a:extLst>
          </p:cNvPr>
          <p:cNvSpPr>
            <a:spLocks noGrp="1"/>
          </p:cNvSpPr>
          <p:nvPr>
            <p:ph type="title"/>
          </p:nvPr>
        </p:nvSpPr>
        <p:spPr/>
        <p:txBody>
          <a:bodyPr>
            <a:normAutofit fontScale="90000"/>
          </a:bodyPr>
          <a:lstStyle/>
          <a:p>
            <a:r>
              <a:rPr lang="en-US" dirty="0"/>
              <a:t>JSD T</a:t>
            </a:r>
            <a:r>
              <a:rPr lang="en-US" altLang="zh-CN" dirty="0"/>
              <a:t>hreshold</a:t>
            </a:r>
            <a:endParaRPr lang="en-US" dirty="0"/>
          </a:p>
        </p:txBody>
      </p:sp>
      <p:sp>
        <p:nvSpPr>
          <p:cNvPr id="3" name="Slide Number Placeholder 2">
            <a:extLst>
              <a:ext uri="{FF2B5EF4-FFF2-40B4-BE49-F238E27FC236}">
                <a16:creationId xmlns:a16="http://schemas.microsoft.com/office/drawing/2014/main" id="{5B207B1F-22D0-0363-AC98-FA2648BF04E3}"/>
              </a:ext>
            </a:extLst>
          </p:cNvPr>
          <p:cNvSpPr>
            <a:spLocks noGrp="1"/>
          </p:cNvSpPr>
          <p:nvPr>
            <p:ph type="sldNum" sz="quarter" idx="10"/>
          </p:nvPr>
        </p:nvSpPr>
        <p:spPr/>
        <p:txBody>
          <a:bodyPr/>
          <a:lstStyle/>
          <a:p>
            <a:fld id="{E18569AF-2237-4C38-90A2-3DAC76D180AF}" type="slidenum">
              <a:rPr lang="en-US" smtClean="0"/>
              <a:pPr/>
              <a:t>83</a:t>
            </a:fld>
            <a:endParaRPr lang="en-US" dirty="0"/>
          </a:p>
        </p:txBody>
      </p:sp>
      <p:pic>
        <p:nvPicPr>
          <p:cNvPr id="6" name="Picture 5">
            <a:extLst>
              <a:ext uri="{FF2B5EF4-FFF2-40B4-BE49-F238E27FC236}">
                <a16:creationId xmlns:a16="http://schemas.microsoft.com/office/drawing/2014/main" id="{B49534FF-E03A-E8BB-A52A-556B053CB523}"/>
              </a:ext>
            </a:extLst>
          </p:cNvPr>
          <p:cNvPicPr>
            <a:picLocks noChangeAspect="1"/>
          </p:cNvPicPr>
          <p:nvPr/>
        </p:nvPicPr>
        <p:blipFill>
          <a:blip r:embed="rId3"/>
          <a:stretch>
            <a:fillRect/>
          </a:stretch>
        </p:blipFill>
        <p:spPr>
          <a:xfrm>
            <a:off x="5842000" y="1957779"/>
            <a:ext cx="6208322" cy="3104161"/>
          </a:xfrm>
          <a:prstGeom prst="rect">
            <a:avLst/>
          </a:prstGeom>
        </p:spPr>
      </p:pic>
      <p:pic>
        <p:nvPicPr>
          <p:cNvPr id="7" name="Picture 6" descr="A graph of a graph&#10;&#10;AI-generated content may be incorrect.">
            <a:extLst>
              <a:ext uri="{FF2B5EF4-FFF2-40B4-BE49-F238E27FC236}">
                <a16:creationId xmlns:a16="http://schemas.microsoft.com/office/drawing/2014/main" id="{6E794C84-8FF0-413D-F8FB-8EBF9EB8D024}"/>
              </a:ext>
            </a:extLst>
          </p:cNvPr>
          <p:cNvPicPr>
            <a:picLocks noChangeAspect="1"/>
          </p:cNvPicPr>
          <p:nvPr/>
        </p:nvPicPr>
        <p:blipFill>
          <a:blip r:embed="rId4"/>
          <a:stretch>
            <a:fillRect/>
          </a:stretch>
        </p:blipFill>
        <p:spPr>
          <a:xfrm>
            <a:off x="253720" y="2127319"/>
            <a:ext cx="5285870" cy="2934621"/>
          </a:xfrm>
          <a:prstGeom prst="rect">
            <a:avLst/>
          </a:prstGeom>
        </p:spPr>
      </p:pic>
    </p:spTree>
    <p:extLst>
      <p:ext uri="{BB962C8B-B14F-4D97-AF65-F5344CB8AC3E}">
        <p14:creationId xmlns:p14="http://schemas.microsoft.com/office/powerpoint/2010/main" val="1267836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12A58-03FE-1E6F-BFE8-3562813C1D0C}"/>
              </a:ext>
            </a:extLst>
          </p:cNvPr>
          <p:cNvSpPr>
            <a:spLocks noGrp="1"/>
          </p:cNvSpPr>
          <p:nvPr>
            <p:ph type="title"/>
          </p:nvPr>
        </p:nvSpPr>
        <p:spPr/>
        <p:txBody>
          <a:bodyPr>
            <a:normAutofit fontScale="90000"/>
          </a:bodyPr>
          <a:lstStyle/>
          <a:p>
            <a:r>
              <a:rPr lang="en-US" dirty="0"/>
              <a:t>Research Objectives</a:t>
            </a:r>
          </a:p>
        </p:txBody>
      </p:sp>
      <p:sp>
        <p:nvSpPr>
          <p:cNvPr id="3" name="Slide Number Placeholder 2">
            <a:extLst>
              <a:ext uri="{FF2B5EF4-FFF2-40B4-BE49-F238E27FC236}">
                <a16:creationId xmlns:a16="http://schemas.microsoft.com/office/drawing/2014/main" id="{349901EE-E564-B6BD-0A32-45FE0CBD13FC}"/>
              </a:ext>
            </a:extLst>
          </p:cNvPr>
          <p:cNvSpPr>
            <a:spLocks noGrp="1"/>
          </p:cNvSpPr>
          <p:nvPr>
            <p:ph type="sldNum" sz="quarter" idx="10"/>
          </p:nvPr>
        </p:nvSpPr>
        <p:spPr/>
        <p:txBody>
          <a:bodyPr/>
          <a:lstStyle/>
          <a:p>
            <a:fld id="{E18569AF-2237-4C38-90A2-3DAC76D180AF}" type="slidenum">
              <a:rPr lang="en-US" smtClean="0"/>
              <a:pPr/>
              <a:t>9</a:t>
            </a:fld>
            <a:endParaRPr lang="en-US" dirty="0"/>
          </a:p>
        </p:txBody>
      </p:sp>
      <p:sp>
        <p:nvSpPr>
          <p:cNvPr id="72" name="Line 7">
            <a:extLst>
              <a:ext uri="{FF2B5EF4-FFF2-40B4-BE49-F238E27FC236}">
                <a16:creationId xmlns:a16="http://schemas.microsoft.com/office/drawing/2014/main" id="{1EBD2E8A-CD19-236D-D50F-250A943A0354}"/>
              </a:ext>
            </a:extLst>
          </p:cNvPr>
          <p:cNvSpPr>
            <a:spLocks noChangeShapeType="1"/>
          </p:cNvSpPr>
          <p:nvPr/>
        </p:nvSpPr>
        <p:spPr bwMode="auto">
          <a:xfrm flipV="1">
            <a:off x="9179415" y="4702422"/>
            <a:ext cx="879531" cy="1137267"/>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73" name="Line 8">
            <a:extLst>
              <a:ext uri="{FF2B5EF4-FFF2-40B4-BE49-F238E27FC236}">
                <a16:creationId xmlns:a16="http://schemas.microsoft.com/office/drawing/2014/main" id="{96FF7972-2364-71E5-E7A2-765EEA70A890}"/>
              </a:ext>
            </a:extLst>
          </p:cNvPr>
          <p:cNvSpPr>
            <a:spLocks noChangeShapeType="1"/>
          </p:cNvSpPr>
          <p:nvPr/>
        </p:nvSpPr>
        <p:spPr bwMode="auto">
          <a:xfrm flipV="1">
            <a:off x="9189490" y="4064843"/>
            <a:ext cx="708177" cy="474855"/>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sp>
        <p:nvSpPr>
          <p:cNvPr id="74" name="Line 13">
            <a:extLst>
              <a:ext uri="{FF2B5EF4-FFF2-40B4-BE49-F238E27FC236}">
                <a16:creationId xmlns:a16="http://schemas.microsoft.com/office/drawing/2014/main" id="{6AEFBD78-4397-3636-7F70-D3878629835D}"/>
              </a:ext>
            </a:extLst>
          </p:cNvPr>
          <p:cNvSpPr>
            <a:spLocks noChangeShapeType="1"/>
          </p:cNvSpPr>
          <p:nvPr/>
        </p:nvSpPr>
        <p:spPr bwMode="auto">
          <a:xfrm>
            <a:off x="8861701" y="1969990"/>
            <a:ext cx="1197245" cy="844876"/>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grpSp>
        <p:nvGrpSpPr>
          <p:cNvPr id="75" name="组合 27">
            <a:extLst>
              <a:ext uri="{FF2B5EF4-FFF2-40B4-BE49-F238E27FC236}">
                <a16:creationId xmlns:a16="http://schemas.microsoft.com/office/drawing/2014/main" id="{2D4A09E4-2572-FFB8-801F-1FB7ED0AE924}"/>
              </a:ext>
            </a:extLst>
          </p:cNvPr>
          <p:cNvGrpSpPr/>
          <p:nvPr/>
        </p:nvGrpSpPr>
        <p:grpSpPr>
          <a:xfrm>
            <a:off x="2327855" y="1142751"/>
            <a:ext cx="6851560" cy="1219455"/>
            <a:chOff x="3751263" y="910858"/>
            <a:chExt cx="7119177" cy="1771607"/>
          </a:xfrm>
        </p:grpSpPr>
        <p:sp>
          <p:nvSpPr>
            <p:cNvPr id="87" name="Rectangle 9">
              <a:extLst>
                <a:ext uri="{FF2B5EF4-FFF2-40B4-BE49-F238E27FC236}">
                  <a16:creationId xmlns:a16="http://schemas.microsoft.com/office/drawing/2014/main" id="{BB242021-C7A7-1222-F52D-4B99118ADC1C}"/>
                </a:ext>
              </a:extLst>
            </p:cNvPr>
            <p:cNvSpPr>
              <a:spLocks noChangeArrowheads="1"/>
            </p:cNvSpPr>
            <p:nvPr/>
          </p:nvSpPr>
          <p:spPr bwMode="auto">
            <a:xfrm>
              <a:off x="3751263" y="1333579"/>
              <a:ext cx="7119177"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88" name="Rectangle 10">
              <a:extLst>
                <a:ext uri="{FF2B5EF4-FFF2-40B4-BE49-F238E27FC236}">
                  <a16:creationId xmlns:a16="http://schemas.microsoft.com/office/drawing/2014/main" id="{DB36509E-8302-7B5A-471E-8ACDFC6025D1}"/>
                </a:ext>
              </a:extLst>
            </p:cNvPr>
            <p:cNvSpPr>
              <a:spLocks noChangeArrowheads="1"/>
            </p:cNvSpPr>
            <p:nvPr/>
          </p:nvSpPr>
          <p:spPr bwMode="auto">
            <a:xfrm>
              <a:off x="6273753" y="995645"/>
              <a:ext cx="1987214" cy="582091"/>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89" name="TextBox 16">
              <a:extLst>
                <a:ext uri="{FF2B5EF4-FFF2-40B4-BE49-F238E27FC236}">
                  <a16:creationId xmlns:a16="http://schemas.microsoft.com/office/drawing/2014/main" id="{71EB6FB9-2EF3-8793-3513-3C6743BFBA91}"/>
                </a:ext>
              </a:extLst>
            </p:cNvPr>
            <p:cNvSpPr txBox="1"/>
            <p:nvPr/>
          </p:nvSpPr>
          <p:spPr>
            <a:xfrm>
              <a:off x="5713336" y="910858"/>
              <a:ext cx="3108046" cy="595572"/>
            </a:xfrm>
            <a:prstGeom prst="rect">
              <a:avLst/>
            </a:prstGeom>
            <a:noFill/>
          </p:spPr>
          <p:txBody>
            <a:bodyPr wrap="square" rtlCol="0">
              <a:spAutoFit/>
            </a:bodyPr>
            <a:lstStyle/>
            <a:p>
              <a:pPr algn="ctr">
                <a:lnSpc>
                  <a:spcPct val="120000"/>
                </a:lnSpc>
              </a:pPr>
              <a:r>
                <a:rPr lang="en-US" altLang="zh-CN" sz="2000" b="1" dirty="0">
                  <a:solidFill>
                    <a:schemeClr val="bg1"/>
                  </a:solidFill>
                  <a:latin typeface="+mn-ea"/>
                  <a:ea typeface="+mn-ea"/>
                </a:rPr>
                <a:t>Objective 1</a:t>
              </a:r>
            </a:p>
          </p:txBody>
        </p:sp>
        <p:sp>
          <p:nvSpPr>
            <p:cNvPr id="90" name="TextBox 17">
              <a:extLst>
                <a:ext uri="{FF2B5EF4-FFF2-40B4-BE49-F238E27FC236}">
                  <a16:creationId xmlns:a16="http://schemas.microsoft.com/office/drawing/2014/main" id="{C6BC2C7A-99F1-0C04-18E9-FE3F7CC715CA}"/>
                </a:ext>
              </a:extLst>
            </p:cNvPr>
            <p:cNvSpPr txBox="1"/>
            <p:nvPr/>
          </p:nvSpPr>
          <p:spPr>
            <a:xfrm>
              <a:off x="3835228" y="1578875"/>
              <a:ext cx="6807854" cy="1057843"/>
            </a:xfrm>
            <a:prstGeom prst="rect">
              <a:avLst/>
            </a:prstGeom>
            <a:noFill/>
          </p:spPr>
          <p:txBody>
            <a:bodyPr wrap="square" rtlCol="0">
              <a:spAutoFit/>
            </a:bodyPr>
            <a:lstStyle/>
            <a:p>
              <a:pPr algn="just">
                <a:lnSpc>
                  <a:spcPct val="120000"/>
                </a:lnSpc>
              </a:pPr>
              <a:r>
                <a:rPr lang="en-US" altLang="zh-CN" dirty="0">
                  <a:latin typeface="Times New Roman" panose="02020603050405020304" pitchFamily="18" charset="0"/>
                  <a:ea typeface="思源黑体" panose="020B0500000000000000" pitchFamily="34" charset="-122"/>
                  <a:cs typeface="Times New Roman" panose="02020603050405020304" pitchFamily="18" charset="0"/>
                </a:rPr>
                <a:t>Develop a virtual testbed covering HVAC system, building, and the occupant components</a:t>
              </a:r>
              <a:endParaRPr lang="zh-CN" altLang="en-US" dirty="0">
                <a:latin typeface="Times New Roman" panose="02020603050405020304" pitchFamily="18" charset="0"/>
                <a:ea typeface="思源黑体" panose="020B0500000000000000" pitchFamily="34" charset="-122"/>
                <a:cs typeface="Times New Roman" panose="02020603050405020304" pitchFamily="18" charset="0"/>
              </a:endParaRPr>
            </a:p>
          </p:txBody>
        </p:sp>
      </p:grpSp>
      <p:grpSp>
        <p:nvGrpSpPr>
          <p:cNvPr id="121" name="Group 120">
            <a:extLst>
              <a:ext uri="{FF2B5EF4-FFF2-40B4-BE49-F238E27FC236}">
                <a16:creationId xmlns:a16="http://schemas.microsoft.com/office/drawing/2014/main" id="{9FF0C11C-12DD-5544-1DB4-8C908346D0C0}"/>
              </a:ext>
            </a:extLst>
          </p:cNvPr>
          <p:cNvGrpSpPr/>
          <p:nvPr/>
        </p:nvGrpSpPr>
        <p:grpSpPr>
          <a:xfrm>
            <a:off x="9719311" y="2801469"/>
            <a:ext cx="2408664" cy="1941146"/>
            <a:chOff x="631065" y="2905193"/>
            <a:chExt cx="2342279" cy="1812056"/>
          </a:xfrm>
        </p:grpSpPr>
        <p:sp>
          <p:nvSpPr>
            <p:cNvPr id="71" name="Freeform 6">
              <a:extLst>
                <a:ext uri="{FF2B5EF4-FFF2-40B4-BE49-F238E27FC236}">
                  <a16:creationId xmlns:a16="http://schemas.microsoft.com/office/drawing/2014/main" id="{B07DCDA9-A26C-B38B-6E3A-6BD556197C68}"/>
                </a:ext>
              </a:extLst>
            </p:cNvPr>
            <p:cNvSpPr/>
            <p:nvPr/>
          </p:nvSpPr>
          <p:spPr bwMode="auto">
            <a:xfrm>
              <a:off x="631065" y="2905193"/>
              <a:ext cx="2342279" cy="1812056"/>
            </a:xfrm>
            <a:custGeom>
              <a:avLst/>
              <a:gdLst>
                <a:gd name="T0" fmla="*/ 2143 w 2858"/>
                <a:gd name="T1" fmla="*/ 0 h 2475"/>
                <a:gd name="T2" fmla="*/ 2501 w 2858"/>
                <a:gd name="T3" fmla="*/ 619 h 2475"/>
                <a:gd name="T4" fmla="*/ 2858 w 2858"/>
                <a:gd name="T5" fmla="*/ 1238 h 2475"/>
                <a:gd name="T6" fmla="*/ 2501 w 2858"/>
                <a:gd name="T7" fmla="*/ 1856 h 2475"/>
                <a:gd name="T8" fmla="*/ 2143 w 2858"/>
                <a:gd name="T9" fmla="*/ 2475 h 2475"/>
                <a:gd name="T10" fmla="*/ 1429 w 2858"/>
                <a:gd name="T11" fmla="*/ 2475 h 2475"/>
                <a:gd name="T12" fmla="*/ 714 w 2858"/>
                <a:gd name="T13" fmla="*/ 2475 h 2475"/>
                <a:gd name="T14" fmla="*/ 357 w 2858"/>
                <a:gd name="T15" fmla="*/ 1856 h 2475"/>
                <a:gd name="T16" fmla="*/ 0 w 2858"/>
                <a:gd name="T17" fmla="*/ 1238 h 2475"/>
                <a:gd name="T18" fmla="*/ 357 w 2858"/>
                <a:gd name="T19" fmla="*/ 619 h 2475"/>
                <a:gd name="T20" fmla="*/ 714 w 2858"/>
                <a:gd name="T21" fmla="*/ 0 h 2475"/>
                <a:gd name="T22" fmla="*/ 1429 w 2858"/>
                <a:gd name="T23" fmla="*/ 0 h 2475"/>
                <a:gd name="T24" fmla="*/ 2143 w 2858"/>
                <a:gd name="T25" fmla="*/ 0 h 2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244C89"/>
            </a:solidFill>
            <a:ln w="3810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2400" dirty="0">
                <a:solidFill>
                  <a:srgbClr val="213555"/>
                </a:solidFill>
              </a:endParaRPr>
            </a:p>
          </p:txBody>
        </p:sp>
        <p:sp>
          <p:nvSpPr>
            <p:cNvPr id="78" name="TextBox 22">
              <a:extLst>
                <a:ext uri="{FF2B5EF4-FFF2-40B4-BE49-F238E27FC236}">
                  <a16:creationId xmlns:a16="http://schemas.microsoft.com/office/drawing/2014/main" id="{CBB4E550-472C-8E04-5E69-04C80894B4DF}"/>
                </a:ext>
              </a:extLst>
            </p:cNvPr>
            <p:cNvSpPr txBox="1"/>
            <p:nvPr/>
          </p:nvSpPr>
          <p:spPr>
            <a:xfrm>
              <a:off x="825045" y="3025779"/>
              <a:ext cx="1952868" cy="1545872"/>
            </a:xfrm>
            <a:prstGeom prst="rect">
              <a:avLst/>
            </a:prstGeom>
            <a:noFill/>
          </p:spPr>
          <p:txBody>
            <a:bodyPr wrap="square" rtlCol="0">
              <a:spAutoFit/>
            </a:bodyPr>
            <a:lstStyle/>
            <a:p>
              <a:pPr algn="ctr">
                <a:lnSpc>
                  <a:spcPct val="120000"/>
                </a:lnSpc>
              </a:pPr>
              <a:r>
                <a:rPr lang="en-US" altLang="zh-CN" sz="2000" b="1" dirty="0">
                  <a:solidFill>
                    <a:schemeClr val="bg1"/>
                  </a:solidFill>
                  <a:latin typeface="+mn-ea"/>
                </a:rPr>
                <a:t>Transferable MPC-based Group OCC</a:t>
              </a:r>
            </a:p>
            <a:p>
              <a:pPr algn="ctr">
                <a:lnSpc>
                  <a:spcPct val="120000"/>
                </a:lnSpc>
              </a:pPr>
              <a:r>
                <a:rPr lang="en-US" altLang="zh-CN" sz="2000" b="1" dirty="0">
                  <a:solidFill>
                    <a:schemeClr val="bg1"/>
                  </a:solidFill>
                  <a:latin typeface="+mn-ea"/>
                </a:rPr>
                <a:t>(TMPC-GOCC)</a:t>
              </a:r>
            </a:p>
          </p:txBody>
        </p:sp>
      </p:grpSp>
      <p:grpSp>
        <p:nvGrpSpPr>
          <p:cNvPr id="106" name="组合 27">
            <a:extLst>
              <a:ext uri="{FF2B5EF4-FFF2-40B4-BE49-F238E27FC236}">
                <a16:creationId xmlns:a16="http://schemas.microsoft.com/office/drawing/2014/main" id="{E8F26665-3EB2-A14D-2CE7-9F0EE8ED9E25}"/>
              </a:ext>
            </a:extLst>
          </p:cNvPr>
          <p:cNvGrpSpPr/>
          <p:nvPr/>
        </p:nvGrpSpPr>
        <p:grpSpPr>
          <a:xfrm>
            <a:off x="2327855" y="2435464"/>
            <a:ext cx="6851560" cy="1219455"/>
            <a:chOff x="3751263" y="910858"/>
            <a:chExt cx="7119177" cy="1771607"/>
          </a:xfrm>
        </p:grpSpPr>
        <p:sp>
          <p:nvSpPr>
            <p:cNvPr id="107" name="Rectangle 9">
              <a:extLst>
                <a:ext uri="{FF2B5EF4-FFF2-40B4-BE49-F238E27FC236}">
                  <a16:creationId xmlns:a16="http://schemas.microsoft.com/office/drawing/2014/main" id="{E5F9A97B-A8A2-25B2-2B56-F4F02F07E08F}"/>
                </a:ext>
              </a:extLst>
            </p:cNvPr>
            <p:cNvSpPr>
              <a:spLocks noChangeArrowheads="1"/>
            </p:cNvSpPr>
            <p:nvPr/>
          </p:nvSpPr>
          <p:spPr bwMode="auto">
            <a:xfrm>
              <a:off x="3751263" y="1333579"/>
              <a:ext cx="7119177"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08" name="Rectangle 10">
              <a:extLst>
                <a:ext uri="{FF2B5EF4-FFF2-40B4-BE49-F238E27FC236}">
                  <a16:creationId xmlns:a16="http://schemas.microsoft.com/office/drawing/2014/main" id="{A3AA6760-438E-AFAD-8CC2-6FF2CB1A65F5}"/>
                </a:ext>
              </a:extLst>
            </p:cNvPr>
            <p:cNvSpPr>
              <a:spLocks noChangeArrowheads="1"/>
            </p:cNvSpPr>
            <p:nvPr/>
          </p:nvSpPr>
          <p:spPr bwMode="auto">
            <a:xfrm>
              <a:off x="6273753" y="995645"/>
              <a:ext cx="1987214" cy="582091"/>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09" name="TextBox 16">
              <a:extLst>
                <a:ext uri="{FF2B5EF4-FFF2-40B4-BE49-F238E27FC236}">
                  <a16:creationId xmlns:a16="http://schemas.microsoft.com/office/drawing/2014/main" id="{86141583-6F91-940E-3DCD-284F56C24FDD}"/>
                </a:ext>
              </a:extLst>
            </p:cNvPr>
            <p:cNvSpPr txBox="1"/>
            <p:nvPr/>
          </p:nvSpPr>
          <p:spPr>
            <a:xfrm>
              <a:off x="5713336" y="910858"/>
              <a:ext cx="3108046" cy="636142"/>
            </a:xfrm>
            <a:prstGeom prst="rect">
              <a:avLst/>
            </a:prstGeom>
            <a:noFill/>
          </p:spPr>
          <p:txBody>
            <a:bodyPr wrap="square" rtlCol="0">
              <a:spAutoFit/>
            </a:bodyPr>
            <a:lstStyle/>
            <a:p>
              <a:pPr algn="ctr">
                <a:lnSpc>
                  <a:spcPct val="120000"/>
                </a:lnSpc>
              </a:pPr>
              <a:r>
                <a:rPr lang="en-US" altLang="zh-CN" sz="2000" b="1" dirty="0">
                  <a:solidFill>
                    <a:schemeClr val="bg1"/>
                  </a:solidFill>
                  <a:latin typeface="+mn-ea"/>
                  <a:ea typeface="+mn-ea"/>
                </a:rPr>
                <a:t>Objective </a:t>
              </a:r>
              <a:r>
                <a:rPr lang="en-US" altLang="zh-CN" sz="2000" b="1" dirty="0">
                  <a:solidFill>
                    <a:schemeClr val="bg1"/>
                  </a:solidFill>
                  <a:latin typeface="+mn-ea"/>
                </a:rPr>
                <a:t>2</a:t>
              </a:r>
              <a:endParaRPr lang="en-US" altLang="zh-CN" sz="2000" b="1" dirty="0">
                <a:solidFill>
                  <a:schemeClr val="bg1"/>
                </a:solidFill>
                <a:latin typeface="+mn-ea"/>
                <a:ea typeface="+mn-ea"/>
              </a:endParaRPr>
            </a:p>
          </p:txBody>
        </p:sp>
        <p:sp>
          <p:nvSpPr>
            <p:cNvPr id="110" name="TextBox 17">
              <a:extLst>
                <a:ext uri="{FF2B5EF4-FFF2-40B4-BE49-F238E27FC236}">
                  <a16:creationId xmlns:a16="http://schemas.microsoft.com/office/drawing/2014/main" id="{599FBA13-F08D-54BB-CAF2-3678C39959B8}"/>
                </a:ext>
              </a:extLst>
            </p:cNvPr>
            <p:cNvSpPr txBox="1"/>
            <p:nvPr/>
          </p:nvSpPr>
          <p:spPr>
            <a:xfrm>
              <a:off x="3825910" y="1831285"/>
              <a:ext cx="6807854" cy="575871"/>
            </a:xfrm>
            <a:prstGeom prst="rect">
              <a:avLst/>
            </a:prstGeom>
            <a:noFill/>
          </p:spPr>
          <p:txBody>
            <a:bodyPr wrap="square" rtlCol="0">
              <a:spAutoFit/>
            </a:bodyPr>
            <a:lstStyle/>
            <a:p>
              <a:pPr algn="just">
                <a:lnSpc>
                  <a:spcPct val="120000"/>
                </a:lnSpc>
              </a:pPr>
              <a:r>
                <a:rPr lang="en-US" altLang="zh-CN" dirty="0">
                  <a:latin typeface="Times New Roman" panose="02020603050405020304" pitchFamily="18" charset="0"/>
                  <a:ea typeface="思源黑体" panose="020B0500000000000000" pitchFamily="34" charset="-122"/>
                  <a:cs typeface="Times New Roman" panose="02020603050405020304" pitchFamily="18" charset="0"/>
                </a:rPr>
                <a:t>Develop a group occupant thermal comfort prediction model </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endParaRPr>
            </a:p>
          </p:txBody>
        </p:sp>
      </p:grpSp>
      <p:grpSp>
        <p:nvGrpSpPr>
          <p:cNvPr id="111" name="组合 27">
            <a:extLst>
              <a:ext uri="{FF2B5EF4-FFF2-40B4-BE49-F238E27FC236}">
                <a16:creationId xmlns:a16="http://schemas.microsoft.com/office/drawing/2014/main" id="{9AD78EB9-3C04-4FC4-A8E8-DC9C1FB68EE1}"/>
              </a:ext>
            </a:extLst>
          </p:cNvPr>
          <p:cNvGrpSpPr/>
          <p:nvPr/>
        </p:nvGrpSpPr>
        <p:grpSpPr>
          <a:xfrm>
            <a:off x="2327855" y="3737015"/>
            <a:ext cx="6851560" cy="1219455"/>
            <a:chOff x="3751263" y="910858"/>
            <a:chExt cx="7119177" cy="1771607"/>
          </a:xfrm>
        </p:grpSpPr>
        <p:sp>
          <p:nvSpPr>
            <p:cNvPr id="112" name="Rectangle 9">
              <a:extLst>
                <a:ext uri="{FF2B5EF4-FFF2-40B4-BE49-F238E27FC236}">
                  <a16:creationId xmlns:a16="http://schemas.microsoft.com/office/drawing/2014/main" id="{8928EB3B-7D95-273C-610E-C67A7B631F76}"/>
                </a:ext>
              </a:extLst>
            </p:cNvPr>
            <p:cNvSpPr>
              <a:spLocks noChangeArrowheads="1"/>
            </p:cNvSpPr>
            <p:nvPr/>
          </p:nvSpPr>
          <p:spPr bwMode="auto">
            <a:xfrm>
              <a:off x="3751263" y="1333579"/>
              <a:ext cx="7119177"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13" name="Rectangle 10">
              <a:extLst>
                <a:ext uri="{FF2B5EF4-FFF2-40B4-BE49-F238E27FC236}">
                  <a16:creationId xmlns:a16="http://schemas.microsoft.com/office/drawing/2014/main" id="{7378826A-D0F6-3DEE-47DC-EEC5F6A36A18}"/>
                </a:ext>
              </a:extLst>
            </p:cNvPr>
            <p:cNvSpPr>
              <a:spLocks noChangeArrowheads="1"/>
            </p:cNvSpPr>
            <p:nvPr/>
          </p:nvSpPr>
          <p:spPr bwMode="auto">
            <a:xfrm>
              <a:off x="6273753" y="995645"/>
              <a:ext cx="1987214" cy="582091"/>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14" name="TextBox 16">
              <a:extLst>
                <a:ext uri="{FF2B5EF4-FFF2-40B4-BE49-F238E27FC236}">
                  <a16:creationId xmlns:a16="http://schemas.microsoft.com/office/drawing/2014/main" id="{D0479E79-0411-5212-826A-2BC843B1C02E}"/>
                </a:ext>
              </a:extLst>
            </p:cNvPr>
            <p:cNvSpPr txBox="1"/>
            <p:nvPr/>
          </p:nvSpPr>
          <p:spPr>
            <a:xfrm>
              <a:off x="5713336" y="910858"/>
              <a:ext cx="3108046" cy="636142"/>
            </a:xfrm>
            <a:prstGeom prst="rect">
              <a:avLst/>
            </a:prstGeom>
            <a:noFill/>
          </p:spPr>
          <p:txBody>
            <a:bodyPr wrap="square" rtlCol="0">
              <a:spAutoFit/>
            </a:bodyPr>
            <a:lstStyle/>
            <a:p>
              <a:pPr algn="ctr">
                <a:lnSpc>
                  <a:spcPct val="120000"/>
                </a:lnSpc>
              </a:pPr>
              <a:r>
                <a:rPr lang="en-US" altLang="zh-CN" sz="2000" b="1" dirty="0">
                  <a:solidFill>
                    <a:schemeClr val="bg1"/>
                  </a:solidFill>
                  <a:latin typeface="+mn-ea"/>
                  <a:ea typeface="+mn-ea"/>
                </a:rPr>
                <a:t>Objective </a:t>
              </a:r>
              <a:r>
                <a:rPr lang="en-US" altLang="zh-CN" sz="2000" b="1" dirty="0">
                  <a:solidFill>
                    <a:schemeClr val="bg1"/>
                  </a:solidFill>
                  <a:latin typeface="+mn-ea"/>
                </a:rPr>
                <a:t>3</a:t>
              </a:r>
              <a:endParaRPr lang="en-US" altLang="zh-CN" sz="2000" b="1" dirty="0">
                <a:solidFill>
                  <a:schemeClr val="bg1"/>
                </a:solidFill>
                <a:latin typeface="+mn-ea"/>
                <a:ea typeface="+mn-ea"/>
              </a:endParaRPr>
            </a:p>
          </p:txBody>
        </p:sp>
        <p:sp>
          <p:nvSpPr>
            <p:cNvPr id="115" name="TextBox 17">
              <a:extLst>
                <a:ext uri="{FF2B5EF4-FFF2-40B4-BE49-F238E27FC236}">
                  <a16:creationId xmlns:a16="http://schemas.microsoft.com/office/drawing/2014/main" id="{5CED8F20-1D2B-6687-B3D8-E3BE92A31DD2}"/>
                </a:ext>
              </a:extLst>
            </p:cNvPr>
            <p:cNvSpPr txBox="1"/>
            <p:nvPr/>
          </p:nvSpPr>
          <p:spPr>
            <a:xfrm>
              <a:off x="3835228" y="1542140"/>
              <a:ext cx="6807854" cy="1057843"/>
            </a:xfrm>
            <a:prstGeom prst="rect">
              <a:avLst/>
            </a:prstGeom>
            <a:noFill/>
          </p:spPr>
          <p:txBody>
            <a:bodyPr wrap="square" rtlCol="0">
              <a:spAutoFit/>
            </a:bodyPr>
            <a:lstStyle/>
            <a:p>
              <a:pPr algn="just">
                <a:lnSpc>
                  <a:spcPct val="120000"/>
                </a:lnSpc>
              </a:pPr>
              <a:r>
                <a:rPr lang="en-US" altLang="zh-CN" dirty="0">
                  <a:latin typeface="Times New Roman" panose="02020603050405020304" pitchFamily="18" charset="0"/>
                  <a:ea typeface="思源黑体" panose="020B0500000000000000" pitchFamily="34" charset="-122"/>
                  <a:cs typeface="Times New Roman" panose="02020603050405020304" pitchFamily="18" charset="0"/>
                </a:rPr>
                <a:t>Develop transfer learning method used for group occupant thermal comfort model</a:t>
              </a:r>
              <a:endParaRPr lang="zh-CN" altLang="en-US" dirty="0">
                <a:latin typeface="Times New Roman" panose="02020603050405020304" pitchFamily="18" charset="0"/>
                <a:ea typeface="思源黑体" panose="020B0500000000000000" pitchFamily="34" charset="-122"/>
                <a:cs typeface="Times New Roman" panose="02020603050405020304" pitchFamily="18" charset="0"/>
              </a:endParaRPr>
            </a:p>
          </p:txBody>
        </p:sp>
      </p:grpSp>
      <p:grpSp>
        <p:nvGrpSpPr>
          <p:cNvPr id="116" name="组合 27">
            <a:extLst>
              <a:ext uri="{FF2B5EF4-FFF2-40B4-BE49-F238E27FC236}">
                <a16:creationId xmlns:a16="http://schemas.microsoft.com/office/drawing/2014/main" id="{12677CF0-2E2F-F8D7-4A1F-7C2DE362A6EA}"/>
              </a:ext>
            </a:extLst>
          </p:cNvPr>
          <p:cNvGrpSpPr/>
          <p:nvPr/>
        </p:nvGrpSpPr>
        <p:grpSpPr>
          <a:xfrm>
            <a:off x="2327855" y="4997331"/>
            <a:ext cx="6851560" cy="1219455"/>
            <a:chOff x="3751263" y="910858"/>
            <a:chExt cx="7119177" cy="1771607"/>
          </a:xfrm>
        </p:grpSpPr>
        <p:sp>
          <p:nvSpPr>
            <p:cNvPr id="117" name="Rectangle 9">
              <a:extLst>
                <a:ext uri="{FF2B5EF4-FFF2-40B4-BE49-F238E27FC236}">
                  <a16:creationId xmlns:a16="http://schemas.microsoft.com/office/drawing/2014/main" id="{96BBA553-E107-8E3A-A223-5128C0625D1E}"/>
                </a:ext>
              </a:extLst>
            </p:cNvPr>
            <p:cNvSpPr>
              <a:spLocks noChangeArrowheads="1"/>
            </p:cNvSpPr>
            <p:nvPr/>
          </p:nvSpPr>
          <p:spPr bwMode="auto">
            <a:xfrm>
              <a:off x="3751263" y="1333579"/>
              <a:ext cx="7119177"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18" name="Rectangle 10">
              <a:extLst>
                <a:ext uri="{FF2B5EF4-FFF2-40B4-BE49-F238E27FC236}">
                  <a16:creationId xmlns:a16="http://schemas.microsoft.com/office/drawing/2014/main" id="{75F7C9E2-7F31-0268-D077-96CCF7F20046}"/>
                </a:ext>
              </a:extLst>
            </p:cNvPr>
            <p:cNvSpPr>
              <a:spLocks noChangeArrowheads="1"/>
            </p:cNvSpPr>
            <p:nvPr/>
          </p:nvSpPr>
          <p:spPr bwMode="auto">
            <a:xfrm>
              <a:off x="6273753" y="995645"/>
              <a:ext cx="1987214" cy="582091"/>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19" name="TextBox 16">
              <a:extLst>
                <a:ext uri="{FF2B5EF4-FFF2-40B4-BE49-F238E27FC236}">
                  <a16:creationId xmlns:a16="http://schemas.microsoft.com/office/drawing/2014/main" id="{631255AF-BFA7-E1E9-EF56-0971F5656857}"/>
                </a:ext>
              </a:extLst>
            </p:cNvPr>
            <p:cNvSpPr txBox="1"/>
            <p:nvPr/>
          </p:nvSpPr>
          <p:spPr>
            <a:xfrm>
              <a:off x="5713336" y="910858"/>
              <a:ext cx="3108046" cy="636142"/>
            </a:xfrm>
            <a:prstGeom prst="rect">
              <a:avLst/>
            </a:prstGeom>
            <a:noFill/>
          </p:spPr>
          <p:txBody>
            <a:bodyPr wrap="square" rtlCol="0">
              <a:spAutoFit/>
            </a:bodyPr>
            <a:lstStyle/>
            <a:p>
              <a:pPr algn="ctr">
                <a:lnSpc>
                  <a:spcPct val="120000"/>
                </a:lnSpc>
              </a:pPr>
              <a:r>
                <a:rPr lang="en-US" altLang="zh-CN" sz="2000" b="1" dirty="0">
                  <a:solidFill>
                    <a:schemeClr val="bg1"/>
                  </a:solidFill>
                  <a:latin typeface="+mn-ea"/>
                  <a:ea typeface="+mn-ea"/>
                </a:rPr>
                <a:t>Objective </a:t>
              </a:r>
              <a:r>
                <a:rPr lang="en-US" altLang="zh-CN" sz="2000" b="1" dirty="0">
                  <a:solidFill>
                    <a:schemeClr val="bg1"/>
                  </a:solidFill>
                  <a:latin typeface="+mn-ea"/>
                </a:rPr>
                <a:t>4</a:t>
              </a:r>
              <a:endParaRPr lang="en-US" altLang="zh-CN" sz="2000" b="1" dirty="0">
                <a:solidFill>
                  <a:schemeClr val="bg1"/>
                </a:solidFill>
                <a:latin typeface="+mn-ea"/>
                <a:ea typeface="+mn-ea"/>
              </a:endParaRPr>
            </a:p>
          </p:txBody>
        </p:sp>
        <p:sp>
          <p:nvSpPr>
            <p:cNvPr id="120" name="TextBox 17">
              <a:extLst>
                <a:ext uri="{FF2B5EF4-FFF2-40B4-BE49-F238E27FC236}">
                  <a16:creationId xmlns:a16="http://schemas.microsoft.com/office/drawing/2014/main" id="{7B24325A-858A-746A-AB73-A9FBFA32E2AB}"/>
                </a:ext>
              </a:extLst>
            </p:cNvPr>
            <p:cNvSpPr txBox="1"/>
            <p:nvPr/>
          </p:nvSpPr>
          <p:spPr>
            <a:xfrm>
              <a:off x="3835228" y="1811895"/>
              <a:ext cx="6995841" cy="574939"/>
            </a:xfrm>
            <a:prstGeom prst="rect">
              <a:avLst/>
            </a:prstGeom>
            <a:noFill/>
          </p:spPr>
          <p:txBody>
            <a:bodyPr wrap="square" rtlCol="0">
              <a:spAutoFit/>
            </a:bodyPr>
            <a:lstStyle/>
            <a:p>
              <a:pPr algn="just">
                <a:lnSpc>
                  <a:spcPct val="120000"/>
                </a:lnSpc>
              </a:pPr>
              <a:r>
                <a:rPr lang="en-US" altLang="zh-CN" dirty="0">
                  <a:latin typeface="Times New Roman" panose="02020603050405020304" pitchFamily="18" charset="0"/>
                  <a:ea typeface="思源黑体" panose="020B0500000000000000" pitchFamily="34" charset="-122"/>
                  <a:cs typeface="Times New Roman" panose="02020603050405020304" pitchFamily="18" charset="0"/>
                </a:rPr>
                <a:t>Develop and evaluate a transferable MPC-based group OCC strategy </a:t>
              </a:r>
              <a:endParaRPr lang="zh-CN" altLang="en-US" dirty="0">
                <a:latin typeface="Times New Roman" panose="02020603050405020304" pitchFamily="18" charset="0"/>
                <a:ea typeface="思源黑体" panose="020B0500000000000000" pitchFamily="34" charset="-122"/>
                <a:cs typeface="Times New Roman" panose="02020603050405020304" pitchFamily="18" charset="0"/>
              </a:endParaRPr>
            </a:p>
          </p:txBody>
        </p:sp>
      </p:grpSp>
      <p:sp>
        <p:nvSpPr>
          <p:cNvPr id="122" name="Line 8">
            <a:extLst>
              <a:ext uri="{FF2B5EF4-FFF2-40B4-BE49-F238E27FC236}">
                <a16:creationId xmlns:a16="http://schemas.microsoft.com/office/drawing/2014/main" id="{F2340C9C-97C3-A4F0-62C6-3EF7425A6C81}"/>
              </a:ext>
            </a:extLst>
          </p:cNvPr>
          <p:cNvSpPr>
            <a:spLocks noChangeShapeType="1"/>
          </p:cNvSpPr>
          <p:nvPr/>
        </p:nvSpPr>
        <p:spPr bwMode="auto">
          <a:xfrm>
            <a:off x="9179415" y="3164215"/>
            <a:ext cx="729298" cy="205134"/>
          </a:xfrm>
          <a:prstGeom prst="line">
            <a:avLst/>
          </a:prstGeom>
          <a:noFill/>
          <a:ln w="9" cap="flat">
            <a:solidFill>
              <a:srgbClr val="2E2C2C"/>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zh-CN" altLang="en-US" sz="2400">
              <a:solidFill>
                <a:srgbClr val="213555"/>
              </a:solidFill>
            </a:endParaRPr>
          </a:p>
        </p:txBody>
      </p:sp>
      <p:grpSp>
        <p:nvGrpSpPr>
          <p:cNvPr id="129" name="组合 27">
            <a:extLst>
              <a:ext uri="{FF2B5EF4-FFF2-40B4-BE49-F238E27FC236}">
                <a16:creationId xmlns:a16="http://schemas.microsoft.com/office/drawing/2014/main" id="{524428DE-7732-469E-9D41-D1AA97D0A9B5}"/>
              </a:ext>
            </a:extLst>
          </p:cNvPr>
          <p:cNvGrpSpPr/>
          <p:nvPr/>
        </p:nvGrpSpPr>
        <p:grpSpPr>
          <a:xfrm>
            <a:off x="152357" y="1122944"/>
            <a:ext cx="1773633" cy="1219455"/>
            <a:chOff x="5713337" y="910858"/>
            <a:chExt cx="3225092" cy="1771607"/>
          </a:xfrm>
        </p:grpSpPr>
        <p:sp>
          <p:nvSpPr>
            <p:cNvPr id="130" name="Rectangle 9">
              <a:extLst>
                <a:ext uri="{FF2B5EF4-FFF2-40B4-BE49-F238E27FC236}">
                  <a16:creationId xmlns:a16="http://schemas.microsoft.com/office/drawing/2014/main" id="{49F0C8F3-D15B-AA22-0784-5AD062E91AD8}"/>
                </a:ext>
              </a:extLst>
            </p:cNvPr>
            <p:cNvSpPr>
              <a:spLocks noChangeArrowheads="1"/>
            </p:cNvSpPr>
            <p:nvPr/>
          </p:nvSpPr>
          <p:spPr bwMode="auto">
            <a:xfrm>
              <a:off x="5713337" y="1333579"/>
              <a:ext cx="3225090"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31" name="Rectangle 10">
              <a:extLst>
                <a:ext uri="{FF2B5EF4-FFF2-40B4-BE49-F238E27FC236}">
                  <a16:creationId xmlns:a16="http://schemas.microsoft.com/office/drawing/2014/main" id="{396FACE8-D08E-2C31-3D9A-F12728A6EDCE}"/>
                </a:ext>
              </a:extLst>
            </p:cNvPr>
            <p:cNvSpPr>
              <a:spLocks noChangeArrowheads="1"/>
            </p:cNvSpPr>
            <p:nvPr/>
          </p:nvSpPr>
          <p:spPr bwMode="auto">
            <a:xfrm>
              <a:off x="6273754" y="995645"/>
              <a:ext cx="1987215" cy="582091"/>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32" name="TextBox 16">
              <a:extLst>
                <a:ext uri="{FF2B5EF4-FFF2-40B4-BE49-F238E27FC236}">
                  <a16:creationId xmlns:a16="http://schemas.microsoft.com/office/drawing/2014/main" id="{81924B5C-F8BC-2841-E3FC-07AB260FEDA7}"/>
                </a:ext>
              </a:extLst>
            </p:cNvPr>
            <p:cNvSpPr txBox="1"/>
            <p:nvPr/>
          </p:nvSpPr>
          <p:spPr>
            <a:xfrm>
              <a:off x="5713337" y="910858"/>
              <a:ext cx="3045251" cy="636142"/>
            </a:xfrm>
            <a:prstGeom prst="rect">
              <a:avLst/>
            </a:prstGeom>
            <a:noFill/>
          </p:spPr>
          <p:txBody>
            <a:bodyPr wrap="square" rtlCol="0">
              <a:spAutoFit/>
            </a:bodyPr>
            <a:lstStyle/>
            <a:p>
              <a:pPr algn="ctr">
                <a:lnSpc>
                  <a:spcPct val="120000"/>
                </a:lnSpc>
              </a:pPr>
              <a:r>
                <a:rPr lang="en-US" altLang="zh-CN" sz="2000" b="1" dirty="0">
                  <a:solidFill>
                    <a:schemeClr val="bg1"/>
                  </a:solidFill>
                  <a:latin typeface="+mn-ea"/>
                  <a:ea typeface="+mn-ea"/>
                </a:rPr>
                <a:t>Gap 1</a:t>
              </a:r>
            </a:p>
          </p:txBody>
        </p:sp>
        <p:sp>
          <p:nvSpPr>
            <p:cNvPr id="133" name="TextBox 17">
              <a:extLst>
                <a:ext uri="{FF2B5EF4-FFF2-40B4-BE49-F238E27FC236}">
                  <a16:creationId xmlns:a16="http://schemas.microsoft.com/office/drawing/2014/main" id="{06EAD0CF-D2DD-BC8C-8F01-5A0C5175FB01}"/>
                </a:ext>
              </a:extLst>
            </p:cNvPr>
            <p:cNvSpPr txBox="1"/>
            <p:nvPr/>
          </p:nvSpPr>
          <p:spPr>
            <a:xfrm>
              <a:off x="5713339" y="1776694"/>
              <a:ext cx="3225090" cy="574939"/>
            </a:xfrm>
            <a:prstGeom prst="rect">
              <a:avLst/>
            </a:prstGeom>
            <a:noFill/>
          </p:spPr>
          <p:txBody>
            <a:bodyPr wrap="square" rtlCol="0">
              <a:spAutoFit/>
            </a:bodyPr>
            <a:lstStyle/>
            <a:p>
              <a:pPr algn="ctr">
                <a:lnSpc>
                  <a:spcPct val="120000"/>
                </a:lnSpc>
              </a:pPr>
              <a:r>
                <a:rPr lang="en-US" altLang="zh-CN" dirty="0">
                  <a:latin typeface="Times New Roman" panose="02020603050405020304" pitchFamily="18" charset="0"/>
                  <a:ea typeface="思源黑体" panose="020B0500000000000000" pitchFamily="34" charset="-122"/>
                  <a:cs typeface="Times New Roman" panose="02020603050405020304" pitchFamily="18" charset="0"/>
                </a:rPr>
                <a:t>No testbed</a:t>
              </a:r>
              <a:endParaRPr lang="zh-CN" altLang="en-US" dirty="0">
                <a:latin typeface="Times New Roman" panose="02020603050405020304" pitchFamily="18" charset="0"/>
                <a:ea typeface="思源黑体" panose="020B0500000000000000" pitchFamily="34" charset="-122"/>
                <a:cs typeface="Times New Roman" panose="02020603050405020304" pitchFamily="18" charset="0"/>
              </a:endParaRPr>
            </a:p>
          </p:txBody>
        </p:sp>
      </p:grpSp>
      <p:grpSp>
        <p:nvGrpSpPr>
          <p:cNvPr id="149" name="组合 27">
            <a:extLst>
              <a:ext uri="{FF2B5EF4-FFF2-40B4-BE49-F238E27FC236}">
                <a16:creationId xmlns:a16="http://schemas.microsoft.com/office/drawing/2014/main" id="{C4382438-92C6-B1ED-5116-4C9584771E83}"/>
              </a:ext>
            </a:extLst>
          </p:cNvPr>
          <p:cNvGrpSpPr/>
          <p:nvPr/>
        </p:nvGrpSpPr>
        <p:grpSpPr>
          <a:xfrm>
            <a:off x="152355" y="4997331"/>
            <a:ext cx="1773632" cy="1219455"/>
            <a:chOff x="5713337" y="910858"/>
            <a:chExt cx="3225090" cy="1771607"/>
          </a:xfrm>
        </p:grpSpPr>
        <p:sp>
          <p:nvSpPr>
            <p:cNvPr id="150" name="Rectangle 9">
              <a:extLst>
                <a:ext uri="{FF2B5EF4-FFF2-40B4-BE49-F238E27FC236}">
                  <a16:creationId xmlns:a16="http://schemas.microsoft.com/office/drawing/2014/main" id="{3CE206CF-06E9-4333-5D1F-3630C25308EB}"/>
                </a:ext>
              </a:extLst>
            </p:cNvPr>
            <p:cNvSpPr>
              <a:spLocks noChangeArrowheads="1"/>
            </p:cNvSpPr>
            <p:nvPr/>
          </p:nvSpPr>
          <p:spPr bwMode="auto">
            <a:xfrm>
              <a:off x="5713337" y="1333579"/>
              <a:ext cx="3225090"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51" name="Rectangle 10">
              <a:extLst>
                <a:ext uri="{FF2B5EF4-FFF2-40B4-BE49-F238E27FC236}">
                  <a16:creationId xmlns:a16="http://schemas.microsoft.com/office/drawing/2014/main" id="{7E373704-D4A1-B5E3-25C5-A8C78AB65923}"/>
                </a:ext>
              </a:extLst>
            </p:cNvPr>
            <p:cNvSpPr>
              <a:spLocks noChangeArrowheads="1"/>
            </p:cNvSpPr>
            <p:nvPr/>
          </p:nvSpPr>
          <p:spPr bwMode="auto">
            <a:xfrm>
              <a:off x="6273754" y="995645"/>
              <a:ext cx="1987215" cy="582091"/>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52" name="TextBox 16">
              <a:extLst>
                <a:ext uri="{FF2B5EF4-FFF2-40B4-BE49-F238E27FC236}">
                  <a16:creationId xmlns:a16="http://schemas.microsoft.com/office/drawing/2014/main" id="{061C4C35-BB08-5145-D276-90784834F93E}"/>
                </a:ext>
              </a:extLst>
            </p:cNvPr>
            <p:cNvSpPr txBox="1"/>
            <p:nvPr/>
          </p:nvSpPr>
          <p:spPr>
            <a:xfrm>
              <a:off x="5713337" y="910858"/>
              <a:ext cx="3045251" cy="636142"/>
            </a:xfrm>
            <a:prstGeom prst="rect">
              <a:avLst/>
            </a:prstGeom>
            <a:noFill/>
          </p:spPr>
          <p:txBody>
            <a:bodyPr wrap="square" rtlCol="0">
              <a:spAutoFit/>
            </a:bodyPr>
            <a:lstStyle/>
            <a:p>
              <a:pPr algn="ctr">
                <a:lnSpc>
                  <a:spcPct val="120000"/>
                </a:lnSpc>
              </a:pPr>
              <a:r>
                <a:rPr lang="en-US" altLang="zh-CN" sz="2000" b="1" dirty="0">
                  <a:solidFill>
                    <a:schemeClr val="bg1"/>
                  </a:solidFill>
                  <a:latin typeface="+mn-ea"/>
                  <a:ea typeface="+mn-ea"/>
                </a:rPr>
                <a:t>Gap 4</a:t>
              </a:r>
            </a:p>
          </p:txBody>
        </p:sp>
        <p:sp>
          <p:nvSpPr>
            <p:cNvPr id="153" name="TextBox 17">
              <a:extLst>
                <a:ext uri="{FF2B5EF4-FFF2-40B4-BE49-F238E27FC236}">
                  <a16:creationId xmlns:a16="http://schemas.microsoft.com/office/drawing/2014/main" id="{F3097DB2-C814-7CD3-3E25-B495EE7A3AB6}"/>
                </a:ext>
              </a:extLst>
            </p:cNvPr>
            <p:cNvSpPr txBox="1"/>
            <p:nvPr/>
          </p:nvSpPr>
          <p:spPr>
            <a:xfrm>
              <a:off x="5713337" y="1624622"/>
              <a:ext cx="3225090" cy="1057843"/>
            </a:xfrm>
            <a:prstGeom prst="rect">
              <a:avLst/>
            </a:prstGeom>
            <a:noFill/>
          </p:spPr>
          <p:txBody>
            <a:bodyPr wrap="square" rtlCol="0">
              <a:spAutoFit/>
            </a:bodyPr>
            <a:lstStyle/>
            <a:p>
              <a:pPr algn="ctr">
                <a:lnSpc>
                  <a:spcPct val="120000"/>
                </a:lnSpc>
              </a:pPr>
              <a:r>
                <a:rPr lang="en-US" altLang="zh-CN" dirty="0">
                  <a:latin typeface="Times New Roman" panose="02020603050405020304" pitchFamily="18" charset="0"/>
                  <a:ea typeface="思源黑体" panose="020B0500000000000000" pitchFamily="34" charset="-122"/>
                  <a:cs typeface="Times New Roman" panose="02020603050405020304" pitchFamily="18" charset="0"/>
                </a:rPr>
                <a:t>MPC-based group OCC </a:t>
              </a:r>
              <a:endParaRPr lang="zh-CN" altLang="en-US" dirty="0">
                <a:latin typeface="Times New Roman" panose="02020603050405020304" pitchFamily="18" charset="0"/>
                <a:ea typeface="思源黑体" panose="020B0500000000000000" pitchFamily="34" charset="-122"/>
                <a:cs typeface="Times New Roman" panose="02020603050405020304" pitchFamily="18" charset="0"/>
              </a:endParaRPr>
            </a:p>
          </p:txBody>
        </p:sp>
      </p:grpSp>
      <p:grpSp>
        <p:nvGrpSpPr>
          <p:cNvPr id="154" name="组合 27">
            <a:extLst>
              <a:ext uri="{FF2B5EF4-FFF2-40B4-BE49-F238E27FC236}">
                <a16:creationId xmlns:a16="http://schemas.microsoft.com/office/drawing/2014/main" id="{D3E27E4F-7C25-9E70-1ECE-1BA7C7F48797}"/>
              </a:ext>
            </a:extLst>
          </p:cNvPr>
          <p:cNvGrpSpPr/>
          <p:nvPr/>
        </p:nvGrpSpPr>
        <p:grpSpPr>
          <a:xfrm>
            <a:off x="152356" y="2435464"/>
            <a:ext cx="1773633" cy="1219455"/>
            <a:chOff x="5713337" y="910858"/>
            <a:chExt cx="3225092" cy="1771607"/>
          </a:xfrm>
        </p:grpSpPr>
        <p:sp>
          <p:nvSpPr>
            <p:cNvPr id="155" name="Rectangle 9">
              <a:extLst>
                <a:ext uri="{FF2B5EF4-FFF2-40B4-BE49-F238E27FC236}">
                  <a16:creationId xmlns:a16="http://schemas.microsoft.com/office/drawing/2014/main" id="{3B5BC42C-7568-5891-8FBF-12BF659744D2}"/>
                </a:ext>
              </a:extLst>
            </p:cNvPr>
            <p:cNvSpPr>
              <a:spLocks noChangeArrowheads="1"/>
            </p:cNvSpPr>
            <p:nvPr/>
          </p:nvSpPr>
          <p:spPr bwMode="auto">
            <a:xfrm>
              <a:off x="5713337" y="1333579"/>
              <a:ext cx="3225090"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56" name="Rectangle 10">
              <a:extLst>
                <a:ext uri="{FF2B5EF4-FFF2-40B4-BE49-F238E27FC236}">
                  <a16:creationId xmlns:a16="http://schemas.microsoft.com/office/drawing/2014/main" id="{591641A6-2979-CAE9-700A-2FDC9771E47B}"/>
                </a:ext>
              </a:extLst>
            </p:cNvPr>
            <p:cNvSpPr>
              <a:spLocks noChangeArrowheads="1"/>
            </p:cNvSpPr>
            <p:nvPr/>
          </p:nvSpPr>
          <p:spPr bwMode="auto">
            <a:xfrm>
              <a:off x="6273754" y="995645"/>
              <a:ext cx="1987215" cy="582091"/>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57" name="TextBox 16">
              <a:extLst>
                <a:ext uri="{FF2B5EF4-FFF2-40B4-BE49-F238E27FC236}">
                  <a16:creationId xmlns:a16="http://schemas.microsoft.com/office/drawing/2014/main" id="{3C69B27A-0023-5A2B-013E-129A00511B4C}"/>
                </a:ext>
              </a:extLst>
            </p:cNvPr>
            <p:cNvSpPr txBox="1"/>
            <p:nvPr/>
          </p:nvSpPr>
          <p:spPr>
            <a:xfrm>
              <a:off x="5713337" y="910858"/>
              <a:ext cx="3045251" cy="636142"/>
            </a:xfrm>
            <a:prstGeom prst="rect">
              <a:avLst/>
            </a:prstGeom>
            <a:noFill/>
          </p:spPr>
          <p:txBody>
            <a:bodyPr wrap="square" rtlCol="0">
              <a:spAutoFit/>
            </a:bodyPr>
            <a:lstStyle/>
            <a:p>
              <a:pPr algn="ctr">
                <a:lnSpc>
                  <a:spcPct val="120000"/>
                </a:lnSpc>
              </a:pPr>
              <a:r>
                <a:rPr lang="en-US" altLang="zh-CN" sz="2000" b="1" dirty="0">
                  <a:solidFill>
                    <a:schemeClr val="bg1"/>
                  </a:solidFill>
                  <a:latin typeface="+mn-ea"/>
                  <a:ea typeface="+mn-ea"/>
                </a:rPr>
                <a:t>Gap 2</a:t>
              </a:r>
            </a:p>
          </p:txBody>
        </p:sp>
        <p:sp>
          <p:nvSpPr>
            <p:cNvPr id="158" name="TextBox 17">
              <a:extLst>
                <a:ext uri="{FF2B5EF4-FFF2-40B4-BE49-F238E27FC236}">
                  <a16:creationId xmlns:a16="http://schemas.microsoft.com/office/drawing/2014/main" id="{CCC02467-156F-3960-E2E2-4B53BDD409A1}"/>
                </a:ext>
              </a:extLst>
            </p:cNvPr>
            <p:cNvSpPr txBox="1"/>
            <p:nvPr/>
          </p:nvSpPr>
          <p:spPr>
            <a:xfrm>
              <a:off x="5713339" y="1776694"/>
              <a:ext cx="3225090" cy="574939"/>
            </a:xfrm>
            <a:prstGeom prst="rect">
              <a:avLst/>
            </a:prstGeom>
            <a:noFill/>
          </p:spPr>
          <p:txBody>
            <a:bodyPr wrap="square" rtlCol="0">
              <a:spAutoFit/>
            </a:bodyPr>
            <a:lstStyle/>
            <a:p>
              <a:pPr algn="ctr">
                <a:lnSpc>
                  <a:spcPct val="120000"/>
                </a:lnSpc>
              </a:pPr>
              <a:r>
                <a:rPr lang="en-US" altLang="zh-CN" dirty="0">
                  <a:latin typeface="Times New Roman" panose="02020603050405020304" pitchFamily="18" charset="0"/>
                  <a:ea typeface="思源黑体" panose="020B0500000000000000" pitchFamily="34" charset="-122"/>
                  <a:cs typeface="Times New Roman" panose="02020603050405020304" pitchFamily="18" charset="0"/>
                </a:rPr>
                <a:t>Comfort conflict </a:t>
              </a:r>
              <a:endParaRPr lang="zh-CN" altLang="en-US" dirty="0">
                <a:latin typeface="Times New Roman" panose="02020603050405020304" pitchFamily="18" charset="0"/>
                <a:ea typeface="思源黑体" panose="020B0500000000000000" pitchFamily="34" charset="-122"/>
                <a:cs typeface="Times New Roman" panose="02020603050405020304" pitchFamily="18" charset="0"/>
              </a:endParaRPr>
            </a:p>
          </p:txBody>
        </p:sp>
      </p:grpSp>
      <p:grpSp>
        <p:nvGrpSpPr>
          <p:cNvPr id="159" name="组合 27">
            <a:extLst>
              <a:ext uri="{FF2B5EF4-FFF2-40B4-BE49-F238E27FC236}">
                <a16:creationId xmlns:a16="http://schemas.microsoft.com/office/drawing/2014/main" id="{0F1A3AC5-C660-FC64-00F1-462DD2700E5A}"/>
              </a:ext>
            </a:extLst>
          </p:cNvPr>
          <p:cNvGrpSpPr/>
          <p:nvPr/>
        </p:nvGrpSpPr>
        <p:grpSpPr>
          <a:xfrm>
            <a:off x="152356" y="3723270"/>
            <a:ext cx="1773633" cy="1219455"/>
            <a:chOff x="5713337" y="910858"/>
            <a:chExt cx="3225092" cy="1771607"/>
          </a:xfrm>
        </p:grpSpPr>
        <p:sp>
          <p:nvSpPr>
            <p:cNvPr id="160" name="Rectangle 9">
              <a:extLst>
                <a:ext uri="{FF2B5EF4-FFF2-40B4-BE49-F238E27FC236}">
                  <a16:creationId xmlns:a16="http://schemas.microsoft.com/office/drawing/2014/main" id="{7A24761A-F24B-444B-5EA1-A7E547C5BAA5}"/>
                </a:ext>
              </a:extLst>
            </p:cNvPr>
            <p:cNvSpPr>
              <a:spLocks noChangeArrowheads="1"/>
            </p:cNvSpPr>
            <p:nvPr/>
          </p:nvSpPr>
          <p:spPr bwMode="auto">
            <a:xfrm>
              <a:off x="5713337" y="1333579"/>
              <a:ext cx="3225090" cy="1348886"/>
            </a:xfrm>
            <a:prstGeom prst="rect">
              <a:avLst/>
            </a:prstGeom>
            <a:solidFill>
              <a:srgbClr val="FFFFFF"/>
            </a:solidFill>
            <a:ln w="9" cap="flat">
              <a:solidFill>
                <a:schemeClr val="bg2">
                  <a:lumMod val="75000"/>
                </a:schemeClr>
              </a:solidFill>
              <a:prstDash val="solid"/>
              <a:miter lim="800000"/>
            </a:ln>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61" name="Rectangle 10">
              <a:extLst>
                <a:ext uri="{FF2B5EF4-FFF2-40B4-BE49-F238E27FC236}">
                  <a16:creationId xmlns:a16="http://schemas.microsoft.com/office/drawing/2014/main" id="{9D1246FF-4B4D-DBE4-A2E8-AD1F687FA3E8}"/>
                </a:ext>
              </a:extLst>
            </p:cNvPr>
            <p:cNvSpPr>
              <a:spLocks noChangeArrowheads="1"/>
            </p:cNvSpPr>
            <p:nvPr/>
          </p:nvSpPr>
          <p:spPr bwMode="auto">
            <a:xfrm>
              <a:off x="6273754" y="995645"/>
              <a:ext cx="1987215" cy="582091"/>
            </a:xfrm>
            <a:prstGeom prst="rect">
              <a:avLst/>
            </a:prstGeom>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nSpc>
                  <a:spcPct val="120000"/>
                </a:lnSpc>
              </a:pPr>
              <a:endParaRPr lang="zh-CN" altLang="en-US" sz="1600">
                <a:solidFill>
                  <a:srgbClr val="213555"/>
                </a:solidFill>
              </a:endParaRPr>
            </a:p>
          </p:txBody>
        </p:sp>
        <p:sp>
          <p:nvSpPr>
            <p:cNvPr id="162" name="TextBox 16">
              <a:extLst>
                <a:ext uri="{FF2B5EF4-FFF2-40B4-BE49-F238E27FC236}">
                  <a16:creationId xmlns:a16="http://schemas.microsoft.com/office/drawing/2014/main" id="{447CE232-015E-4CFA-2FF0-CF6239F5A2A0}"/>
                </a:ext>
              </a:extLst>
            </p:cNvPr>
            <p:cNvSpPr txBox="1"/>
            <p:nvPr/>
          </p:nvSpPr>
          <p:spPr>
            <a:xfrm>
              <a:off x="5713337" y="910858"/>
              <a:ext cx="3045251" cy="636142"/>
            </a:xfrm>
            <a:prstGeom prst="rect">
              <a:avLst/>
            </a:prstGeom>
            <a:noFill/>
          </p:spPr>
          <p:txBody>
            <a:bodyPr wrap="square" rtlCol="0">
              <a:spAutoFit/>
            </a:bodyPr>
            <a:lstStyle/>
            <a:p>
              <a:pPr algn="ctr">
                <a:lnSpc>
                  <a:spcPct val="120000"/>
                </a:lnSpc>
              </a:pPr>
              <a:r>
                <a:rPr lang="en-US" altLang="zh-CN" sz="2000" b="1" dirty="0">
                  <a:solidFill>
                    <a:schemeClr val="bg1"/>
                  </a:solidFill>
                  <a:latin typeface="+mn-ea"/>
                  <a:ea typeface="+mn-ea"/>
                </a:rPr>
                <a:t>Gap 3</a:t>
              </a:r>
            </a:p>
          </p:txBody>
        </p:sp>
        <p:sp>
          <p:nvSpPr>
            <p:cNvPr id="163" name="TextBox 17">
              <a:extLst>
                <a:ext uri="{FF2B5EF4-FFF2-40B4-BE49-F238E27FC236}">
                  <a16:creationId xmlns:a16="http://schemas.microsoft.com/office/drawing/2014/main" id="{046974E9-8B44-E0F6-CFCA-F8468F92059D}"/>
                </a:ext>
              </a:extLst>
            </p:cNvPr>
            <p:cNvSpPr txBox="1"/>
            <p:nvPr/>
          </p:nvSpPr>
          <p:spPr>
            <a:xfrm>
              <a:off x="5713339" y="1776694"/>
              <a:ext cx="3225090" cy="574939"/>
            </a:xfrm>
            <a:prstGeom prst="rect">
              <a:avLst/>
            </a:prstGeom>
            <a:noFill/>
          </p:spPr>
          <p:txBody>
            <a:bodyPr wrap="square" rtlCol="0">
              <a:spAutoFit/>
            </a:bodyPr>
            <a:lstStyle/>
            <a:p>
              <a:pPr algn="ctr">
                <a:lnSpc>
                  <a:spcPct val="120000"/>
                </a:lnSpc>
              </a:pPr>
              <a:r>
                <a:rPr lang="en-US" altLang="zh-CN" dirty="0">
                  <a:latin typeface="Times New Roman" panose="02020603050405020304" pitchFamily="18" charset="0"/>
                  <a:ea typeface="思源黑体" panose="020B0500000000000000" pitchFamily="34" charset="-122"/>
                  <a:cs typeface="Times New Roman" panose="02020603050405020304" pitchFamily="18" charset="0"/>
                </a:rPr>
                <a:t>Insufficient data </a:t>
              </a:r>
              <a:endParaRPr lang="zh-CN" altLang="en-US" dirty="0">
                <a:latin typeface="Times New Roman" panose="02020603050405020304" pitchFamily="18" charset="0"/>
                <a:ea typeface="思源黑体" panose="020B05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2351181280"/>
      </p:ext>
    </p:extLst>
  </p:cSld>
  <p:clrMapOvr>
    <a:masterClrMapping/>
  </p:clrMapOvr>
</p:sld>
</file>

<file path=ppt/theme/theme1.xml><?xml version="1.0" encoding="utf-8"?>
<a:theme xmlns:a="http://schemas.openxmlformats.org/drawingml/2006/main" name="Office Theme">
  <a:themeElements>
    <a:clrScheme name="Custom 2">
      <a:dk1>
        <a:srgbClr val="07294D"/>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A3066FF748D45B76F4546BB43F9AA" ma:contentTypeVersion="12" ma:contentTypeDescription="Create a new document." ma:contentTypeScope="" ma:versionID="b66f9f451d3eee23f8f2df1fff1b869f">
  <xsd:schema xmlns:xsd="http://www.w3.org/2001/XMLSchema" xmlns:xs="http://www.w3.org/2001/XMLSchema" xmlns:p="http://schemas.microsoft.com/office/2006/metadata/properties" xmlns:ns2="aa6892d3-bccc-4201-afcc-3a8669e6349e" xmlns:ns3="e826ff5e-485e-4062-9a07-94b7fd0506bd" targetNamespace="http://schemas.microsoft.com/office/2006/metadata/properties" ma:root="true" ma:fieldsID="56266c2b5d6108163fea7ae8f810824f" ns2:_="" ns3:_="">
    <xsd:import namespace="aa6892d3-bccc-4201-afcc-3a8669e6349e"/>
    <xsd:import namespace="e826ff5e-485e-4062-9a07-94b7fd0506b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6892d3-bccc-4201-afcc-3a8669e634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826ff5e-485e-4062-9a07-94b7fd0506b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7B7AF0-5206-4F08-B9AF-30F9F111A1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6892d3-bccc-4201-afcc-3a8669e6349e"/>
    <ds:schemaRef ds:uri="e826ff5e-485e-4062-9a07-94b7fd0506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AC041F-AA73-47CB-AE58-CD39E57D6CF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A0CA433-5E11-401D-BD03-AB845ACF29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32105</TotalTime>
  <Words>7496</Words>
  <Application>Microsoft Office PowerPoint</Application>
  <PresentationFormat>Widescreen</PresentationFormat>
  <Paragraphs>1383</Paragraphs>
  <Slides>83</Slides>
  <Notes>64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DengXian</vt:lpstr>
      <vt:lpstr>SimSun</vt:lpstr>
      <vt:lpstr>思源黑体</vt:lpstr>
      <vt:lpstr>Arial</vt:lpstr>
      <vt:lpstr>Calibri</vt:lpstr>
      <vt:lpstr>Cambria Math</vt:lpstr>
      <vt:lpstr>Times New Roman</vt:lpstr>
      <vt:lpstr>Office Theme</vt:lpstr>
      <vt:lpstr>Develop and Evaluate a Transferable Model Predictive Control Based Group Occupant-Centric Control Strategy</vt:lpstr>
      <vt:lpstr>Acknowledgments</vt:lpstr>
      <vt:lpstr>Outline</vt:lpstr>
      <vt:lpstr>Introduction</vt:lpstr>
      <vt:lpstr>Research Gaps</vt:lpstr>
      <vt:lpstr>Research Gaps</vt:lpstr>
      <vt:lpstr>Research Gaps</vt:lpstr>
      <vt:lpstr>Research Gaps</vt:lpstr>
      <vt:lpstr>Research Objectives</vt:lpstr>
      <vt:lpstr>Overview of the Research</vt:lpstr>
      <vt:lpstr>PowerPoint Presentation</vt:lpstr>
      <vt:lpstr>Overall Virtual Testbed Framework</vt:lpstr>
      <vt:lpstr>Overall Virtual Testbed Framework</vt:lpstr>
      <vt:lpstr>Overall Virtual Testbed Framework</vt:lpstr>
      <vt:lpstr>Overall Virtual Testbed Framework</vt:lpstr>
      <vt:lpstr>Conclusions of Objective 1</vt:lpstr>
      <vt:lpstr>PowerPoint Presentation</vt:lpstr>
      <vt:lpstr>Task 2.1 Group Thermal Comfort Model Development</vt:lpstr>
      <vt:lpstr>Task 2.1 Group Thermal Comfort Model Development</vt:lpstr>
      <vt:lpstr>Task 2.1 Group Thermal Comfort Model Development</vt:lpstr>
      <vt:lpstr>Task 2.1 Group Thermal Comfort Model Development</vt:lpstr>
      <vt:lpstr>Task 2.1 Group Thermal Comfort Model Development</vt:lpstr>
      <vt:lpstr>Task 2.2 Zone Environment and HVAC System Power Model Development </vt:lpstr>
      <vt:lpstr>Task 2.2 Zone Environment and HVAC System Power Model Development </vt:lpstr>
      <vt:lpstr>Task 2.2 Zone Environment and HVAC System Power Model Development </vt:lpstr>
      <vt:lpstr>Task 2.2 Zone Environment and HVAC System Power Model Development </vt:lpstr>
      <vt:lpstr>Conclusions of Objective 2</vt:lpstr>
      <vt:lpstr>PowerPoint Presentation</vt:lpstr>
      <vt:lpstr>Task 3.1 Transfer Learning Framework Development</vt:lpstr>
      <vt:lpstr>Task 3.1 Transfer Learning Framework Development</vt:lpstr>
      <vt:lpstr>Task 3.1 Transfer Learning Framework Development</vt:lpstr>
      <vt:lpstr>Task 3.1 Transfer Learning Framework Development</vt:lpstr>
      <vt:lpstr>Task 3.2 Evaluation Scenarios Design</vt:lpstr>
      <vt:lpstr>Task 3.2 Evaluation Scenarios Design</vt:lpstr>
      <vt:lpstr>Task 3.2 Evaluation Scenarios Design</vt:lpstr>
      <vt:lpstr>Task 3.2 Evaluation Scenarios Design</vt:lpstr>
      <vt:lpstr>Task 3.2 Evaluation Scenarios Design</vt:lpstr>
      <vt:lpstr>Task 3.3 Evaluation Results Analyze </vt:lpstr>
      <vt:lpstr>Task 3.3 Evaluation Results Analyze </vt:lpstr>
      <vt:lpstr>Conclusions of Objective 3</vt:lpstr>
      <vt:lpstr>PowerPoint Presentation</vt:lpstr>
      <vt:lpstr>Task 4.1 MPC Framework Development</vt:lpstr>
      <vt:lpstr>Task 4.1 MPC Framework Development</vt:lpstr>
      <vt:lpstr>Task 4.2 Evaluation Cases Design</vt:lpstr>
      <vt:lpstr>Task 4.2 Evaluation Cases Design</vt:lpstr>
      <vt:lpstr>Task 4.3 Evaluation Results Analyze </vt:lpstr>
      <vt:lpstr>Task 4.3 Evaluation Results Analyze </vt:lpstr>
      <vt:lpstr>Task 4.3 Evaluation Results Analyze </vt:lpstr>
      <vt:lpstr>Task 4.3 Evaluation Results Analyze </vt:lpstr>
      <vt:lpstr>Task 4.3 Evaluation Results Analyze </vt:lpstr>
      <vt:lpstr>Task 4.3 Evaluation Results Analyze </vt:lpstr>
      <vt:lpstr>Conclusions of Objective 4</vt:lpstr>
      <vt:lpstr>Overall conclusion and future work</vt:lpstr>
      <vt:lpstr>Publication</vt:lpstr>
      <vt:lpstr>Publication</vt:lpstr>
      <vt:lpstr>PowerPoint Presentation</vt:lpstr>
      <vt:lpstr>PowerPoint Presentation</vt:lpstr>
      <vt:lpstr>HVAC System Model: ASHP</vt:lpstr>
      <vt:lpstr>Occupant Comfort model </vt:lpstr>
      <vt:lpstr>Task 1.1 HVAC System Model</vt:lpstr>
      <vt:lpstr>Task 1.2 Zone Model</vt:lpstr>
      <vt:lpstr>Task 1.3 Occupant Thermal Comfort Model </vt:lpstr>
      <vt:lpstr>Group thermal comfort model</vt:lpstr>
      <vt:lpstr>JSD Calculation</vt:lpstr>
      <vt:lpstr>The smallest RH difference</vt:lpstr>
      <vt:lpstr>Active Learning</vt:lpstr>
      <vt:lpstr>Model Prediction Error</vt:lpstr>
      <vt:lpstr>Model Prediction Error</vt:lpstr>
      <vt:lpstr>Task 2.2 Zone Environment and HVAC System Power Model Development </vt:lpstr>
      <vt:lpstr>Task 3.2 Evaluation Scenarios Design</vt:lpstr>
      <vt:lpstr>Task 3.2 Evaluation Scenarios Design</vt:lpstr>
      <vt:lpstr>Chi-square Test </vt:lpstr>
      <vt:lpstr>Information Entropy</vt:lpstr>
      <vt:lpstr>PowerPoint Presentation</vt:lpstr>
      <vt:lpstr>Task 4.1 MPC Framework Development</vt:lpstr>
      <vt:lpstr>Task 4.1 MPC Framework Development</vt:lpstr>
      <vt:lpstr>MPC Model Predictive Error</vt:lpstr>
      <vt:lpstr>MPC Evaluation Result of JSD </vt:lpstr>
      <vt:lpstr>Occupant Average Discomfort Vote</vt:lpstr>
      <vt:lpstr>Energy Use</vt:lpstr>
      <vt:lpstr>Group Thermal Comfort  MPC Predicted Results vs Testbed Simulation Results</vt:lpstr>
      <vt:lpstr>Group Occupant thermal Preference</vt:lpstr>
      <vt:lpstr>JSD Threshold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Yicheng</dc:creator>
  <cp:lastModifiedBy>Li,Yicheng</cp:lastModifiedBy>
  <cp:revision>317</cp:revision>
  <dcterms:created xsi:type="dcterms:W3CDTF">2021-02-24T22:01:07Z</dcterms:created>
  <dcterms:modified xsi:type="dcterms:W3CDTF">2025-06-03T18:19:20Z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0x010100EECA3066FF748D45B76F4546BB43F9AA</vt:lpwstr>
  </property>
</Properties>
</file>